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57" r:id="rId4"/>
    <p:sldId id="268" r:id="rId5"/>
    <p:sldId id="262" r:id="rId6"/>
    <p:sldId id="269" r:id="rId7"/>
    <p:sldId id="270" r:id="rId8"/>
    <p:sldId id="271" r:id="rId9"/>
    <p:sldId id="267" r:id="rId10"/>
    <p:sldId id="27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2D"/>
    <a:srgbClr val="F6882E"/>
    <a:srgbClr val="EDF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4" autoAdjust="0"/>
    <p:restoredTop sz="77266" autoAdjust="0"/>
  </p:normalViewPr>
  <p:slideViewPr>
    <p:cSldViewPr>
      <p:cViewPr>
        <p:scale>
          <a:sx n="70" d="100"/>
          <a:sy n="70" d="100"/>
        </p:scale>
        <p:origin x="-522" y="56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E82A-E891-49CE-9042-AB86F1ABBEA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B51F5-6E0D-4B19-893E-CD1015BF9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4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Vietnam</a:t>
            </a:r>
            <a:r>
              <a:rPr lang="en-US" baseline="0" dirty="0" smtClean="0"/>
              <a:t> program </a:t>
            </a:r>
            <a:r>
              <a:rPr lang="en-US" b="1" baseline="0" dirty="0" smtClean="0"/>
              <a:t>focuses</a:t>
            </a:r>
            <a:r>
              <a:rPr lang="en-US" baseline="0" dirty="0" smtClean="0"/>
              <a:t> on IW trafficking. </a:t>
            </a:r>
          </a:p>
          <a:p>
            <a:r>
              <a:rPr lang="en-US" baseline="0" dirty="0" smtClean="0"/>
              <a:t>O</a:t>
            </a:r>
            <a:r>
              <a:rPr lang="en-US" dirty="0" smtClean="0"/>
              <a:t>ver the years, we have tried</a:t>
            </a:r>
            <a:r>
              <a:rPr lang="en-US" baseline="0" dirty="0" smtClean="0"/>
              <a:t> a number of ways to </a:t>
            </a:r>
            <a:r>
              <a:rPr lang="en-US" b="1" baseline="0" dirty="0" smtClean="0"/>
              <a:t>build political support </a:t>
            </a:r>
            <a:r>
              <a:rPr lang="en-US" baseline="0" dirty="0" smtClean="0"/>
              <a:t>and leverage actions in a number of provinces. As we all know, every place has its own </a:t>
            </a:r>
            <a:r>
              <a:rPr lang="en-US" b="1" baseline="0" dirty="0" smtClean="0"/>
              <a:t>unique situation </a:t>
            </a:r>
            <a:r>
              <a:rPr lang="en-US" baseline="0" dirty="0" smtClean="0"/>
              <a:t>due to a number of factors.</a:t>
            </a:r>
          </a:p>
          <a:p>
            <a:r>
              <a:rPr lang="en-US" baseline="0" dirty="0" smtClean="0"/>
              <a:t>Nonetheless we have identified a </a:t>
            </a:r>
            <a:r>
              <a:rPr lang="en-US" b="1" baseline="0" dirty="0" smtClean="0"/>
              <a:t>general model </a:t>
            </a:r>
            <a:r>
              <a:rPr lang="en-US" baseline="0" dirty="0" smtClean="0"/>
              <a:t>that resulted in success. Here we will go through this framework, but we will also look at the specific conditions we </a:t>
            </a:r>
            <a:r>
              <a:rPr lang="en-US" b="1" baseline="0" dirty="0" smtClean="0"/>
              <a:t>worked to create to achieve success</a:t>
            </a:r>
            <a:r>
              <a:rPr lang="en-US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5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step is to collect and provide intelligence that</a:t>
            </a:r>
            <a:r>
              <a:rPr lang="en-US" baseline="0" dirty="0" smtClean="0"/>
              <a:t> is objective, quantitative, and most importantly, reliable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Objective: 	</a:t>
            </a:r>
            <a:r>
              <a:rPr lang="en-US" b="1" baseline="0" dirty="0" err="1" smtClean="0"/>
              <a:t>Standardised</a:t>
            </a:r>
            <a:r>
              <a:rPr lang="en-US" baseline="0" dirty="0" smtClean="0"/>
              <a:t> research method (e.g. surveillance)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="1" baseline="0" dirty="0" smtClean="0">
                <a:sym typeface="Wingdings" panose="05000000000000000000" pitchFamily="2" charset="2"/>
              </a:rPr>
              <a:t>Factual</a:t>
            </a:r>
            <a:r>
              <a:rPr lang="en-US" baseline="0" dirty="0" smtClean="0">
                <a:sym typeface="Wingdings" panose="05000000000000000000" pitchFamily="2" charset="2"/>
              </a:rPr>
              <a:t> information  </a:t>
            </a:r>
            <a:r>
              <a:rPr lang="en-US" b="1" baseline="0" dirty="0" smtClean="0">
                <a:sym typeface="Wingdings" panose="05000000000000000000" pitchFamily="2" charset="2"/>
              </a:rPr>
              <a:t>Robust data</a:t>
            </a:r>
            <a:endParaRPr lang="en-US" baseline="0" dirty="0" smtClean="0"/>
          </a:p>
          <a:p>
            <a:r>
              <a:rPr lang="en-US" baseline="0" dirty="0" smtClean="0"/>
              <a:t>Quantitative:	Provides a sense of scale of the cases at hand, often this is related to money </a:t>
            </a:r>
            <a:r>
              <a:rPr lang="en-US" baseline="0" dirty="0" smtClean="0">
                <a:sym typeface="Wingdings" panose="05000000000000000000" pitchFamily="2" charset="2"/>
              </a:rPr>
              <a:t> incentives</a:t>
            </a:r>
            <a:endParaRPr lang="en-US" baseline="0" dirty="0" smtClean="0"/>
          </a:p>
          <a:p>
            <a:r>
              <a:rPr lang="en-US" baseline="0" dirty="0" smtClean="0"/>
              <a:t>Reliable:	is to ensure agencies that they will be rewarded for taking 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0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key word </a:t>
            </a:r>
            <a:r>
              <a:rPr lang="en-US" dirty="0" smtClean="0"/>
              <a:t>here is </a:t>
            </a:r>
            <a:r>
              <a:rPr lang="en-US" b="1" dirty="0" smtClean="0"/>
              <a:t>relevant</a:t>
            </a:r>
            <a:r>
              <a:rPr lang="en-US" dirty="0" smtClean="0"/>
              <a:t>, and by relevant we mean the agencies that have the authority and resources that will be able to take effective</a:t>
            </a:r>
            <a:r>
              <a:rPr lang="en-US" baseline="0" dirty="0" smtClean="0"/>
              <a:t> actions </a:t>
            </a:r>
          </a:p>
          <a:p>
            <a:r>
              <a:rPr lang="en-US" dirty="0" smtClean="0"/>
              <a:t>Example: communicated</a:t>
            </a:r>
            <a:r>
              <a:rPr lang="en-US" baseline="0" dirty="0" smtClean="0"/>
              <a:t> results to the </a:t>
            </a:r>
            <a:r>
              <a:rPr lang="en-US" b="1" baseline="0" dirty="0" smtClean="0"/>
              <a:t>HCM </a:t>
            </a:r>
            <a:r>
              <a:rPr lang="en-US" baseline="0" dirty="0" smtClean="0"/>
              <a:t>EP and FPD in </a:t>
            </a:r>
            <a:r>
              <a:rPr lang="en-US" b="1" baseline="0" dirty="0" smtClean="0"/>
              <a:t>1-on-1 meeting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Lam Dong, we held IA meetings with </a:t>
            </a:r>
            <a:r>
              <a:rPr lang="en-US" b="1" baseline="0" dirty="0" smtClean="0"/>
              <a:t>district and province </a:t>
            </a:r>
            <a:r>
              <a:rPr lang="en-US" baseline="0" dirty="0" smtClean="0"/>
              <a:t>level agencies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IN some cases, this will also depend on identifying a non-corrupt partner</a:t>
            </a:r>
            <a:endParaRPr lang="en-US" dirty="0" smtClean="0"/>
          </a:p>
          <a:p>
            <a:r>
              <a:rPr lang="en-US" dirty="0" smtClean="0"/>
              <a:t>QN: </a:t>
            </a:r>
          </a:p>
          <a:p>
            <a:r>
              <a:rPr lang="en-US" dirty="0" smtClean="0"/>
              <a:t>Research</a:t>
            </a:r>
            <a:r>
              <a:rPr lang="en-US" baseline="0" dirty="0" smtClean="0"/>
              <a:t> indicates a </a:t>
            </a:r>
            <a:r>
              <a:rPr lang="en-US" b="1" baseline="0" dirty="0" smtClean="0"/>
              <a:t>corrupted provincial agencies</a:t>
            </a:r>
          </a:p>
          <a:p>
            <a:r>
              <a:rPr lang="en-US" baseline="0" dirty="0" smtClean="0"/>
              <a:t>Higher level audience: </a:t>
            </a:r>
            <a:endParaRPr lang="en-US" dirty="0" smtClean="0"/>
          </a:p>
          <a:p>
            <a:r>
              <a:rPr lang="en-US" dirty="0" smtClean="0"/>
              <a:t>National Assembly Committee</a:t>
            </a:r>
          </a:p>
          <a:p>
            <a:r>
              <a:rPr lang="en-US" dirty="0" smtClean="0"/>
              <a:t>NACSC</a:t>
            </a:r>
          </a:p>
          <a:p>
            <a:r>
              <a:rPr lang="en-US" dirty="0" smtClean="0"/>
              <a:t>VN-WEN</a:t>
            </a:r>
          </a:p>
          <a:p>
            <a:r>
              <a:rPr lang="en-US" dirty="0" smtClean="0"/>
              <a:t>QN</a:t>
            </a:r>
            <a:r>
              <a:rPr lang="en-US" baseline="0" dirty="0" smtClean="0"/>
              <a:t> C127 – Anti smuggling</a:t>
            </a:r>
          </a:p>
          <a:p>
            <a:r>
              <a:rPr lang="en-US" baseline="0" dirty="0" smtClean="0"/>
              <a:t>US, UK Embassies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6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also </a:t>
            </a:r>
            <a:r>
              <a:rPr lang="en-US" baseline="0" dirty="0" err="1" smtClean="0"/>
              <a:t>utilise</a:t>
            </a:r>
            <a:r>
              <a:rPr lang="en-US" baseline="0" dirty="0" smtClean="0"/>
              <a:t> the media to create </a:t>
            </a:r>
            <a:r>
              <a:rPr lang="en-US" b="1" baseline="0" dirty="0" smtClean="0"/>
              <a:t>awareness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pressure</a:t>
            </a:r>
            <a:r>
              <a:rPr lang="en-US" baseline="0" dirty="0" smtClean="0"/>
              <a:t> for local authorities to take </a:t>
            </a:r>
            <a:r>
              <a:rPr lang="en-US" b="1" baseline="0" dirty="0" smtClean="0"/>
              <a:t>actions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Above: A gala event where </a:t>
            </a:r>
            <a:r>
              <a:rPr lang="en-US" baseline="0" dirty="0" err="1" smtClean="0"/>
              <a:t>highlevel</a:t>
            </a:r>
            <a:r>
              <a:rPr lang="en-US" baseline="0" dirty="0" smtClean="0"/>
              <a:t> officials from </a:t>
            </a:r>
            <a:r>
              <a:rPr lang="en-US" b="1" baseline="0" dirty="0" smtClean="0"/>
              <a:t>Dong Nai</a:t>
            </a:r>
            <a:r>
              <a:rPr lang="en-US" baseline="0" dirty="0" smtClean="0"/>
              <a:t> were invited and took a </a:t>
            </a:r>
            <a:r>
              <a:rPr lang="en-US" b="1" baseline="0" dirty="0" smtClean="0"/>
              <a:t>vow </a:t>
            </a:r>
            <a:r>
              <a:rPr lang="en-US" baseline="0" dirty="0" smtClean="0"/>
              <a:t>to not to consume wildlife meat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Below,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WCS Vietnam communications officer,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Dương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Hồng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(middle right) appeared  on the television show 'Live Green' along with the head of HCM FPD (far right) and vice head of Cu Chi Rescue Centre (middle left)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funds from the USFWS, WCS-Vietnam has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catalyzed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writing of twenty-seven local and national media articles on the illegal trade in gibbons and other wildlife since the start of this grant. Please see Appendix 1 for details. 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8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this will</a:t>
            </a:r>
            <a:r>
              <a:rPr lang="en-US" baseline="0" dirty="0" smtClean="0"/>
              <a:t> already lead to results, this was the case for the QN project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 </a:t>
            </a:r>
            <a:r>
              <a:rPr lang="en-US" baseline="0" dirty="0" smtClean="0">
                <a:sym typeface="Wingdings" panose="05000000000000000000" pitchFamily="2" charset="2"/>
              </a:rPr>
              <a:t> transnational crimes meeting  actions from </a:t>
            </a:r>
            <a:r>
              <a:rPr lang="en-US" b="1" baseline="0" dirty="0" err="1" smtClean="0">
                <a:sym typeface="Wingdings" panose="05000000000000000000" pitchFamily="2" charset="2"/>
              </a:rPr>
              <a:t>Vn</a:t>
            </a:r>
            <a:r>
              <a:rPr lang="en-US" b="1" baseline="0" dirty="0" smtClean="0">
                <a:sym typeface="Wingdings" panose="05000000000000000000" pitchFamily="2" charset="2"/>
              </a:rPr>
              <a:t> and </a:t>
            </a:r>
            <a:r>
              <a:rPr lang="en-US" b="1" baseline="0" dirty="0" err="1" smtClean="0">
                <a:sym typeface="Wingdings" panose="05000000000000000000" pitchFamily="2" charset="2"/>
              </a:rPr>
              <a:t>Cn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But for many other cases, we still have to overcome some obstacles. Such as law enforcement capacity, interagency cooperation, or successful prosecutions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 WE DO THAT?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1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regularly</a:t>
            </a:r>
            <a:r>
              <a:rPr lang="en-US" baseline="0" dirty="0" smtClean="0"/>
              <a:t> hold trainings, workshops, and meetings for law enforcement agencies, and we tailor this to their needs: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train EP and FPD on species ID, inter-agency collaborations,</a:t>
            </a:r>
          </a:p>
          <a:p>
            <a:endParaRPr lang="en-US" baseline="0" dirty="0" smtClean="0"/>
          </a:p>
          <a:p>
            <a:r>
              <a:rPr lang="en-US" b="0" baseline="0" dirty="0" smtClean="0"/>
              <a:t>For </a:t>
            </a:r>
            <a:r>
              <a:rPr lang="en-US" b="1" baseline="0" dirty="0" err="1" smtClean="0"/>
              <a:t>procuracy</a:t>
            </a:r>
            <a:r>
              <a:rPr lang="en-US" baseline="0" dirty="0" smtClean="0"/>
              <a:t>, workshop to review the legal framework and </a:t>
            </a:r>
            <a:r>
              <a:rPr lang="en-US" b="1" baseline="0" dirty="0" smtClean="0"/>
              <a:t>identified loopholes or contradictions </a:t>
            </a:r>
            <a:r>
              <a:rPr lang="en-US" baseline="0" dirty="0" smtClean="0"/>
              <a:t>within the current legal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OTJ training to facilitate prosecutions during actual operations</a:t>
            </a: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 FPD officers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briefed on plans to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raid wildlife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restaurants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Nong</a:t>
            </a:r>
            <a:r>
              <a:rPr lang="en-US" baseline="0" dirty="0" smtClean="0"/>
              <a:t> – one of the largest cases in South </a:t>
            </a:r>
            <a:r>
              <a:rPr lang="en-US" baseline="0" dirty="0" err="1" smtClean="0"/>
              <a:t>vietnam</a:t>
            </a:r>
            <a:r>
              <a:rPr lang="en-US" baseline="0" dirty="0" smtClean="0"/>
              <a:t>, over 300 specimens confiscated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Rescue of six gibbons in BD from private owners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sentenced for ivory trafficking by our trainees from the </a:t>
            </a:r>
            <a:r>
              <a:rPr lang="en-US" baseline="0" dirty="0" err="1" smtClean="0"/>
              <a:t>procuracy</a:t>
            </a:r>
            <a:r>
              <a:rPr lang="en-US" baseline="0" dirty="0" smtClean="0"/>
              <a:t> workshop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Lam Dong wildlife meat restaurants: </a:t>
            </a:r>
            <a:r>
              <a:rPr lang="en-US" b="1" baseline="0" dirty="0" smtClean="0"/>
              <a:t>LD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FPD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seized over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300kg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wildlife in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Loan’s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restaurant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6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important to maintain this momentum within the provinces, so we must conduct these activities continuously…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56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8: Conclusion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illegal wildlife trade is a anthropogenic problem, and the solution is within the people.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province is different.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WCS Vietnam’s approach is to strengthen and influence each part of the link.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51F5-6E0D-4B19-893E-CD1015BF98E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6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7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8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76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3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9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0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8708-26E4-4DC0-BF73-1E795CB5DA3B}" type="datetimeFigureOut">
              <a:rPr lang="en-GB" smtClean="0"/>
              <a:t>09/03/2016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6A9E-D223-4E6D-837C-FF4A4D046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mxtinh\Desktop\presentation-Tinh\presentation for Liz\Crackdown Jan\IMG_5186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64"/>
          <a:stretch/>
        </p:blipFill>
        <p:spPr bwMode="auto">
          <a:xfrm>
            <a:off x="7164288" y="2132856"/>
            <a:ext cx="19442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xtinh\Desktop\presentation-Tinh\presentation for Liz\Cuc hai quan HCM\hình ảnh cty Thái Minh\IMG_0699.jp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57" y="4581128"/>
            <a:ext cx="2885747" cy="216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xtinh\Desktop\presentation-Tinh\presentation for Liz\Cat Tien Event\IMG_47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15846" r="12362"/>
          <a:stretch/>
        </p:blipFill>
        <p:spPr bwMode="auto">
          <a:xfrm>
            <a:off x="6876256" y="404664"/>
            <a:ext cx="194773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9" y="1620200"/>
            <a:ext cx="15113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5688632" cy="1274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Building political support to catalyze action in Vietnam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680" y="4988768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WCS-Vietnam Program</a:t>
            </a:r>
          </a:p>
          <a:p>
            <a:pPr algn="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March 2014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2" name="Picture 2" descr="C:\Users\samsung\Google Drive\My WCS Folder\WCS\Background docs\WCS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57143" cy="1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G_68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0280" y="1675439"/>
            <a:ext cx="4704464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www.baodongnai.com.vn/dataimages/201312/original/images903065_9_Lam_sa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7" y="4403428"/>
            <a:ext cx="2836903" cy="226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1120502" y="116632"/>
            <a:ext cx="6979890" cy="6642620"/>
          </a:xfrm>
          <a:prstGeom prst="ellipse">
            <a:avLst/>
          </a:prstGeom>
          <a:gradFill flip="none" rotWithShape="1">
            <a:gsLst>
              <a:gs pos="70000">
                <a:srgbClr val="FFF200"/>
              </a:gs>
              <a:gs pos="63000">
                <a:srgbClr val="FF7A00"/>
              </a:gs>
              <a:gs pos="81000">
                <a:srgbClr val="FFF200"/>
              </a:gs>
              <a:gs pos="85417">
                <a:srgbClr val="FFF200"/>
              </a:gs>
              <a:gs pos="42000">
                <a:srgbClr val="FF0300"/>
              </a:gs>
              <a:gs pos="23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012160" y="2884817"/>
            <a:ext cx="2016224" cy="1934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623642" y="4797152"/>
            <a:ext cx="2016224" cy="1934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089912" y="2884817"/>
            <a:ext cx="2016224" cy="1934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2013293" y="476672"/>
            <a:ext cx="2016224" cy="1934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112060" y="476672"/>
            <a:ext cx="2016224" cy="1934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348864" y="4682760"/>
            <a:ext cx="1673424" cy="1971208"/>
          </a:xfrm>
          <a:prstGeom prst="rect">
            <a:avLst/>
          </a:prstGeom>
          <a:gradFill flip="none" rotWithShape="1">
            <a:gsLst>
              <a:gs pos="0">
                <a:srgbClr val="F7A52D"/>
              </a:gs>
              <a:gs pos="22000">
                <a:srgbClr val="FFC000"/>
              </a:gs>
              <a:gs pos="63000">
                <a:srgbClr val="EDFC9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-3276872" y="424737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016630" y="476672"/>
            <a:ext cx="2016224" cy="1934776"/>
            <a:chOff x="1150799" y="2583488"/>
            <a:chExt cx="2016224" cy="1934776"/>
          </a:xfrm>
        </p:grpSpPr>
        <p:sp>
          <p:nvSpPr>
            <p:cNvPr id="24" name="TextBox 23"/>
            <p:cNvSpPr txBox="1"/>
            <p:nvPr/>
          </p:nvSpPr>
          <p:spPr>
            <a:xfrm>
              <a:off x="1257897" y="3089211"/>
              <a:ext cx="18002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Communication</a:t>
              </a:r>
            </a:p>
            <a:p>
              <a:pPr algn="ctr"/>
              <a:r>
                <a:rPr lang="en-US" dirty="0"/>
                <a:t>of info to relevant agencies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1150799" y="2583488"/>
              <a:ext cx="2016224" cy="19347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89912" y="2884817"/>
            <a:ext cx="2016224" cy="1934776"/>
            <a:chOff x="1150799" y="2583488"/>
            <a:chExt cx="2016224" cy="1934776"/>
          </a:xfrm>
        </p:grpSpPr>
        <p:sp>
          <p:nvSpPr>
            <p:cNvPr id="29" name="TextBox 28"/>
            <p:cNvSpPr txBox="1"/>
            <p:nvPr/>
          </p:nvSpPr>
          <p:spPr>
            <a:xfrm>
              <a:off x="1258811" y="3227710"/>
              <a:ext cx="18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Provide reliable, quantitative data</a:t>
              </a:r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150799" y="2583488"/>
              <a:ext cx="2016224" cy="19347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12160" y="2884816"/>
            <a:ext cx="2016224" cy="1934776"/>
            <a:chOff x="1042787" y="2583488"/>
            <a:chExt cx="2016224" cy="1934776"/>
          </a:xfrm>
        </p:grpSpPr>
        <p:sp>
          <p:nvSpPr>
            <p:cNvPr id="32" name="TextBox 31"/>
            <p:cNvSpPr txBox="1"/>
            <p:nvPr/>
          </p:nvSpPr>
          <p:spPr>
            <a:xfrm>
              <a:off x="1150799" y="3227709"/>
              <a:ext cx="18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Provision of technical </a:t>
              </a:r>
              <a:r>
                <a:rPr lang="en-US" dirty="0" smtClean="0"/>
                <a:t>support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042787" y="2583488"/>
              <a:ext cx="2016224" cy="19347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99892" y="4806592"/>
            <a:ext cx="2124236" cy="1934776"/>
            <a:chOff x="1006783" y="2583488"/>
            <a:chExt cx="2124236" cy="1934776"/>
          </a:xfrm>
        </p:grpSpPr>
        <p:sp>
          <p:nvSpPr>
            <p:cNvPr id="35" name="TextBox 34"/>
            <p:cNvSpPr txBox="1"/>
            <p:nvPr/>
          </p:nvSpPr>
          <p:spPr>
            <a:xfrm>
              <a:off x="1006783" y="3203081"/>
              <a:ext cx="2124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Facilitate policy and legislation review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42787" y="2583488"/>
              <a:ext cx="2016224" cy="19347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03900" y="476672"/>
            <a:ext cx="2132396" cy="1934776"/>
            <a:chOff x="1042787" y="2583488"/>
            <a:chExt cx="2132396" cy="1934776"/>
          </a:xfrm>
        </p:grpSpPr>
        <p:sp>
          <p:nvSpPr>
            <p:cNvPr id="38" name="TextBox 37"/>
            <p:cNvSpPr txBox="1"/>
            <p:nvPr/>
          </p:nvSpPr>
          <p:spPr>
            <a:xfrm>
              <a:off x="1050947" y="3326439"/>
              <a:ext cx="21242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Vietnam media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042787" y="2583488"/>
              <a:ext cx="2016224" cy="19347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/>
          <p:cNvSpPr/>
          <p:nvPr/>
        </p:nvSpPr>
        <p:spPr>
          <a:xfrm>
            <a:off x="3565025" y="2370195"/>
            <a:ext cx="2016224" cy="19347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" name="Group 42"/>
          <p:cNvGrpSpPr/>
          <p:nvPr/>
        </p:nvGrpSpPr>
        <p:grpSpPr>
          <a:xfrm>
            <a:off x="3563888" y="2370091"/>
            <a:ext cx="2016224" cy="1934776"/>
            <a:chOff x="3563888" y="2547051"/>
            <a:chExt cx="2016224" cy="1934776"/>
          </a:xfrm>
        </p:grpSpPr>
        <p:sp>
          <p:nvSpPr>
            <p:cNvPr id="41" name="Oval 40"/>
            <p:cNvSpPr/>
            <p:nvPr/>
          </p:nvSpPr>
          <p:spPr>
            <a:xfrm>
              <a:off x="3563888" y="2547051"/>
              <a:ext cx="2016224" cy="19347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56920" y="2994412"/>
              <a:ext cx="16561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Effective action against wildlife </a:t>
              </a:r>
              <a:r>
                <a:rPr lang="en-US" dirty="0" smtClean="0"/>
                <a:t>trafficking</a:t>
              </a:r>
              <a:endParaRPr lang="en-US" dirty="0"/>
            </a:p>
          </p:txBody>
        </p:sp>
      </p:grpSp>
      <p:sp>
        <p:nvSpPr>
          <p:cNvPr id="44" name="Down Arrow 43"/>
          <p:cNvSpPr/>
          <p:nvPr/>
        </p:nvSpPr>
        <p:spPr>
          <a:xfrm rot="19176264">
            <a:off x="3599892" y="2118064"/>
            <a:ext cx="360040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 rot="2288129">
            <a:off x="5099661" y="2118063"/>
            <a:ext cx="360040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45"/>
          <p:cNvSpPr/>
          <p:nvPr/>
        </p:nvSpPr>
        <p:spPr>
          <a:xfrm rot="15069860">
            <a:off x="3162972" y="3277010"/>
            <a:ext cx="360040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 rot="10800000">
            <a:off x="4451735" y="4293096"/>
            <a:ext cx="360040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 rot="6448544">
            <a:off x="5623804" y="3227998"/>
            <a:ext cx="360040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5" t="23790" r="3462" b="28556"/>
          <a:stretch/>
        </p:blipFill>
        <p:spPr bwMode="auto">
          <a:xfrm>
            <a:off x="-2484784" y="5011806"/>
            <a:ext cx="2340289" cy="1662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" descr="C:\Users\mxtinh\Desktop\presentation-Tinh\presentation for Liz\Cat Tien Event\IMG_4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584" y="4959598"/>
            <a:ext cx="2209361" cy="14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ietnam Media Collage-lo r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707938"/>
            <a:ext cx="1751001" cy="122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samsung\Google Drive\My WCS Folder\WCS\Background docs\WC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116632"/>
            <a:ext cx="1057143" cy="1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268760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Success depends on a number of factors:</a:t>
            </a:r>
          </a:p>
          <a:p>
            <a:pPr lvl="1"/>
            <a:r>
              <a:rPr lang="en-US" sz="2000" dirty="0" smtClean="0"/>
              <a:t>	- </a:t>
            </a:r>
            <a:r>
              <a:rPr lang="en-US" sz="2000" dirty="0"/>
              <a:t>Local attitude towards wildlife crimes</a:t>
            </a:r>
          </a:p>
          <a:p>
            <a:pPr lvl="1"/>
            <a:r>
              <a:rPr lang="en-US" sz="2000" dirty="0" smtClean="0"/>
              <a:t>	- Focus from LE agencies</a:t>
            </a:r>
          </a:p>
          <a:p>
            <a:pPr lvl="1"/>
            <a:r>
              <a:rPr lang="en-US" sz="2000" dirty="0" smtClean="0"/>
              <a:t>	- Interagency relationships</a:t>
            </a:r>
          </a:p>
          <a:p>
            <a:pPr lvl="1"/>
            <a:r>
              <a:rPr lang="en-US" sz="2000" dirty="0" smtClean="0"/>
              <a:t>	- Resources for LE operations</a:t>
            </a:r>
          </a:p>
          <a:p>
            <a:pPr lvl="1"/>
            <a:r>
              <a:rPr lang="en-US" sz="2000" dirty="0" smtClean="0"/>
              <a:t>	- Finding the right person from government</a:t>
            </a:r>
            <a:endParaRPr lang="en-US" sz="20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80393" y="388886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 for listening </a:t>
            </a:r>
            <a:endParaRPr lang="en-GB" dirty="0"/>
          </a:p>
        </p:txBody>
      </p:sp>
      <p:pic>
        <p:nvPicPr>
          <p:cNvPr id="4" name="Picture 2" descr="C:\Users\samsung\Google Drive\My WCS Folder\WCS\Background docs\WC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57143" cy="1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5935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Conclusion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6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83908" y="178643"/>
            <a:ext cx="7628452" cy="6634733"/>
            <a:chOff x="945356" y="1371600"/>
            <a:chExt cx="10850298" cy="9435587"/>
          </a:xfrm>
        </p:grpSpPr>
        <p:pic>
          <p:nvPicPr>
            <p:cNvPr id="6" name="Picture 3" descr="imag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54"/>
            <a:stretch/>
          </p:blipFill>
          <p:spPr bwMode="auto">
            <a:xfrm>
              <a:off x="945356" y="1505978"/>
              <a:ext cx="7298751" cy="930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7000253" y="2335213"/>
              <a:ext cx="4298492" cy="640789"/>
              <a:chOff x="-283197" y="316"/>
              <a:chExt cx="4298491" cy="640789"/>
            </a:xfrm>
          </p:grpSpPr>
          <p:sp>
            <p:nvSpPr>
              <p:cNvPr id="17" name="AutoShape 5"/>
              <p:cNvSpPr>
                <a:spLocks/>
              </p:cNvSpPr>
              <p:nvPr/>
            </p:nvSpPr>
            <p:spPr bwMode="auto">
              <a:xfrm>
                <a:off x="1351350" y="316"/>
                <a:ext cx="2663944" cy="6223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1pPr>
                <a:lvl2pPr marL="742950" indent="-28575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2pPr>
                <a:lvl3pPr marL="11430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3pPr>
                <a:lvl4pPr marL="16002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4pPr>
                <a:lvl5pPr marL="20574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5pPr>
                <a:lvl6pPr marL="25146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6pPr>
                <a:lvl7pPr marL="29718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7pPr>
                <a:lvl8pPr marL="34290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8pPr>
                <a:lvl9pPr marL="38862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000">
                    <a:latin typeface="Gill Sans" charset="0"/>
                    <a:ea typeface="MS PGothic" pitchFamily="34" charset="-128"/>
                    <a:cs typeface="Gill Sans" charset="0"/>
                    <a:sym typeface="Gill Sans" charset="0"/>
                  </a:rPr>
                  <a:t>North</a:t>
                </a:r>
                <a:endParaRPr lang="en-US" altLang="en-US">
                  <a:ea typeface="MS PGothic" pitchFamily="34" charset="-128"/>
                  <a:cs typeface="Gill Sans" charset="0"/>
                </a:endParaRP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 flipV="1">
                <a:off x="-283197" y="641105"/>
                <a:ext cx="4011326" cy="0"/>
              </a:xfrm>
              <a:prstGeom prst="line">
                <a:avLst/>
              </a:prstGeom>
              <a:noFill/>
              <a:ln w="127000">
                <a:solidFill>
                  <a:srgbClr val="C971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7031541" y="4765222"/>
              <a:ext cx="4260854" cy="1214891"/>
              <a:chOff x="-256673" y="-592984"/>
              <a:chExt cx="4260854" cy="1214891"/>
            </a:xfrm>
          </p:grpSpPr>
          <p:sp>
            <p:nvSpPr>
              <p:cNvPr id="15" name="AutoShape 8"/>
              <p:cNvSpPr>
                <a:spLocks/>
              </p:cNvSpPr>
              <p:nvPr/>
            </p:nvSpPr>
            <p:spPr bwMode="auto">
              <a:xfrm>
                <a:off x="1170366" y="-393"/>
                <a:ext cx="2833815" cy="6223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1pPr>
                <a:lvl2pPr marL="742950" indent="-28575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2pPr>
                <a:lvl3pPr marL="11430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3pPr>
                <a:lvl4pPr marL="16002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4pPr>
                <a:lvl5pPr marL="20574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5pPr>
                <a:lvl6pPr marL="25146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6pPr>
                <a:lvl7pPr marL="29718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7pPr>
                <a:lvl8pPr marL="34290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8pPr>
                <a:lvl9pPr marL="38862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000">
                    <a:latin typeface="Gill Sans" charset="0"/>
                    <a:ea typeface="MS PGothic" pitchFamily="34" charset="-128"/>
                    <a:cs typeface="Gill Sans" charset="0"/>
                    <a:sym typeface="Gill Sans" charset="0"/>
                  </a:rPr>
                  <a:t>Central</a:t>
                </a:r>
                <a:endParaRPr lang="en-US" altLang="en-US">
                  <a:ea typeface="MS PGothic" pitchFamily="34" charset="-128"/>
                  <a:cs typeface="Gill Sans" charset="0"/>
                </a:endParaRPr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-256673" y="-592984"/>
                <a:ext cx="3980041" cy="9526"/>
              </a:xfrm>
              <a:prstGeom prst="line">
                <a:avLst/>
              </a:prstGeom>
              <a:noFill/>
              <a:ln w="127000">
                <a:solidFill>
                  <a:srgbClr val="C971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7150422" y="8443913"/>
              <a:ext cx="3953052" cy="692151"/>
              <a:chOff x="322" y="1"/>
              <a:chExt cx="3953052" cy="692150"/>
            </a:xfrm>
          </p:grpSpPr>
          <p:sp>
            <p:nvSpPr>
              <p:cNvPr id="13" name="AutoShape 11"/>
              <p:cNvSpPr>
                <a:spLocks/>
              </p:cNvSpPr>
              <p:nvPr/>
            </p:nvSpPr>
            <p:spPr bwMode="auto">
              <a:xfrm>
                <a:off x="1465650" y="1"/>
                <a:ext cx="2487724" cy="62229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1pPr>
                <a:lvl2pPr marL="742950" indent="-28575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2pPr>
                <a:lvl3pPr marL="11430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3pPr>
                <a:lvl4pPr marL="16002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4pPr>
                <a:lvl5pPr marL="20574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5pPr>
                <a:lvl6pPr marL="25146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6pPr>
                <a:lvl7pPr marL="29718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7pPr>
                <a:lvl8pPr marL="34290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8pPr>
                <a:lvl9pPr marL="38862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3000">
                    <a:latin typeface="Gill Sans" charset="0"/>
                    <a:ea typeface="MS PGothic" pitchFamily="34" charset="-128"/>
                    <a:cs typeface="Gill Sans" charset="0"/>
                    <a:sym typeface="Gill Sans" charset="0"/>
                  </a:rPr>
                  <a:t>South</a:t>
                </a:r>
                <a:endParaRPr lang="en-US" altLang="en-US">
                  <a:ea typeface="MS PGothic" pitchFamily="34" charset="-128"/>
                  <a:cs typeface="Gill Sans" charset="0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22" y="692151"/>
                <a:ext cx="3861160" cy="0"/>
              </a:xfrm>
              <a:prstGeom prst="line">
                <a:avLst/>
              </a:prstGeom>
              <a:noFill/>
              <a:ln w="127000">
                <a:solidFill>
                  <a:srgbClr val="C971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7015064" y="1371600"/>
              <a:ext cx="4780590" cy="945399"/>
              <a:chOff x="-247750" y="-393"/>
              <a:chExt cx="4780591" cy="945399"/>
            </a:xfrm>
          </p:grpSpPr>
          <p:sp>
            <p:nvSpPr>
              <p:cNvPr id="11" name="AutoShape 14"/>
              <p:cNvSpPr>
                <a:spLocks/>
              </p:cNvSpPr>
              <p:nvPr/>
            </p:nvSpPr>
            <p:spPr bwMode="auto">
              <a:xfrm>
                <a:off x="1589484" y="-393"/>
                <a:ext cx="2943357" cy="6223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1pPr>
                <a:lvl2pPr marL="742950" indent="-28575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2pPr>
                <a:lvl3pPr marL="11430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3pPr>
                <a:lvl4pPr marL="16002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4pPr>
                <a:lvl5pPr marL="2057400" indent="-228600" defTabSz="320675" eaLnBrk="0" hangingPunct="0"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5pPr>
                <a:lvl6pPr marL="25146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6pPr>
                <a:lvl7pPr marL="29718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7pPr>
                <a:lvl8pPr marL="34290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8pPr>
                <a:lvl9pPr marL="3886200" indent="-228600" defTabSz="320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FFFFFF"/>
                    </a:solidFill>
                    <a:latin typeface="Times New Roman" pitchFamily="18" charset="0"/>
                    <a:ea typeface="ヒラギノ角ゴ ProN W3" charset="-128"/>
                    <a:sym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latin typeface="Gill Sans" charset="0"/>
                    <a:ea typeface="MS PGothic" pitchFamily="34" charset="-128"/>
                    <a:cs typeface="Gill Sans" charset="0"/>
                    <a:sym typeface="Gill Sans" charset="0"/>
                  </a:rPr>
                  <a:t>National</a:t>
                </a:r>
                <a:endParaRPr lang="en-US" altLang="en-US">
                  <a:ea typeface="MS PGothic" pitchFamily="34" charset="-128"/>
                  <a:cs typeface="Gill Sans" charset="0"/>
                </a:endParaRPr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>
                <a:off x="-247750" y="945006"/>
                <a:ext cx="3966821" cy="0"/>
              </a:xfrm>
              <a:prstGeom prst="line">
                <a:avLst/>
              </a:prstGeom>
              <a:noFill/>
              <a:ln w="127000">
                <a:solidFill>
                  <a:srgbClr val="C971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pic>
        <p:nvPicPr>
          <p:cNvPr id="19" name="Picture 2" descr="C:\Users\samsung\Google Drive\My WCS Folder\WCS\Background docs\WCS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17" y="78124"/>
            <a:ext cx="1057143" cy="1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msung\Google Drive\My WCS Folder\WCS\Background docs\WC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76" y="73061"/>
            <a:ext cx="1057143" cy="1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692696"/>
            <a:ext cx="7499176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Quang Ninh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" y="130622"/>
            <a:ext cx="8373616" cy="49006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Step 1: Provide objective, quantitative, and reliable information</a:t>
            </a:r>
            <a:endParaRPr lang="en-GB" sz="2400" dirty="0"/>
          </a:p>
        </p:txBody>
      </p:sp>
      <p:pic>
        <p:nvPicPr>
          <p:cNvPr id="4100" name="Picture 4" descr="DSC088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 b="5733"/>
          <a:stretch>
            <a:fillRect/>
          </a:stretch>
        </p:blipFill>
        <p:spPr bwMode="auto">
          <a:xfrm>
            <a:off x="1944922" y="1124744"/>
            <a:ext cx="5075350" cy="245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899592" y="3616424"/>
            <a:ext cx="7499176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/>
              <a:t>HCM, Dong Nai, </a:t>
            </a:r>
            <a:r>
              <a:rPr lang="en-US" sz="2000" dirty="0" err="1" smtClean="0"/>
              <a:t>Binh</a:t>
            </a:r>
            <a:r>
              <a:rPr lang="en-US" sz="2000" dirty="0" smtClean="0"/>
              <a:t> Duong</a:t>
            </a:r>
            <a:endParaRPr lang="en-GB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83" y="4055901"/>
            <a:ext cx="2090840" cy="25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/>
          <a:stretch/>
        </p:blipFill>
        <p:spPr bwMode="auto">
          <a:xfrm>
            <a:off x="4672618" y="4055901"/>
            <a:ext cx="2259752" cy="25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samsung\Google Drive\HCM Metro Area IWT summary report\Reports\retailers\Restaurant survey_traini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/>
          <a:stretch/>
        </p:blipFill>
        <p:spPr bwMode="auto">
          <a:xfrm>
            <a:off x="194878" y="4055901"/>
            <a:ext cx="4477740" cy="25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33672" y="130622"/>
            <a:ext cx="9118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Step 2: Communication of information to relevant agencies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38923"/>
          <a:stretch/>
        </p:blipFill>
        <p:spPr bwMode="auto">
          <a:xfrm>
            <a:off x="683568" y="770384"/>
            <a:ext cx="3636936" cy="2769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Dong Nai Inter-agency meeting_2010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59" y="747562"/>
            <a:ext cx="3744416" cy="279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ACMee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59" y="3789040"/>
            <a:ext cx="3748509" cy="271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ACmeeting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39"/>
            <a:ext cx="3636936" cy="271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G_0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6" y="620688"/>
            <a:ext cx="4183858" cy="29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WCS Ho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27789" r="12004" b="6369"/>
          <a:stretch/>
        </p:blipFill>
        <p:spPr bwMode="auto">
          <a:xfrm>
            <a:off x="4644008" y="620688"/>
            <a:ext cx="4320480" cy="29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-108520" y="58614"/>
            <a:ext cx="911884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Step 2: Communication of information to relevant agencies via media</a:t>
            </a:r>
            <a:endParaRPr lang="en-GB" sz="2400" dirty="0"/>
          </a:p>
        </p:txBody>
      </p:sp>
      <p:pic>
        <p:nvPicPr>
          <p:cNvPr id="2050" name="Picture 2" descr="Vietnam Media Collage-lo 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2461"/>
            <a:ext cx="4320480" cy="29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cott - Toi - Mo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-1"/>
          <a:stretch/>
        </p:blipFill>
        <p:spPr bwMode="auto">
          <a:xfrm>
            <a:off x="267046" y="3733576"/>
            <a:ext cx="4183858" cy="29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323528" y="130622"/>
            <a:ext cx="580648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Effective actions yet?</a:t>
            </a:r>
            <a:endParaRPr lang="en-GB" sz="2400" dirty="0"/>
          </a:p>
        </p:txBody>
      </p:sp>
      <p:pic>
        <p:nvPicPr>
          <p:cNvPr id="8" name="Picture 2" descr="IMG_68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4"/>
          <a:stretch>
            <a:fillRect/>
          </a:stretch>
        </p:blipFill>
        <p:spPr bwMode="auto">
          <a:xfrm>
            <a:off x="1403648" y="752405"/>
            <a:ext cx="6120680" cy="303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G_68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009" y="4005064"/>
            <a:ext cx="407881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samsung\Desktop\QN photos\DSC018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2" t="20999" b="23288"/>
          <a:stretch/>
        </p:blipFill>
        <p:spPr bwMode="auto">
          <a:xfrm>
            <a:off x="4494030" y="4005064"/>
            <a:ext cx="4470458" cy="2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msung\Google Drive\My WCS Folder\WCS\Background docs\WCS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30622"/>
            <a:ext cx="1057143" cy="10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67544" y="130622"/>
            <a:ext cx="566246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Step 3: Provision of technical support </a:t>
            </a:r>
            <a:endParaRPr lang="en-GB" sz="2400" dirty="0"/>
          </a:p>
        </p:txBody>
      </p:sp>
      <p:pic>
        <p:nvPicPr>
          <p:cNvPr id="7" name="Picture 2" descr="C:\Users\mxtinh\Desktop\presentation-Tinh\presentation for Liz\Cat Tien Event\IMG_4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5" y="3789040"/>
            <a:ext cx="3744416" cy="24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9" descr="IMG_3228 (2)"/>
          <p:cNvPicPr>
            <a:picLocks noChangeAspect="1" noChangeArrowheads="1"/>
          </p:cNvPicPr>
          <p:nvPr/>
        </p:nvPicPr>
        <p:blipFill>
          <a:blip r:embed="rId4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6908"/>
          <a:stretch>
            <a:fillRect/>
          </a:stretch>
        </p:blipFill>
        <p:spPr bwMode="auto">
          <a:xfrm>
            <a:off x="883766" y="764705"/>
            <a:ext cx="3688234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3465 (589x64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4900"/>
          <a:stretch>
            <a:fillRect/>
          </a:stretch>
        </p:blipFill>
        <p:spPr bwMode="auto">
          <a:xfrm>
            <a:off x="5076056" y="774423"/>
            <a:ext cx="3168352" cy="27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G_025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31" y="3814792"/>
            <a:ext cx="3328777" cy="24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67544" y="130622"/>
            <a:ext cx="566246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Effective action against trafficking: </a:t>
            </a:r>
            <a:endParaRPr lang="en-GB" sz="2400" dirty="0"/>
          </a:p>
        </p:txBody>
      </p:sp>
      <p:pic>
        <p:nvPicPr>
          <p:cNvPr id="5" name="Picture 8" descr="C:\Users\mxtinh\Desktop\presentation-Tinh\presentation for Liz\Crackdown Sep\IMG_3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612669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mxtinh\Desktop\presentation-Tinh\presentation for Liz\Crackdown Sep\IMG_4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2525308"/>
            <a:ext cx="356439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4" descr="C:\Users\samsung\Desktop\IMG_3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" t="18269" r="20499" b="3773"/>
          <a:stretch>
            <a:fillRect/>
          </a:stretch>
        </p:blipFill>
        <p:spPr bwMode="auto">
          <a:xfrm>
            <a:off x="6804248" y="764704"/>
            <a:ext cx="18161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51" y="3713439"/>
            <a:ext cx="2289841" cy="267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09531_resiz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6"/>
          <a:stretch/>
        </p:blipFill>
        <p:spPr bwMode="auto">
          <a:xfrm>
            <a:off x="5925786" y="3713440"/>
            <a:ext cx="2678661" cy="267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ai bị cáo trước tò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/>
          <a:stretch/>
        </p:blipFill>
        <p:spPr bwMode="auto">
          <a:xfrm>
            <a:off x="505825" y="3955913"/>
            <a:ext cx="2792951" cy="22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48864" y="4859720"/>
            <a:ext cx="1673424" cy="1971208"/>
          </a:xfrm>
          <a:prstGeom prst="rect">
            <a:avLst/>
          </a:prstGeom>
          <a:gradFill flip="none" rotWithShape="1">
            <a:gsLst>
              <a:gs pos="0">
                <a:srgbClr val="F7A52D"/>
              </a:gs>
              <a:gs pos="22000">
                <a:srgbClr val="FFC000"/>
              </a:gs>
              <a:gs pos="63000">
                <a:srgbClr val="EDFC9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51520" y="908720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Provide reliable, quantitative data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555776" y="908720"/>
            <a:ext cx="18722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</a:t>
            </a:r>
          </a:p>
          <a:p>
            <a:r>
              <a:rPr lang="en-US" dirty="0"/>
              <a:t>o</a:t>
            </a:r>
            <a:r>
              <a:rPr lang="en-US" dirty="0" smtClean="0"/>
              <a:t>f info to relevant agencies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4048" y="1844824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Provision of technical support:</a:t>
            </a:r>
          </a:p>
          <a:p>
            <a:r>
              <a:rPr lang="en-US" dirty="0" smtClean="0"/>
              <a:t>- Enforcement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Spp</a:t>
            </a:r>
            <a:r>
              <a:rPr lang="en-US" dirty="0" smtClean="0"/>
              <a:t>/Product ID</a:t>
            </a:r>
          </a:p>
          <a:p>
            <a:r>
              <a:rPr lang="en-US" dirty="0" smtClean="0"/>
              <a:t>- Agency specific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53279" y="836712"/>
            <a:ext cx="1224136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Effective action against wildlife trafficking by relevant agencies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051720" y="1124744"/>
            <a:ext cx="504056" cy="278808"/>
          </a:xfrm>
          <a:prstGeom prst="rightArrow">
            <a:avLst>
              <a:gd name="adj1" fmla="val 50000"/>
              <a:gd name="adj2" fmla="val 4340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4427985" y="1205976"/>
            <a:ext cx="3125294" cy="278808"/>
          </a:xfrm>
          <a:prstGeom prst="rightArrow">
            <a:avLst>
              <a:gd name="adj1" fmla="val 50000"/>
              <a:gd name="adj2" fmla="val 4340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555776" y="4797152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Vietnam media</a:t>
            </a:r>
          </a:p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004048" y="3501008"/>
            <a:ext cx="18722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Facilitate policy and legislation review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2204864"/>
            <a:ext cx="18002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Identifying who is implicated</a:t>
            </a:r>
            <a:endParaRPr lang="en-GB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-3276872" y="4424338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 rot="5400000">
            <a:off x="898722" y="1773686"/>
            <a:ext cx="649812" cy="216024"/>
          </a:xfrm>
          <a:prstGeom prst="rightArrow">
            <a:avLst>
              <a:gd name="adj1" fmla="val 50000"/>
              <a:gd name="adj2" fmla="val 4340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ight Arrow 34"/>
          <p:cNvSpPr/>
          <p:nvPr/>
        </p:nvSpPr>
        <p:spPr>
          <a:xfrm>
            <a:off x="2123728" y="2403063"/>
            <a:ext cx="432048" cy="180425"/>
          </a:xfrm>
          <a:prstGeom prst="rightArrow">
            <a:avLst>
              <a:gd name="adj1" fmla="val 50000"/>
              <a:gd name="adj2" fmla="val 4340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Arrow 50"/>
          <p:cNvSpPr/>
          <p:nvPr/>
        </p:nvSpPr>
        <p:spPr>
          <a:xfrm>
            <a:off x="6876256" y="2582324"/>
            <a:ext cx="677023" cy="268871"/>
          </a:xfrm>
          <a:prstGeom prst="rightArrow">
            <a:avLst>
              <a:gd name="adj1" fmla="val 50000"/>
              <a:gd name="adj2" fmla="val 4340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>
            <a:off x="6876256" y="3789040"/>
            <a:ext cx="677023" cy="278592"/>
          </a:xfrm>
          <a:prstGeom prst="rightArrow">
            <a:avLst>
              <a:gd name="adj1" fmla="val 50000"/>
              <a:gd name="adj2" fmla="val 4340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2555777" y="2159995"/>
            <a:ext cx="1872208" cy="1200329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dirty="0"/>
              <a:t>International?</a:t>
            </a:r>
          </a:p>
          <a:p>
            <a:r>
              <a:rPr lang="en-US" dirty="0" smtClean="0"/>
              <a:t>National</a:t>
            </a:r>
            <a:r>
              <a:rPr lang="en-US" dirty="0"/>
              <a:t>?</a:t>
            </a:r>
          </a:p>
          <a:p>
            <a:r>
              <a:rPr lang="en-US" dirty="0" smtClean="0"/>
              <a:t>Provincial</a:t>
            </a:r>
            <a:r>
              <a:rPr lang="en-US" dirty="0"/>
              <a:t>?</a:t>
            </a:r>
          </a:p>
          <a:p>
            <a:r>
              <a:rPr lang="en-US" dirty="0" smtClean="0"/>
              <a:t>Municipal</a:t>
            </a:r>
            <a:r>
              <a:rPr lang="en-US" dirty="0"/>
              <a:t>?</a:t>
            </a:r>
          </a:p>
        </p:txBody>
      </p:sp>
      <p:sp>
        <p:nvSpPr>
          <p:cNvPr id="54" name="U-Turn Arrow 53"/>
          <p:cNvSpPr/>
          <p:nvPr/>
        </p:nvSpPr>
        <p:spPr>
          <a:xfrm flipH="1" flipV="1">
            <a:off x="971599" y="5920150"/>
            <a:ext cx="7344816" cy="605193"/>
          </a:xfrm>
          <a:prstGeom prst="uturnArrow">
            <a:avLst>
              <a:gd name="adj1" fmla="val 25000"/>
              <a:gd name="adj2" fmla="val 25000"/>
              <a:gd name="adj3" fmla="val 42728"/>
              <a:gd name="adj4" fmla="val 43750"/>
              <a:gd name="adj5" fmla="val 10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03848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Sustained WCS activities</a:t>
            </a:r>
            <a:endParaRPr lang="en-GB" dirty="0"/>
          </a:p>
        </p:txBody>
      </p:sp>
      <p:sp>
        <p:nvSpPr>
          <p:cNvPr id="63" name="Right Arrow 62"/>
          <p:cNvSpPr/>
          <p:nvPr/>
        </p:nvSpPr>
        <p:spPr>
          <a:xfrm>
            <a:off x="4427984" y="4981469"/>
            <a:ext cx="3125294" cy="278808"/>
          </a:xfrm>
          <a:prstGeom prst="rightArrow">
            <a:avLst>
              <a:gd name="adj1" fmla="val 50000"/>
              <a:gd name="adj2" fmla="val 4340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750</Words>
  <Application>Microsoft Office PowerPoint</Application>
  <PresentationFormat>On-screen Show (4:3)</PresentationFormat>
  <Paragraphs>121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Building political support to catalyze action in Vietnam</vt:lpstr>
      <vt:lpstr>PowerPoint Presentation</vt:lpstr>
      <vt:lpstr>Step 1: Provide objective, quantitative, and reliable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K J Lam</dc:creator>
  <cp:lastModifiedBy>Mike</cp:lastModifiedBy>
  <cp:revision>78</cp:revision>
  <dcterms:created xsi:type="dcterms:W3CDTF">2014-03-16T08:41:48Z</dcterms:created>
  <dcterms:modified xsi:type="dcterms:W3CDTF">2016-03-09T02:45:26Z</dcterms:modified>
</cp:coreProperties>
</file>