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59" r:id="rId5"/>
    <p:sldId id="260" r:id="rId6"/>
    <p:sldId id="271" r:id="rId7"/>
    <p:sldId id="263" r:id="rId8"/>
    <p:sldId id="264" r:id="rId9"/>
    <p:sldId id="265" r:id="rId10"/>
    <p:sldId id="266" r:id="rId11"/>
    <p:sldId id="267" r:id="rId12"/>
    <p:sldId id="268" r:id="rId13"/>
    <p:sldId id="269" r:id="rId14"/>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67"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16DFDB-3CCB-4257-8741-D706057DFED1}" type="datetimeFigureOut">
              <a:rPr lang="vi-VN" smtClean="0"/>
              <a:t>28/05/2015</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67BADD-5878-44B8-A65B-F908593A54C1}" type="slidenum">
              <a:rPr lang="vi-VN" smtClean="0"/>
              <a:t>‹#›</a:t>
            </a:fld>
            <a:endParaRPr lang="vi-VN"/>
          </a:p>
        </p:txBody>
      </p:sp>
    </p:spTree>
    <p:extLst>
      <p:ext uri="{BB962C8B-B14F-4D97-AF65-F5344CB8AC3E}">
        <p14:creationId xmlns:p14="http://schemas.microsoft.com/office/powerpoint/2010/main" val="2297741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Đối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hành</a:t>
            </a:r>
            <a:r>
              <a:rPr lang="en-US" sz="1200" kern="1200" dirty="0" smtClean="0">
                <a:solidFill>
                  <a:schemeClr val="tx1"/>
                </a:solidFill>
                <a:effectLst/>
                <a:latin typeface="+mn-lt"/>
                <a:ea typeface="+mn-ea"/>
                <a:cs typeface="+mn-cs"/>
              </a:rPr>
              <a:t> vi “</a:t>
            </a:r>
            <a:r>
              <a:rPr lang="en-US" sz="1200" kern="1200" dirty="0" err="1" smtClean="0">
                <a:solidFill>
                  <a:schemeClr val="tx1"/>
                </a:solidFill>
                <a:effectLst/>
                <a:latin typeface="+mn-lt"/>
                <a:ea typeface="+mn-ea"/>
                <a:cs typeface="+mn-cs"/>
              </a:rPr>
              <a:t>nuôi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nhốt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nay </a:t>
            </a:r>
            <a:r>
              <a:rPr lang="en-US" sz="1200" kern="1200" dirty="0" err="1" smtClean="0">
                <a:solidFill>
                  <a:schemeClr val="tx1"/>
                </a:solidFill>
                <a:effectLst/>
                <a:latin typeface="+mn-lt"/>
                <a:ea typeface="+mn-ea"/>
                <a:cs typeface="+mn-cs"/>
              </a:rPr>
              <a:t>chưa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hướng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niệm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lượng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tịch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a:t>
            </a:r>
            <a:r>
              <a:rPr lang="en-US" sz="1200" kern="1200" dirty="0" smtClean="0">
                <a:solidFill>
                  <a:schemeClr val="tx1"/>
                </a:solidFill>
                <a:effectLst/>
                <a:latin typeface="+mn-lt"/>
                <a:ea typeface="+mn-ea"/>
                <a:cs typeface="+mn-cs"/>
              </a:rPr>
              <a:t> 19/2007/TTLT/BNN7PTNT-BTP-BCA-VKSNDTC-TANDTC </a:t>
            </a:r>
            <a:r>
              <a:rPr lang="en-US" sz="1200" kern="1200" dirty="0" err="1" smtClean="0">
                <a:solidFill>
                  <a:schemeClr val="tx1"/>
                </a:solidFill>
                <a:effectLst/>
                <a:latin typeface="+mn-lt"/>
                <a:ea typeface="+mn-ea"/>
                <a:cs typeface="+mn-cs"/>
              </a:rPr>
              <a:t>ngày</a:t>
            </a:r>
            <a:r>
              <a:rPr lang="en-US" sz="1200" kern="1200" dirty="0" smtClean="0">
                <a:solidFill>
                  <a:schemeClr val="tx1"/>
                </a:solidFill>
                <a:effectLst/>
                <a:latin typeface="+mn-lt"/>
                <a:ea typeface="+mn-ea"/>
                <a:cs typeface="+mn-cs"/>
              </a:rPr>
              <a:t> 08/3/2007 do </a:t>
            </a:r>
            <a:r>
              <a:rPr lang="en-US" sz="1200" kern="1200" dirty="0" err="1" smtClean="0">
                <a:solidFill>
                  <a:schemeClr val="tx1"/>
                </a:solidFill>
                <a:effectLst/>
                <a:latin typeface="+mn-lt"/>
                <a:ea typeface="+mn-ea"/>
                <a:cs typeface="+mn-cs"/>
              </a:rPr>
              <a:t>Điều</a:t>
            </a:r>
            <a:r>
              <a:rPr lang="en-US" sz="1200" kern="1200" dirty="0" smtClean="0">
                <a:solidFill>
                  <a:schemeClr val="tx1"/>
                </a:solidFill>
                <a:effectLst/>
                <a:latin typeface="+mn-lt"/>
                <a:ea typeface="+mn-ea"/>
                <a:cs typeface="+mn-cs"/>
              </a:rPr>
              <a:t> 190 BLHS </a:t>
            </a:r>
            <a:r>
              <a:rPr lang="en-US" sz="1200" kern="1200" dirty="0" err="1" smtClean="0">
                <a:solidFill>
                  <a:schemeClr val="tx1"/>
                </a:solidFill>
                <a:effectLst/>
                <a:latin typeface="+mn-lt"/>
                <a:ea typeface="+mn-ea"/>
                <a:cs typeface="+mn-cs"/>
              </a:rPr>
              <a:t>năm</a:t>
            </a:r>
            <a:r>
              <a:rPr lang="en-US" sz="1200" kern="1200" dirty="0" smtClean="0">
                <a:solidFill>
                  <a:schemeClr val="tx1"/>
                </a:solidFill>
                <a:effectLst/>
                <a:latin typeface="+mn-lt"/>
                <a:ea typeface="+mn-ea"/>
                <a:cs typeface="+mn-cs"/>
              </a:rPr>
              <a:t> 1999 </a:t>
            </a:r>
            <a:r>
              <a:rPr lang="en-US" sz="1200" kern="1200" dirty="0" err="1" smtClean="0">
                <a:solidFill>
                  <a:schemeClr val="tx1"/>
                </a:solidFill>
                <a:effectLst/>
                <a:latin typeface="+mn-lt"/>
                <a:ea typeface="+mn-ea"/>
                <a:cs typeface="+mn-cs"/>
              </a:rPr>
              <a:t>chưa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hành</a:t>
            </a:r>
            <a:r>
              <a:rPr lang="en-US" sz="1200" kern="1200" dirty="0" smtClean="0">
                <a:solidFill>
                  <a:schemeClr val="tx1"/>
                </a:solidFill>
                <a:effectLst/>
                <a:latin typeface="+mn-lt"/>
                <a:ea typeface="+mn-ea"/>
                <a:cs typeface="+mn-cs"/>
              </a:rPr>
              <a:t> vi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endParaRPr lang="vi-VN" dirty="0"/>
          </a:p>
        </p:txBody>
      </p:sp>
      <p:sp>
        <p:nvSpPr>
          <p:cNvPr id="4" name="Slide Number Placeholder 3"/>
          <p:cNvSpPr>
            <a:spLocks noGrp="1"/>
          </p:cNvSpPr>
          <p:nvPr>
            <p:ph type="sldNum" sz="quarter" idx="10"/>
          </p:nvPr>
        </p:nvSpPr>
        <p:spPr/>
        <p:txBody>
          <a:bodyPr/>
          <a:lstStyle/>
          <a:p>
            <a:fld id="{C267BADD-5878-44B8-A65B-F908593A54C1}" type="slidenum">
              <a:rPr lang="vi-VN" smtClean="0"/>
              <a:t>8</a:t>
            </a:fld>
            <a:endParaRPr lang="vi-VN"/>
          </a:p>
        </p:txBody>
      </p:sp>
    </p:spTree>
    <p:extLst>
      <p:ext uri="{BB962C8B-B14F-4D97-AF65-F5344CB8AC3E}">
        <p14:creationId xmlns:p14="http://schemas.microsoft.com/office/powerpoint/2010/main" val="1126838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dirty="0" smtClean="0"/>
              <a:t>Click to edit Master title style</a:t>
            </a:r>
            <a:endParaRPr kumimoji="0" lang="en-US" dirty="0"/>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0205A5D2-DE27-4AAD-82E7-2D5B01B7F2E3}" type="datetimeFigureOut">
              <a:rPr lang="vi-VN" smtClean="0"/>
              <a:t>28/05/2015</a:t>
            </a:fld>
            <a:endParaRPr lang="vi-VN"/>
          </a:p>
        </p:txBody>
      </p:sp>
      <p:sp>
        <p:nvSpPr>
          <p:cNvPr id="20" name="Footer Placeholder 19"/>
          <p:cNvSpPr>
            <a:spLocks noGrp="1"/>
          </p:cNvSpPr>
          <p:nvPr>
            <p:ph type="ftr" sz="quarter" idx="11"/>
          </p:nvPr>
        </p:nvSpPr>
        <p:spPr/>
        <p:txBody>
          <a:bodyPr/>
          <a:lstStyle>
            <a:extLst/>
          </a:lstStyle>
          <a:p>
            <a:endParaRPr lang="vi-VN"/>
          </a:p>
        </p:txBody>
      </p:sp>
      <p:sp>
        <p:nvSpPr>
          <p:cNvPr id="10" name="Slide Number Placeholder 9"/>
          <p:cNvSpPr>
            <a:spLocks noGrp="1"/>
          </p:cNvSpPr>
          <p:nvPr>
            <p:ph type="sldNum" sz="quarter" idx="12"/>
          </p:nvPr>
        </p:nvSpPr>
        <p:spPr/>
        <p:txBody>
          <a:bodyPr/>
          <a:lstStyle>
            <a:extLst/>
          </a:lstStyle>
          <a:p>
            <a:fld id="{702669F3-3BE6-4CCF-A968-30D1CB1AD174}" type="slidenum">
              <a:rPr lang="vi-VN" smtClean="0"/>
              <a:t>‹#›</a:t>
            </a:fld>
            <a:endParaRPr lang="vi-VN"/>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205A5D2-DE27-4AAD-82E7-2D5B01B7F2E3}" type="datetimeFigureOut">
              <a:rPr lang="vi-VN" smtClean="0"/>
              <a:t>28/05/2015</a:t>
            </a:fld>
            <a:endParaRPr lang="vi-VN"/>
          </a:p>
        </p:txBody>
      </p:sp>
      <p:sp>
        <p:nvSpPr>
          <p:cNvPr id="5" name="Footer Placeholder 4"/>
          <p:cNvSpPr>
            <a:spLocks noGrp="1"/>
          </p:cNvSpPr>
          <p:nvPr>
            <p:ph type="ftr" sz="quarter" idx="11"/>
          </p:nvPr>
        </p:nvSpPr>
        <p:spPr/>
        <p:txBody>
          <a:bodyPr/>
          <a:lstStyle>
            <a:extLst/>
          </a:lstStyle>
          <a:p>
            <a:endParaRPr lang="vi-VN"/>
          </a:p>
        </p:txBody>
      </p:sp>
      <p:sp>
        <p:nvSpPr>
          <p:cNvPr id="6" name="Slide Number Placeholder 5"/>
          <p:cNvSpPr>
            <a:spLocks noGrp="1"/>
          </p:cNvSpPr>
          <p:nvPr>
            <p:ph type="sldNum" sz="quarter" idx="12"/>
          </p:nvPr>
        </p:nvSpPr>
        <p:spPr/>
        <p:txBody>
          <a:bodyPr/>
          <a:lstStyle>
            <a:extLst/>
          </a:lstStyle>
          <a:p>
            <a:fld id="{702669F3-3BE6-4CCF-A968-30D1CB1AD174}" type="slidenum">
              <a:rPr lang="vi-VN" smtClean="0"/>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205A5D2-DE27-4AAD-82E7-2D5B01B7F2E3}" type="datetimeFigureOut">
              <a:rPr lang="vi-VN" smtClean="0"/>
              <a:t>28/05/2015</a:t>
            </a:fld>
            <a:endParaRPr lang="vi-VN"/>
          </a:p>
        </p:txBody>
      </p:sp>
      <p:sp>
        <p:nvSpPr>
          <p:cNvPr id="5" name="Footer Placeholder 4"/>
          <p:cNvSpPr>
            <a:spLocks noGrp="1"/>
          </p:cNvSpPr>
          <p:nvPr>
            <p:ph type="ftr" sz="quarter" idx="11"/>
          </p:nvPr>
        </p:nvSpPr>
        <p:spPr/>
        <p:txBody>
          <a:bodyPr/>
          <a:lstStyle>
            <a:extLst/>
          </a:lstStyle>
          <a:p>
            <a:endParaRPr lang="vi-VN"/>
          </a:p>
        </p:txBody>
      </p:sp>
      <p:sp>
        <p:nvSpPr>
          <p:cNvPr id="6" name="Slide Number Placeholder 5"/>
          <p:cNvSpPr>
            <a:spLocks noGrp="1"/>
          </p:cNvSpPr>
          <p:nvPr>
            <p:ph type="sldNum" sz="quarter" idx="12"/>
          </p:nvPr>
        </p:nvSpPr>
        <p:spPr/>
        <p:txBody>
          <a:bodyPr/>
          <a:lstStyle>
            <a:extLst/>
          </a:lstStyle>
          <a:p>
            <a:fld id="{702669F3-3BE6-4CCF-A968-30D1CB1AD174}" type="slidenum">
              <a:rPr lang="vi-VN" smtClean="0"/>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205A5D2-DE27-4AAD-82E7-2D5B01B7F2E3}" type="datetimeFigureOut">
              <a:rPr lang="vi-VN" smtClean="0"/>
              <a:t>28/05/2015</a:t>
            </a:fld>
            <a:endParaRPr lang="vi-VN"/>
          </a:p>
        </p:txBody>
      </p:sp>
      <p:sp>
        <p:nvSpPr>
          <p:cNvPr id="5" name="Footer Placeholder 4"/>
          <p:cNvSpPr>
            <a:spLocks noGrp="1"/>
          </p:cNvSpPr>
          <p:nvPr>
            <p:ph type="ftr" sz="quarter" idx="11"/>
          </p:nvPr>
        </p:nvSpPr>
        <p:spPr/>
        <p:txBody>
          <a:bodyPr/>
          <a:lstStyle>
            <a:extLst/>
          </a:lstStyle>
          <a:p>
            <a:endParaRPr lang="vi-VN"/>
          </a:p>
        </p:txBody>
      </p:sp>
      <p:sp>
        <p:nvSpPr>
          <p:cNvPr id="6" name="Slide Number Placeholder 5"/>
          <p:cNvSpPr>
            <a:spLocks noGrp="1"/>
          </p:cNvSpPr>
          <p:nvPr>
            <p:ph type="sldNum" sz="quarter" idx="12"/>
          </p:nvPr>
        </p:nvSpPr>
        <p:spPr/>
        <p:txBody>
          <a:bodyPr/>
          <a:lstStyle>
            <a:extLst/>
          </a:lstStyle>
          <a:p>
            <a:fld id="{702669F3-3BE6-4CCF-A968-30D1CB1AD174}" type="slidenum">
              <a:rPr lang="vi-VN" smtClean="0"/>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205A5D2-DE27-4AAD-82E7-2D5B01B7F2E3}" type="datetimeFigureOut">
              <a:rPr lang="vi-VN" smtClean="0"/>
              <a:t>28/05/2015</a:t>
            </a:fld>
            <a:endParaRPr lang="vi-VN"/>
          </a:p>
        </p:txBody>
      </p:sp>
      <p:sp>
        <p:nvSpPr>
          <p:cNvPr id="5" name="Footer Placeholder 4"/>
          <p:cNvSpPr>
            <a:spLocks noGrp="1"/>
          </p:cNvSpPr>
          <p:nvPr>
            <p:ph type="ftr" sz="quarter" idx="11"/>
          </p:nvPr>
        </p:nvSpPr>
        <p:spPr/>
        <p:txBody>
          <a:bodyPr/>
          <a:lstStyle>
            <a:extLst/>
          </a:lstStyle>
          <a:p>
            <a:endParaRPr lang="vi-VN"/>
          </a:p>
        </p:txBody>
      </p:sp>
      <p:sp>
        <p:nvSpPr>
          <p:cNvPr id="6" name="Slide Number Placeholder 5"/>
          <p:cNvSpPr>
            <a:spLocks noGrp="1"/>
          </p:cNvSpPr>
          <p:nvPr>
            <p:ph type="sldNum" sz="quarter" idx="12"/>
          </p:nvPr>
        </p:nvSpPr>
        <p:spPr/>
        <p:txBody>
          <a:bodyPr/>
          <a:lstStyle>
            <a:extLst/>
          </a:lstStyle>
          <a:p>
            <a:fld id="{702669F3-3BE6-4CCF-A968-30D1CB1AD174}" type="slidenum">
              <a:rPr lang="vi-VN" smtClean="0"/>
              <a:t>‹#›</a:t>
            </a:fld>
            <a:endParaRPr lang="vi-VN"/>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205A5D2-DE27-4AAD-82E7-2D5B01B7F2E3}" type="datetimeFigureOut">
              <a:rPr lang="vi-VN" smtClean="0"/>
              <a:t>28/05/2015</a:t>
            </a:fld>
            <a:endParaRPr lang="vi-VN"/>
          </a:p>
        </p:txBody>
      </p:sp>
      <p:sp>
        <p:nvSpPr>
          <p:cNvPr id="6" name="Footer Placeholder 5"/>
          <p:cNvSpPr>
            <a:spLocks noGrp="1"/>
          </p:cNvSpPr>
          <p:nvPr>
            <p:ph type="ftr" sz="quarter" idx="11"/>
          </p:nvPr>
        </p:nvSpPr>
        <p:spPr/>
        <p:txBody>
          <a:bodyPr/>
          <a:lstStyle>
            <a:extLst/>
          </a:lstStyle>
          <a:p>
            <a:endParaRPr lang="vi-VN"/>
          </a:p>
        </p:txBody>
      </p:sp>
      <p:sp>
        <p:nvSpPr>
          <p:cNvPr id="7" name="Slide Number Placeholder 6"/>
          <p:cNvSpPr>
            <a:spLocks noGrp="1"/>
          </p:cNvSpPr>
          <p:nvPr>
            <p:ph type="sldNum" sz="quarter" idx="12"/>
          </p:nvPr>
        </p:nvSpPr>
        <p:spPr/>
        <p:txBody>
          <a:bodyPr/>
          <a:lstStyle>
            <a:extLst/>
          </a:lstStyle>
          <a:p>
            <a:fld id="{702669F3-3BE6-4CCF-A968-30D1CB1AD174}" type="slidenum">
              <a:rPr lang="vi-VN" smtClean="0"/>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205A5D2-DE27-4AAD-82E7-2D5B01B7F2E3}" type="datetimeFigureOut">
              <a:rPr lang="vi-VN" smtClean="0"/>
              <a:t>28/05/2015</a:t>
            </a:fld>
            <a:endParaRPr lang="vi-VN"/>
          </a:p>
        </p:txBody>
      </p:sp>
      <p:sp>
        <p:nvSpPr>
          <p:cNvPr id="8" name="Footer Placeholder 7"/>
          <p:cNvSpPr>
            <a:spLocks noGrp="1"/>
          </p:cNvSpPr>
          <p:nvPr>
            <p:ph type="ftr" sz="quarter" idx="11"/>
          </p:nvPr>
        </p:nvSpPr>
        <p:spPr/>
        <p:txBody>
          <a:bodyPr/>
          <a:lstStyle>
            <a:extLst/>
          </a:lstStyle>
          <a:p>
            <a:endParaRPr lang="vi-VN"/>
          </a:p>
        </p:txBody>
      </p:sp>
      <p:sp>
        <p:nvSpPr>
          <p:cNvPr id="9" name="Slide Number Placeholder 8"/>
          <p:cNvSpPr>
            <a:spLocks noGrp="1"/>
          </p:cNvSpPr>
          <p:nvPr>
            <p:ph type="sldNum" sz="quarter" idx="12"/>
          </p:nvPr>
        </p:nvSpPr>
        <p:spPr/>
        <p:txBody>
          <a:bodyPr/>
          <a:lstStyle>
            <a:extLst/>
          </a:lstStyle>
          <a:p>
            <a:fld id="{702669F3-3BE6-4CCF-A968-30D1CB1AD174}" type="slidenum">
              <a:rPr lang="vi-VN" smtClean="0"/>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205A5D2-DE27-4AAD-82E7-2D5B01B7F2E3}" type="datetimeFigureOut">
              <a:rPr lang="vi-VN" smtClean="0"/>
              <a:t>28/05/2015</a:t>
            </a:fld>
            <a:endParaRPr lang="vi-VN"/>
          </a:p>
        </p:txBody>
      </p:sp>
      <p:sp>
        <p:nvSpPr>
          <p:cNvPr id="4" name="Footer Placeholder 3"/>
          <p:cNvSpPr>
            <a:spLocks noGrp="1"/>
          </p:cNvSpPr>
          <p:nvPr>
            <p:ph type="ftr" sz="quarter" idx="11"/>
          </p:nvPr>
        </p:nvSpPr>
        <p:spPr/>
        <p:txBody>
          <a:bodyPr/>
          <a:lstStyle>
            <a:extLst/>
          </a:lstStyle>
          <a:p>
            <a:endParaRPr lang="vi-VN"/>
          </a:p>
        </p:txBody>
      </p:sp>
      <p:sp>
        <p:nvSpPr>
          <p:cNvPr id="5" name="Slide Number Placeholder 4"/>
          <p:cNvSpPr>
            <a:spLocks noGrp="1"/>
          </p:cNvSpPr>
          <p:nvPr>
            <p:ph type="sldNum" sz="quarter" idx="12"/>
          </p:nvPr>
        </p:nvSpPr>
        <p:spPr/>
        <p:txBody>
          <a:bodyPr/>
          <a:lstStyle>
            <a:extLst/>
          </a:lstStyle>
          <a:p>
            <a:fld id="{702669F3-3BE6-4CCF-A968-30D1CB1AD174}" type="slidenum">
              <a:rPr lang="vi-VN" smtClean="0"/>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0205A5D2-DE27-4AAD-82E7-2D5B01B7F2E3}" type="datetimeFigureOut">
              <a:rPr lang="vi-VN" smtClean="0"/>
              <a:t>28/05/2015</a:t>
            </a:fld>
            <a:endParaRPr lang="vi-VN"/>
          </a:p>
        </p:txBody>
      </p:sp>
      <p:sp>
        <p:nvSpPr>
          <p:cNvPr id="3" name="Footer Placeholder 2"/>
          <p:cNvSpPr>
            <a:spLocks noGrp="1"/>
          </p:cNvSpPr>
          <p:nvPr>
            <p:ph type="ftr" sz="quarter" idx="11"/>
          </p:nvPr>
        </p:nvSpPr>
        <p:spPr/>
        <p:txBody>
          <a:bodyPr/>
          <a:lstStyle>
            <a:extLst/>
          </a:lstStyle>
          <a:p>
            <a:endParaRPr lang="vi-VN"/>
          </a:p>
        </p:txBody>
      </p:sp>
      <p:sp>
        <p:nvSpPr>
          <p:cNvPr id="4" name="Slide Number Placeholder 3"/>
          <p:cNvSpPr>
            <a:spLocks noGrp="1"/>
          </p:cNvSpPr>
          <p:nvPr>
            <p:ph type="sldNum" sz="quarter" idx="12"/>
          </p:nvPr>
        </p:nvSpPr>
        <p:spPr/>
        <p:txBody>
          <a:bodyPr/>
          <a:lstStyle>
            <a:extLst/>
          </a:lstStyle>
          <a:p>
            <a:fld id="{702669F3-3BE6-4CCF-A968-30D1CB1AD174}" type="slidenum">
              <a:rPr lang="vi-VN" smtClean="0"/>
              <a:t>‹#›</a:t>
            </a:fld>
            <a:endParaRPr lang="vi-VN"/>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205A5D2-DE27-4AAD-82E7-2D5B01B7F2E3}" type="datetimeFigureOut">
              <a:rPr lang="vi-VN" smtClean="0"/>
              <a:t>28/05/2015</a:t>
            </a:fld>
            <a:endParaRPr lang="vi-VN"/>
          </a:p>
        </p:txBody>
      </p:sp>
      <p:sp>
        <p:nvSpPr>
          <p:cNvPr id="6" name="Footer Placeholder 5"/>
          <p:cNvSpPr>
            <a:spLocks noGrp="1"/>
          </p:cNvSpPr>
          <p:nvPr>
            <p:ph type="ftr" sz="quarter" idx="11"/>
          </p:nvPr>
        </p:nvSpPr>
        <p:spPr/>
        <p:txBody>
          <a:bodyPr/>
          <a:lstStyle>
            <a:extLst/>
          </a:lstStyle>
          <a:p>
            <a:endParaRPr lang="vi-VN"/>
          </a:p>
        </p:txBody>
      </p:sp>
      <p:sp>
        <p:nvSpPr>
          <p:cNvPr id="7" name="Slide Number Placeholder 6"/>
          <p:cNvSpPr>
            <a:spLocks noGrp="1"/>
          </p:cNvSpPr>
          <p:nvPr>
            <p:ph type="sldNum" sz="quarter" idx="12"/>
          </p:nvPr>
        </p:nvSpPr>
        <p:spPr/>
        <p:txBody>
          <a:bodyPr/>
          <a:lstStyle>
            <a:extLst/>
          </a:lstStyle>
          <a:p>
            <a:fld id="{702669F3-3BE6-4CCF-A968-30D1CB1AD174}" type="slidenum">
              <a:rPr lang="vi-VN" smtClean="0"/>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0205A5D2-DE27-4AAD-82E7-2D5B01B7F2E3}" type="datetimeFigureOut">
              <a:rPr lang="vi-VN" smtClean="0"/>
              <a:t>28/05/2015</a:t>
            </a:fld>
            <a:endParaRPr lang="vi-VN"/>
          </a:p>
        </p:txBody>
      </p:sp>
      <p:sp>
        <p:nvSpPr>
          <p:cNvPr id="6" name="Footer Placeholder 5"/>
          <p:cNvSpPr>
            <a:spLocks noGrp="1"/>
          </p:cNvSpPr>
          <p:nvPr>
            <p:ph type="ftr" sz="quarter" idx="11"/>
          </p:nvPr>
        </p:nvSpPr>
        <p:spPr/>
        <p:txBody>
          <a:bodyPr/>
          <a:lstStyle>
            <a:extLst/>
          </a:lstStyle>
          <a:p>
            <a:endParaRPr lang="vi-VN"/>
          </a:p>
        </p:txBody>
      </p:sp>
      <p:sp>
        <p:nvSpPr>
          <p:cNvPr id="7" name="Slide Number Placeholder 6"/>
          <p:cNvSpPr>
            <a:spLocks noGrp="1"/>
          </p:cNvSpPr>
          <p:nvPr>
            <p:ph type="sldNum" sz="quarter" idx="12"/>
          </p:nvPr>
        </p:nvSpPr>
        <p:spPr/>
        <p:txBody>
          <a:bodyPr/>
          <a:lstStyle>
            <a:extLst/>
          </a:lstStyle>
          <a:p>
            <a:fld id="{702669F3-3BE6-4CCF-A968-30D1CB1AD174}" type="slidenum">
              <a:rPr lang="vi-VN" smtClean="0"/>
              <a:t>‹#›</a:t>
            </a:fld>
            <a:endParaRPr lang="vi-VN"/>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dirty="0" smtClean="0"/>
              <a:t>Click to edit Master title style</a:t>
            </a:r>
            <a:endParaRPr kumimoji="0" lang="en-US" dirty="0"/>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205A5D2-DE27-4AAD-82E7-2D5B01B7F2E3}" type="datetimeFigureOut">
              <a:rPr lang="vi-VN" smtClean="0"/>
              <a:t>28/05/2015</a:t>
            </a:fld>
            <a:endParaRPr lang="vi-VN"/>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vi-VN"/>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02669F3-3BE6-4CCF-A968-30D1CB1AD174}" type="slidenum">
              <a:rPr lang="vi-VN" smtClean="0"/>
              <a:t>‹#›</a:t>
            </a:fld>
            <a:endParaRPr lang="vi-VN"/>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Calibri" panose="020F0502020204030204" pitchFamily="34" charset="0"/>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Calibri" panose="020F0502020204030204" pitchFamily="34" charset="0"/>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Calibri" panose="020F0502020204030204" pitchFamily="34" charset="0"/>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Calibri" panose="020F0502020204030204" pitchFamily="34" charset="0"/>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Calibri" panose="020F0502020204030204" pitchFamily="34" charset="0"/>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Calibri" panose="020F0502020204030204" pitchFamily="34" charset="0"/>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81000"/>
            <a:ext cx="7772400" cy="2691384"/>
          </a:xfrm>
        </p:spPr>
        <p:txBody>
          <a:bodyPr>
            <a:noAutofit/>
          </a:bodyPr>
          <a:lstStyle/>
          <a:p>
            <a:pPr algn="ctr"/>
            <a:r>
              <a:rPr lang="en-US" sz="4400" b="1" dirty="0" smtClean="0">
                <a:solidFill>
                  <a:schemeClr val="tx1"/>
                </a:solidFill>
              </a:rPr>
              <a:t>KHỞI </a:t>
            </a:r>
            <a:r>
              <a:rPr lang="en-US" sz="4400" b="1" dirty="0">
                <a:solidFill>
                  <a:schemeClr val="tx1"/>
                </a:solidFill>
              </a:rPr>
              <a:t>TỐ ĐIỀU TRA, TRUY TỐ, XÉT XỬ CÁC TỘI XÂM PHẠM ĐẾN ĐỘNG VẬT HOANG </a:t>
            </a:r>
            <a:r>
              <a:rPr lang="en-US" sz="4400" b="1" dirty="0" smtClean="0">
                <a:solidFill>
                  <a:schemeClr val="tx1"/>
                </a:solidFill>
              </a:rPr>
              <a:t>DÃ - KHÓ </a:t>
            </a:r>
            <a:r>
              <a:rPr lang="en-US" sz="4400" b="1" dirty="0">
                <a:solidFill>
                  <a:schemeClr val="tx1"/>
                </a:solidFill>
              </a:rPr>
              <a:t>KHĂN </a:t>
            </a:r>
            <a:r>
              <a:rPr lang="en-US" sz="4400" b="1" dirty="0" smtClean="0">
                <a:solidFill>
                  <a:schemeClr val="tx1"/>
                </a:solidFill>
              </a:rPr>
              <a:t>VÀ GIẢI PHÁP</a:t>
            </a:r>
            <a:endParaRPr lang="vi-VN" sz="4400" dirty="0">
              <a:solidFill>
                <a:schemeClr val="tx1"/>
              </a:solidFill>
            </a:endParaRPr>
          </a:p>
        </p:txBody>
      </p:sp>
      <p:sp>
        <p:nvSpPr>
          <p:cNvPr id="3" name="Subtitle 2"/>
          <p:cNvSpPr>
            <a:spLocks noGrp="1"/>
          </p:cNvSpPr>
          <p:nvPr>
            <p:ph type="subTitle" idx="1"/>
          </p:nvPr>
        </p:nvSpPr>
        <p:spPr>
          <a:xfrm>
            <a:off x="1432560" y="3505200"/>
            <a:ext cx="7406640" cy="1752600"/>
          </a:xfrm>
        </p:spPr>
        <p:txBody>
          <a:bodyPr>
            <a:normAutofit/>
          </a:bodyPr>
          <a:lstStyle/>
          <a:p>
            <a:pPr marL="0" marR="45720" lvl="0" algn="r">
              <a:spcBef>
                <a:spcPts val="480"/>
              </a:spcBef>
              <a:buClr>
                <a:schemeClr val="accent3"/>
              </a:buClr>
              <a:buSzPct val="25000"/>
            </a:pPr>
            <a:r>
              <a:rPr lang="vi-VN" sz="2800" b="1" dirty="0">
                <a:solidFill>
                  <a:schemeClr val="tx1"/>
                </a:solidFill>
                <a:latin typeface="Calibri"/>
                <a:ea typeface="Calibri"/>
                <a:cs typeface="Calibri"/>
                <a:sym typeface="Calibri"/>
              </a:rPr>
              <a:t>Ninh Thuận, 29-30 tháng 5 năm </a:t>
            </a:r>
            <a:r>
              <a:rPr lang="vi-VN" sz="2800" b="1" dirty="0" smtClean="0">
                <a:solidFill>
                  <a:schemeClr val="tx1"/>
                </a:solidFill>
                <a:latin typeface="Calibri"/>
                <a:ea typeface="Calibri"/>
                <a:cs typeface="Calibri"/>
                <a:sym typeface="Calibri"/>
              </a:rPr>
              <a:t>2015</a:t>
            </a:r>
          </a:p>
          <a:p>
            <a:pPr marL="0" marR="45720" lvl="0" algn="r">
              <a:spcBef>
                <a:spcPts val="480"/>
              </a:spcBef>
              <a:buClr>
                <a:schemeClr val="accent3"/>
              </a:buClr>
              <a:buSzPct val="25000"/>
            </a:pPr>
            <a:r>
              <a:rPr lang="vi-VN" sz="2400" dirty="0" smtClean="0">
                <a:solidFill>
                  <a:schemeClr val="tx1"/>
                </a:solidFill>
                <a:latin typeface="Calibri"/>
                <a:ea typeface="Calibri"/>
                <a:cs typeface="Calibri"/>
                <a:sym typeface="Calibri"/>
              </a:rPr>
              <a:t>Nguyễn Duy Giảng, Vụ Thực hành Quyền Công tố và Kiểm sát Điều tra án Kinh tế - Chức vụ (Vụ 1), Viện Kiểm Sát Nhân dân Tối cao</a:t>
            </a:r>
            <a:endParaRPr lang="vi-VN" sz="2400" dirty="0">
              <a:solidFill>
                <a:schemeClr val="tx1"/>
              </a:solidFill>
              <a:latin typeface="Calibri"/>
              <a:ea typeface="Calibri"/>
              <a:cs typeface="Calibri"/>
              <a:sym typeface="Calibri"/>
            </a:endParaRPr>
          </a:p>
        </p:txBody>
      </p:sp>
    </p:spTree>
    <p:extLst>
      <p:ext uri="{BB962C8B-B14F-4D97-AF65-F5344CB8AC3E}">
        <p14:creationId xmlns:p14="http://schemas.microsoft.com/office/powerpoint/2010/main" val="1902283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401762"/>
          </a:xfrm>
        </p:spPr>
        <p:txBody>
          <a:bodyPr>
            <a:normAutofit/>
          </a:bodyPr>
          <a:lstStyle/>
          <a:p>
            <a:r>
              <a:rPr lang="en-US" dirty="0" err="1">
                <a:solidFill>
                  <a:srgbClr val="FF0000"/>
                </a:solidFill>
                <a:effectLst/>
              </a:rPr>
              <a:t>Giải</a:t>
            </a:r>
            <a:r>
              <a:rPr lang="en-US" dirty="0">
                <a:solidFill>
                  <a:srgbClr val="FF0000"/>
                </a:solidFill>
                <a:effectLst/>
              </a:rPr>
              <a:t> </a:t>
            </a:r>
            <a:r>
              <a:rPr lang="en-US" dirty="0" err="1" smtClean="0">
                <a:solidFill>
                  <a:srgbClr val="FF0000"/>
                </a:solidFill>
                <a:effectLst/>
              </a:rPr>
              <a:t>pháp</a:t>
            </a:r>
            <a:endParaRPr lang="vi-VN" dirty="0">
              <a:solidFill>
                <a:srgbClr val="FF0000"/>
              </a:solidFill>
            </a:endParaRPr>
          </a:p>
        </p:txBody>
      </p:sp>
      <p:sp>
        <p:nvSpPr>
          <p:cNvPr id="3" name="Content Placeholder 2"/>
          <p:cNvSpPr>
            <a:spLocks noGrp="1"/>
          </p:cNvSpPr>
          <p:nvPr>
            <p:ph idx="1"/>
          </p:nvPr>
        </p:nvSpPr>
        <p:spPr>
          <a:xfrm>
            <a:off x="1435608" y="1447800"/>
            <a:ext cx="3995374" cy="4800600"/>
          </a:xfrm>
        </p:spPr>
        <p:txBody>
          <a:bodyPr>
            <a:normAutofit/>
          </a:bodyPr>
          <a:lstStyle/>
          <a:p>
            <a:r>
              <a:rPr lang="en-US" dirty="0" smtClean="0"/>
              <a:t>Ban </a:t>
            </a:r>
            <a:r>
              <a:rPr lang="en-US" dirty="0" err="1"/>
              <a:t>hành</a:t>
            </a:r>
            <a:r>
              <a:rPr lang="en-US" dirty="0"/>
              <a:t> </a:t>
            </a:r>
            <a:r>
              <a:rPr lang="en-US" dirty="0" err="1" smtClean="0"/>
              <a:t>Thông</a:t>
            </a:r>
            <a:r>
              <a:rPr lang="en-US" dirty="0" smtClean="0"/>
              <a:t> </a:t>
            </a:r>
            <a:r>
              <a:rPr lang="en-US" dirty="0" err="1"/>
              <a:t>tư</a:t>
            </a:r>
            <a:r>
              <a:rPr lang="en-US" dirty="0"/>
              <a:t> </a:t>
            </a:r>
            <a:r>
              <a:rPr lang="en-US" dirty="0" err="1"/>
              <a:t>liên</a:t>
            </a:r>
            <a:r>
              <a:rPr lang="en-US" dirty="0"/>
              <a:t> </a:t>
            </a:r>
            <a:r>
              <a:rPr lang="en-US" dirty="0" err="1"/>
              <a:t>tịch</a:t>
            </a:r>
            <a:r>
              <a:rPr lang="en-US" dirty="0"/>
              <a:t> </a:t>
            </a:r>
            <a:r>
              <a:rPr lang="en-US" dirty="0" err="1"/>
              <a:t>hướng</a:t>
            </a:r>
            <a:r>
              <a:rPr lang="en-US" dirty="0"/>
              <a:t> </a:t>
            </a:r>
            <a:r>
              <a:rPr lang="en-US" dirty="0" err="1"/>
              <a:t>dẫn</a:t>
            </a:r>
            <a:r>
              <a:rPr lang="en-US" dirty="0"/>
              <a:t> </a:t>
            </a:r>
            <a:r>
              <a:rPr lang="en-US" dirty="0" err="1"/>
              <a:t>việc</a:t>
            </a:r>
            <a:r>
              <a:rPr lang="en-US" dirty="0"/>
              <a:t> </a:t>
            </a:r>
            <a:r>
              <a:rPr lang="en-US" dirty="0" err="1"/>
              <a:t>truy</a:t>
            </a:r>
            <a:r>
              <a:rPr lang="en-US" dirty="0"/>
              <a:t> </a:t>
            </a:r>
            <a:r>
              <a:rPr lang="en-US" dirty="0" err="1"/>
              <a:t>cứu</a:t>
            </a:r>
            <a:r>
              <a:rPr lang="en-US" dirty="0"/>
              <a:t> </a:t>
            </a:r>
            <a:r>
              <a:rPr lang="en-US" dirty="0" err="1"/>
              <a:t>trách</a:t>
            </a:r>
            <a:r>
              <a:rPr lang="en-US" dirty="0"/>
              <a:t> </a:t>
            </a:r>
            <a:r>
              <a:rPr lang="en-US" dirty="0" err="1"/>
              <a:t>nhiệm</a:t>
            </a:r>
            <a:r>
              <a:rPr lang="en-US" dirty="0"/>
              <a:t> </a:t>
            </a:r>
            <a:r>
              <a:rPr lang="en-US" dirty="0" err="1"/>
              <a:t>hình</a:t>
            </a:r>
            <a:r>
              <a:rPr lang="en-US" dirty="0"/>
              <a:t> </a:t>
            </a:r>
            <a:r>
              <a:rPr lang="en-US" dirty="0" err="1"/>
              <a:t>sự</a:t>
            </a:r>
            <a:r>
              <a:rPr lang="en-US" dirty="0"/>
              <a:t> </a:t>
            </a:r>
            <a:r>
              <a:rPr lang="en-US" dirty="0" err="1"/>
              <a:t>đối</a:t>
            </a:r>
            <a:r>
              <a:rPr lang="en-US" dirty="0"/>
              <a:t> </a:t>
            </a:r>
            <a:r>
              <a:rPr lang="en-US" dirty="0" err="1"/>
              <a:t>với</a:t>
            </a:r>
            <a:r>
              <a:rPr lang="en-US" dirty="0"/>
              <a:t> </a:t>
            </a:r>
            <a:r>
              <a:rPr lang="en-US" dirty="0" err="1"/>
              <a:t>người</a:t>
            </a:r>
            <a:r>
              <a:rPr lang="en-US" dirty="0"/>
              <a:t> </a:t>
            </a:r>
            <a:r>
              <a:rPr lang="en-US" dirty="0" err="1"/>
              <a:t>có</a:t>
            </a:r>
            <a:r>
              <a:rPr lang="en-US" dirty="0"/>
              <a:t> </a:t>
            </a:r>
            <a:r>
              <a:rPr lang="en-US" dirty="0" err="1"/>
              <a:t>hành</a:t>
            </a:r>
            <a:r>
              <a:rPr lang="en-US" dirty="0"/>
              <a:t> vi </a:t>
            </a:r>
            <a:r>
              <a:rPr lang="en-US" dirty="0" err="1"/>
              <a:t>buôn</a:t>
            </a:r>
            <a:r>
              <a:rPr lang="en-US" dirty="0"/>
              <a:t> </a:t>
            </a:r>
            <a:r>
              <a:rPr lang="en-US" dirty="0" err="1"/>
              <a:t>lậu</a:t>
            </a:r>
            <a:r>
              <a:rPr lang="en-US" dirty="0"/>
              <a:t>, </a:t>
            </a:r>
            <a:r>
              <a:rPr lang="en-US" dirty="0" err="1"/>
              <a:t>vận</a:t>
            </a:r>
            <a:r>
              <a:rPr lang="en-US" dirty="0"/>
              <a:t> </a:t>
            </a:r>
            <a:r>
              <a:rPr lang="en-US" dirty="0" err="1"/>
              <a:t>chuyển</a:t>
            </a:r>
            <a:r>
              <a:rPr lang="en-US" dirty="0"/>
              <a:t>, </a:t>
            </a:r>
            <a:r>
              <a:rPr lang="en-US" dirty="0" err="1"/>
              <a:t>tàng</a:t>
            </a:r>
            <a:r>
              <a:rPr lang="en-US" dirty="0"/>
              <a:t> </a:t>
            </a:r>
            <a:r>
              <a:rPr lang="en-US" dirty="0" err="1"/>
              <a:t>trữ</a:t>
            </a:r>
            <a:r>
              <a:rPr lang="en-US" dirty="0"/>
              <a:t> </a:t>
            </a:r>
            <a:r>
              <a:rPr lang="en-US" dirty="0" err="1"/>
              <a:t>trái</a:t>
            </a:r>
            <a:r>
              <a:rPr lang="en-US" dirty="0"/>
              <a:t> </a:t>
            </a:r>
            <a:r>
              <a:rPr lang="en-US" dirty="0" err="1"/>
              <a:t>phép</a:t>
            </a:r>
            <a:r>
              <a:rPr lang="en-US" dirty="0"/>
              <a:t> </a:t>
            </a:r>
            <a:r>
              <a:rPr lang="en-US" dirty="0" err="1"/>
              <a:t>sừng</a:t>
            </a:r>
            <a:r>
              <a:rPr lang="en-US" dirty="0"/>
              <a:t> </a:t>
            </a:r>
            <a:r>
              <a:rPr lang="en-US" dirty="0" err="1"/>
              <a:t>tê</a:t>
            </a:r>
            <a:r>
              <a:rPr lang="en-US" dirty="0"/>
              <a:t> </a:t>
            </a:r>
            <a:r>
              <a:rPr lang="en-US" dirty="0" err="1"/>
              <a:t>giác</a:t>
            </a:r>
            <a:r>
              <a:rPr lang="en-US" dirty="0"/>
              <a:t>, </a:t>
            </a:r>
            <a:r>
              <a:rPr lang="en-US" dirty="0" err="1"/>
              <a:t>ngà</a:t>
            </a:r>
            <a:r>
              <a:rPr lang="en-US" dirty="0"/>
              <a:t> </a:t>
            </a:r>
            <a:r>
              <a:rPr lang="en-US" dirty="0" err="1"/>
              <a:t>voi</a:t>
            </a:r>
            <a:endParaRPr lang="en-US" dirty="0" smtClean="0">
              <a:latin typeface="Arial" panose="020B0604020202020204" pitchFamily="34" charset="0"/>
              <a:cs typeface="Arial" panose="020B0604020202020204" pitchFamily="34" charset="0"/>
            </a:endParaRPr>
          </a:p>
        </p:txBody>
      </p:sp>
      <p:pic>
        <p:nvPicPr>
          <p:cNvPr id="8196" name="Picture 4" descr="https://scontent-sin1-1.xx.fbcdn.net/hphotos-xfa1/v/t1.0-9/430757_10151180015464079_291881361_n.jpg?oh=bde89f60af4babcd6533c7c94b31d72b&amp;oe=5608E9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878532" y="1847850"/>
            <a:ext cx="441960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107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err="1"/>
              <a:t>P</a:t>
            </a:r>
            <a:r>
              <a:rPr lang="en-US" dirty="0" err="1" smtClean="0"/>
              <a:t>hối</a:t>
            </a:r>
            <a:r>
              <a:rPr lang="en-US" dirty="0" smtClean="0"/>
              <a:t> </a:t>
            </a:r>
            <a:r>
              <a:rPr lang="en-US" dirty="0" err="1"/>
              <a:t>hợp</a:t>
            </a:r>
            <a:r>
              <a:rPr lang="en-US" dirty="0"/>
              <a:t> </a:t>
            </a:r>
            <a:r>
              <a:rPr lang="en-US" dirty="0" err="1"/>
              <a:t>sửa</a:t>
            </a:r>
            <a:r>
              <a:rPr lang="en-US" dirty="0"/>
              <a:t> </a:t>
            </a:r>
            <a:r>
              <a:rPr lang="en-US" dirty="0" err="1"/>
              <a:t>đổi</a:t>
            </a:r>
            <a:r>
              <a:rPr lang="en-US" dirty="0"/>
              <a:t>, </a:t>
            </a:r>
            <a:r>
              <a:rPr lang="en-US" dirty="0" err="1"/>
              <a:t>bổ</a:t>
            </a:r>
            <a:r>
              <a:rPr lang="en-US" dirty="0"/>
              <a:t> sung </a:t>
            </a:r>
            <a:r>
              <a:rPr lang="en-US" dirty="0" err="1"/>
              <a:t>Thông</a:t>
            </a:r>
            <a:r>
              <a:rPr lang="en-US" dirty="0"/>
              <a:t> </a:t>
            </a:r>
            <a:r>
              <a:rPr lang="en-US" dirty="0" err="1"/>
              <a:t>tư</a:t>
            </a:r>
            <a:r>
              <a:rPr lang="en-US" dirty="0"/>
              <a:t> </a:t>
            </a:r>
            <a:r>
              <a:rPr lang="en-US" dirty="0" err="1"/>
              <a:t>liên</a:t>
            </a:r>
            <a:r>
              <a:rPr lang="en-US" dirty="0"/>
              <a:t> </a:t>
            </a:r>
            <a:r>
              <a:rPr lang="en-US" dirty="0" err="1"/>
              <a:t>tịch</a:t>
            </a:r>
            <a:r>
              <a:rPr lang="en-US" dirty="0"/>
              <a:t> </a:t>
            </a:r>
            <a:r>
              <a:rPr lang="en-US" dirty="0" err="1"/>
              <a:t>số</a:t>
            </a:r>
            <a:r>
              <a:rPr lang="en-US" dirty="0"/>
              <a:t> 19/2007/TTLT/BNN7PTNT-BTP-BCA-VKSNDTC-TANDTC </a:t>
            </a:r>
            <a:r>
              <a:rPr lang="en-US" dirty="0" err="1"/>
              <a:t>ngày</a:t>
            </a:r>
            <a:r>
              <a:rPr lang="en-US" dirty="0"/>
              <a:t> 08/3/2007 </a:t>
            </a:r>
            <a:r>
              <a:rPr lang="en-US" dirty="0" err="1"/>
              <a:t>để</a:t>
            </a:r>
            <a:r>
              <a:rPr lang="en-US" dirty="0"/>
              <a:t> </a:t>
            </a:r>
            <a:r>
              <a:rPr lang="en-US" dirty="0" err="1"/>
              <a:t>hướng</a:t>
            </a:r>
            <a:r>
              <a:rPr lang="en-US" dirty="0"/>
              <a:t> </a:t>
            </a:r>
            <a:r>
              <a:rPr lang="en-US" dirty="0" err="1"/>
              <a:t>dẫn</a:t>
            </a:r>
            <a:r>
              <a:rPr lang="en-US" dirty="0"/>
              <a:t> </a:t>
            </a:r>
            <a:r>
              <a:rPr lang="en-US" dirty="0" err="1"/>
              <a:t>áp</a:t>
            </a:r>
            <a:r>
              <a:rPr lang="en-US" dirty="0"/>
              <a:t> </a:t>
            </a:r>
            <a:r>
              <a:rPr lang="en-US" dirty="0" err="1"/>
              <a:t>dụng</a:t>
            </a:r>
            <a:r>
              <a:rPr lang="en-US" dirty="0"/>
              <a:t>  </a:t>
            </a:r>
            <a:r>
              <a:rPr lang="en-US" dirty="0" err="1"/>
              <a:t>Điều</a:t>
            </a:r>
            <a:r>
              <a:rPr lang="en-US" dirty="0"/>
              <a:t> 190 BLHS </a:t>
            </a:r>
            <a:r>
              <a:rPr lang="en-US" dirty="0" err="1"/>
              <a:t>năm</a:t>
            </a:r>
            <a:r>
              <a:rPr lang="en-US" dirty="0"/>
              <a:t> 1999 </a:t>
            </a:r>
            <a:r>
              <a:rPr lang="en-US" dirty="0" err="1"/>
              <a:t>được</a:t>
            </a:r>
            <a:r>
              <a:rPr lang="en-US" dirty="0"/>
              <a:t> </a:t>
            </a:r>
            <a:r>
              <a:rPr lang="en-US" dirty="0" err="1"/>
              <a:t>sửa</a:t>
            </a:r>
            <a:r>
              <a:rPr lang="en-US" dirty="0"/>
              <a:t> </a:t>
            </a:r>
            <a:r>
              <a:rPr lang="en-US" dirty="0" err="1"/>
              <a:t>đổi</a:t>
            </a:r>
            <a:r>
              <a:rPr lang="en-US" dirty="0"/>
              <a:t>, </a:t>
            </a:r>
            <a:r>
              <a:rPr lang="en-US" dirty="0" err="1"/>
              <a:t>bổ</a:t>
            </a:r>
            <a:r>
              <a:rPr lang="en-US" dirty="0"/>
              <a:t> sung </a:t>
            </a:r>
            <a:r>
              <a:rPr lang="en-US" dirty="0" err="1"/>
              <a:t>năm</a:t>
            </a:r>
            <a:r>
              <a:rPr lang="en-US" dirty="0"/>
              <a:t> </a:t>
            </a:r>
            <a:r>
              <a:rPr lang="en-US" dirty="0" smtClean="0"/>
              <a:t>2009</a:t>
            </a:r>
            <a:endParaRPr lang="en-US" dirty="0"/>
          </a:p>
          <a:p>
            <a:r>
              <a:rPr lang="en-US" dirty="0" err="1" smtClean="0"/>
              <a:t>Sửa</a:t>
            </a:r>
            <a:r>
              <a:rPr lang="en-US" dirty="0" smtClean="0"/>
              <a:t> </a:t>
            </a:r>
            <a:r>
              <a:rPr lang="en-US" dirty="0" err="1"/>
              <a:t>đổi</a:t>
            </a:r>
            <a:r>
              <a:rPr lang="en-US" dirty="0"/>
              <a:t> </a:t>
            </a:r>
            <a:r>
              <a:rPr lang="en-US" dirty="0" err="1"/>
              <a:t>Nghị</a:t>
            </a:r>
            <a:r>
              <a:rPr lang="en-US" dirty="0"/>
              <a:t> </a:t>
            </a:r>
            <a:r>
              <a:rPr lang="en-US" dirty="0" err="1"/>
              <a:t>định</a:t>
            </a:r>
            <a:r>
              <a:rPr lang="en-US" dirty="0"/>
              <a:t> 157/2013/NĐ-CP </a:t>
            </a:r>
            <a:r>
              <a:rPr lang="en-US" dirty="0" err="1"/>
              <a:t>quy</a:t>
            </a:r>
            <a:r>
              <a:rPr lang="en-US" dirty="0"/>
              <a:t> </a:t>
            </a:r>
            <a:r>
              <a:rPr lang="en-US" dirty="0" err="1"/>
              <a:t>định</a:t>
            </a:r>
            <a:r>
              <a:rPr lang="en-US" dirty="0"/>
              <a:t> </a:t>
            </a:r>
            <a:r>
              <a:rPr lang="en-US" dirty="0" err="1"/>
              <a:t>về</a:t>
            </a:r>
            <a:r>
              <a:rPr lang="en-US" dirty="0"/>
              <a:t> </a:t>
            </a:r>
            <a:r>
              <a:rPr lang="en-US" dirty="0" err="1"/>
              <a:t>xử</a:t>
            </a:r>
            <a:r>
              <a:rPr lang="en-US" dirty="0"/>
              <a:t> </a:t>
            </a:r>
            <a:r>
              <a:rPr lang="en-US" dirty="0" err="1"/>
              <a:t>phạt</a:t>
            </a:r>
            <a:r>
              <a:rPr lang="en-US" dirty="0"/>
              <a:t> vi </a:t>
            </a:r>
            <a:r>
              <a:rPr lang="en-US" dirty="0" err="1"/>
              <a:t>phạm</a:t>
            </a:r>
            <a:r>
              <a:rPr lang="en-US" dirty="0"/>
              <a:t> </a:t>
            </a:r>
            <a:r>
              <a:rPr lang="en-US" dirty="0" err="1"/>
              <a:t>hành</a:t>
            </a:r>
            <a:r>
              <a:rPr lang="en-US" dirty="0"/>
              <a:t> </a:t>
            </a:r>
            <a:r>
              <a:rPr lang="en-US" dirty="0" err="1"/>
              <a:t>chính</a:t>
            </a:r>
            <a:r>
              <a:rPr lang="en-US" dirty="0"/>
              <a:t> </a:t>
            </a:r>
            <a:r>
              <a:rPr lang="en-US" dirty="0" err="1"/>
              <a:t>về</a:t>
            </a:r>
            <a:r>
              <a:rPr lang="en-US" dirty="0"/>
              <a:t> </a:t>
            </a:r>
            <a:r>
              <a:rPr lang="en-US" dirty="0" err="1"/>
              <a:t>quản</a:t>
            </a:r>
            <a:r>
              <a:rPr lang="en-US" dirty="0"/>
              <a:t> </a:t>
            </a:r>
            <a:r>
              <a:rPr lang="en-US" dirty="0" err="1"/>
              <a:t>lý</a:t>
            </a:r>
            <a:r>
              <a:rPr lang="en-US" dirty="0"/>
              <a:t> </a:t>
            </a:r>
            <a:r>
              <a:rPr lang="en-US" dirty="0" err="1"/>
              <a:t>rừng</a:t>
            </a:r>
            <a:r>
              <a:rPr lang="en-US" dirty="0"/>
              <a:t>, </a:t>
            </a:r>
            <a:r>
              <a:rPr lang="en-US" dirty="0" err="1"/>
              <a:t>phát</a:t>
            </a:r>
            <a:r>
              <a:rPr lang="en-US" dirty="0"/>
              <a:t> </a:t>
            </a:r>
            <a:r>
              <a:rPr lang="en-US" dirty="0" err="1"/>
              <a:t>triển</a:t>
            </a:r>
            <a:r>
              <a:rPr lang="en-US" dirty="0"/>
              <a:t> </a:t>
            </a:r>
            <a:r>
              <a:rPr lang="en-US" dirty="0" err="1"/>
              <a:t>rừng</a:t>
            </a:r>
            <a:r>
              <a:rPr lang="en-US" dirty="0"/>
              <a:t>, </a:t>
            </a:r>
            <a:r>
              <a:rPr lang="en-US" dirty="0" err="1"/>
              <a:t>bảo</a:t>
            </a:r>
            <a:r>
              <a:rPr lang="en-US" dirty="0"/>
              <a:t> </a:t>
            </a:r>
            <a:r>
              <a:rPr lang="en-US" dirty="0" err="1"/>
              <a:t>vệ</a:t>
            </a:r>
            <a:r>
              <a:rPr lang="en-US" dirty="0"/>
              <a:t> </a:t>
            </a:r>
            <a:r>
              <a:rPr lang="en-US" dirty="0" err="1"/>
              <a:t>rừng</a:t>
            </a:r>
            <a:r>
              <a:rPr lang="en-US" dirty="0"/>
              <a:t> </a:t>
            </a:r>
            <a:r>
              <a:rPr lang="en-US" dirty="0" err="1"/>
              <a:t>và</a:t>
            </a:r>
            <a:r>
              <a:rPr lang="en-US" dirty="0"/>
              <a:t> </a:t>
            </a:r>
            <a:r>
              <a:rPr lang="en-US" dirty="0" err="1"/>
              <a:t>quản</a:t>
            </a:r>
            <a:r>
              <a:rPr lang="en-US" dirty="0"/>
              <a:t> </a:t>
            </a:r>
            <a:r>
              <a:rPr lang="en-US" dirty="0" err="1"/>
              <a:t>lý</a:t>
            </a:r>
            <a:r>
              <a:rPr lang="en-US" dirty="0"/>
              <a:t> </a:t>
            </a:r>
            <a:r>
              <a:rPr lang="en-US" dirty="0" err="1"/>
              <a:t>lâm</a:t>
            </a:r>
            <a:r>
              <a:rPr lang="en-US" dirty="0"/>
              <a:t> </a:t>
            </a:r>
            <a:r>
              <a:rPr lang="en-US" dirty="0" err="1"/>
              <a:t>sản</a:t>
            </a:r>
            <a:r>
              <a:rPr lang="en-US" dirty="0"/>
              <a:t> </a:t>
            </a:r>
            <a:r>
              <a:rPr lang="en-US" dirty="0" err="1"/>
              <a:t>để</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quy</a:t>
            </a:r>
            <a:r>
              <a:rPr lang="en-US" dirty="0"/>
              <a:t> </a:t>
            </a:r>
            <a:r>
              <a:rPr lang="en-US" dirty="0" err="1"/>
              <a:t>định</a:t>
            </a:r>
            <a:r>
              <a:rPr lang="en-US" dirty="0"/>
              <a:t> </a:t>
            </a:r>
            <a:r>
              <a:rPr lang="en-US" dirty="0" err="1"/>
              <a:t>của</a:t>
            </a:r>
            <a:r>
              <a:rPr lang="en-US" dirty="0"/>
              <a:t> BLHS</a:t>
            </a:r>
            <a:endParaRPr lang="vi-VN" dirty="0">
              <a:latin typeface="Arial" panose="020B0604020202020204" pitchFamily="34" charset="0"/>
              <a:cs typeface="Arial" panose="020B0604020202020204" pitchFamily="34" charset="0"/>
            </a:endParaRPr>
          </a:p>
          <a:p>
            <a:pPr marL="82296" indent="0">
              <a:buNone/>
            </a:pPr>
            <a:endParaRPr lang="vi-VN" dirty="0"/>
          </a:p>
        </p:txBody>
      </p:sp>
      <p:sp>
        <p:nvSpPr>
          <p:cNvPr id="5" name="Title 1"/>
          <p:cNvSpPr>
            <a:spLocks noGrp="1"/>
          </p:cNvSpPr>
          <p:nvPr>
            <p:ph type="title"/>
          </p:nvPr>
        </p:nvSpPr>
        <p:spPr>
          <a:xfrm>
            <a:off x="1435608" y="274638"/>
            <a:ext cx="7498080" cy="1249362"/>
          </a:xfrm>
        </p:spPr>
        <p:txBody>
          <a:bodyPr>
            <a:normAutofit/>
          </a:bodyPr>
          <a:lstStyle/>
          <a:p>
            <a:r>
              <a:rPr lang="en-US" dirty="0" err="1">
                <a:solidFill>
                  <a:srgbClr val="FF0000"/>
                </a:solidFill>
                <a:effectLst/>
              </a:rPr>
              <a:t>Giải</a:t>
            </a:r>
            <a:r>
              <a:rPr lang="en-US" dirty="0">
                <a:solidFill>
                  <a:srgbClr val="FF0000"/>
                </a:solidFill>
                <a:effectLst/>
              </a:rPr>
              <a:t> </a:t>
            </a:r>
            <a:r>
              <a:rPr lang="en-US" dirty="0" err="1" smtClean="0">
                <a:solidFill>
                  <a:srgbClr val="FF0000"/>
                </a:solidFill>
                <a:effectLst/>
              </a:rPr>
              <a:t>pháp</a:t>
            </a:r>
            <a:endParaRPr lang="vi-VN" dirty="0">
              <a:solidFill>
                <a:srgbClr val="FF0000"/>
              </a:solidFill>
            </a:endParaRPr>
          </a:p>
        </p:txBody>
      </p:sp>
    </p:spTree>
    <p:extLst>
      <p:ext uri="{BB962C8B-B14F-4D97-AF65-F5344CB8AC3E}">
        <p14:creationId xmlns:p14="http://schemas.microsoft.com/office/powerpoint/2010/main" val="3411532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greatinspire.com/wp-content/uploads/2013/02/Beautiful-Animals-Love-Photography-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33400"/>
            <a:ext cx="8134666" cy="54102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a:off x="5620066" y="910936"/>
            <a:ext cx="3429000" cy="2362200"/>
          </a:xfrm>
          <a:prstGeom prst="wedgeEllipseCallout">
            <a:avLst>
              <a:gd name="adj1" fmla="val -98005"/>
              <a:gd name="adj2" fmla="val 120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smtClean="0"/>
              <a:t>Xin Cảm ơn!</a:t>
            </a:r>
            <a:endParaRPr lang="vi-VN" sz="3200" dirty="0"/>
          </a:p>
        </p:txBody>
      </p:sp>
    </p:spTree>
    <p:extLst>
      <p:ext uri="{BB962C8B-B14F-4D97-AF65-F5344CB8AC3E}">
        <p14:creationId xmlns:p14="http://schemas.microsoft.com/office/powerpoint/2010/main" val="4119973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12290" name="Picture 2" descr="http://image.tlvnimg.com/template/thumbnail/2013/20130724/907/thumb/661x347/907__3852-slide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44624"/>
            <a:ext cx="8001000" cy="6003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301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858962"/>
          </a:xfrm>
        </p:spPr>
        <p:txBody>
          <a:bodyPr>
            <a:normAutofit/>
          </a:bodyPr>
          <a:lstStyle/>
          <a:p>
            <a:r>
              <a:rPr lang="en-US" b="1" dirty="0">
                <a:solidFill>
                  <a:srgbClr val="FF0000"/>
                </a:solidFill>
                <a:effectLst/>
              </a:rPr>
              <a:t>1- </a:t>
            </a:r>
            <a:r>
              <a:rPr lang="en-US" b="1" dirty="0" err="1">
                <a:solidFill>
                  <a:srgbClr val="FF0000"/>
                </a:solidFill>
                <a:effectLst/>
              </a:rPr>
              <a:t>Tình</a:t>
            </a:r>
            <a:r>
              <a:rPr lang="en-US" b="1" dirty="0">
                <a:solidFill>
                  <a:srgbClr val="FF0000"/>
                </a:solidFill>
                <a:effectLst/>
              </a:rPr>
              <a:t> </a:t>
            </a:r>
            <a:r>
              <a:rPr lang="en-US" b="1" dirty="0" err="1">
                <a:solidFill>
                  <a:srgbClr val="FF0000"/>
                </a:solidFill>
                <a:effectLst/>
              </a:rPr>
              <a:t>hình</a:t>
            </a:r>
            <a:r>
              <a:rPr lang="en-US" b="1" dirty="0">
                <a:solidFill>
                  <a:srgbClr val="FF0000"/>
                </a:solidFill>
                <a:effectLst/>
              </a:rPr>
              <a:t> </a:t>
            </a:r>
            <a:r>
              <a:rPr lang="en-US" b="1" dirty="0" err="1">
                <a:solidFill>
                  <a:srgbClr val="FF0000"/>
                </a:solidFill>
                <a:effectLst/>
              </a:rPr>
              <a:t>khởi</a:t>
            </a:r>
            <a:r>
              <a:rPr lang="en-US" b="1" dirty="0">
                <a:solidFill>
                  <a:srgbClr val="FF0000"/>
                </a:solidFill>
                <a:effectLst/>
              </a:rPr>
              <a:t> </a:t>
            </a:r>
            <a:r>
              <a:rPr lang="en-US" b="1" dirty="0" err="1">
                <a:solidFill>
                  <a:srgbClr val="FF0000"/>
                </a:solidFill>
                <a:effectLst/>
              </a:rPr>
              <a:t>tố</a:t>
            </a:r>
            <a:r>
              <a:rPr lang="en-US" b="1" dirty="0">
                <a:solidFill>
                  <a:srgbClr val="FF0000"/>
                </a:solidFill>
                <a:effectLst/>
              </a:rPr>
              <a:t>, </a:t>
            </a:r>
            <a:r>
              <a:rPr lang="en-US" b="1" dirty="0" err="1">
                <a:solidFill>
                  <a:srgbClr val="FF0000"/>
                </a:solidFill>
                <a:effectLst/>
              </a:rPr>
              <a:t>điều</a:t>
            </a:r>
            <a:r>
              <a:rPr lang="en-US" b="1" dirty="0">
                <a:solidFill>
                  <a:srgbClr val="FF0000"/>
                </a:solidFill>
                <a:effectLst/>
              </a:rPr>
              <a:t> </a:t>
            </a:r>
            <a:r>
              <a:rPr lang="en-US" b="1" dirty="0" err="1">
                <a:solidFill>
                  <a:srgbClr val="FF0000"/>
                </a:solidFill>
                <a:effectLst/>
              </a:rPr>
              <a:t>tra</a:t>
            </a:r>
            <a:r>
              <a:rPr lang="en-US" b="1" dirty="0">
                <a:solidFill>
                  <a:srgbClr val="FF0000"/>
                </a:solidFill>
                <a:effectLst/>
              </a:rPr>
              <a:t>, </a:t>
            </a:r>
            <a:r>
              <a:rPr lang="en-US" b="1" dirty="0" err="1">
                <a:solidFill>
                  <a:srgbClr val="FF0000"/>
                </a:solidFill>
                <a:effectLst/>
              </a:rPr>
              <a:t>truy</a:t>
            </a:r>
            <a:r>
              <a:rPr lang="en-US" b="1" dirty="0">
                <a:solidFill>
                  <a:srgbClr val="FF0000"/>
                </a:solidFill>
                <a:effectLst/>
              </a:rPr>
              <a:t> </a:t>
            </a:r>
            <a:r>
              <a:rPr lang="en-US" b="1" dirty="0" err="1">
                <a:solidFill>
                  <a:srgbClr val="FF0000"/>
                </a:solidFill>
                <a:effectLst/>
              </a:rPr>
              <a:t>tố</a:t>
            </a:r>
            <a:r>
              <a:rPr lang="en-US" b="1" dirty="0">
                <a:solidFill>
                  <a:srgbClr val="FF0000"/>
                </a:solidFill>
                <a:effectLst/>
              </a:rPr>
              <a:t>, </a:t>
            </a:r>
            <a:r>
              <a:rPr lang="en-US" b="1" dirty="0" err="1">
                <a:solidFill>
                  <a:srgbClr val="FF0000"/>
                </a:solidFill>
                <a:effectLst/>
              </a:rPr>
              <a:t>xét</a:t>
            </a:r>
            <a:r>
              <a:rPr lang="en-US" b="1" dirty="0">
                <a:solidFill>
                  <a:srgbClr val="FF0000"/>
                </a:solidFill>
                <a:effectLst/>
              </a:rPr>
              <a:t> </a:t>
            </a:r>
            <a:r>
              <a:rPr lang="en-US" b="1" dirty="0" err="1" smtClean="0">
                <a:solidFill>
                  <a:srgbClr val="FF0000"/>
                </a:solidFill>
                <a:effectLst/>
              </a:rPr>
              <a:t>xử</a:t>
            </a:r>
            <a:endParaRPr lang="vi-VN" dirty="0">
              <a:solidFill>
                <a:srgbClr val="FF0000"/>
              </a:solidFill>
              <a:effectLst/>
            </a:endParaRPr>
          </a:p>
        </p:txBody>
      </p:sp>
      <p:sp>
        <p:nvSpPr>
          <p:cNvPr id="3" name="Content Placeholder 2"/>
          <p:cNvSpPr>
            <a:spLocks noGrp="1"/>
          </p:cNvSpPr>
          <p:nvPr>
            <p:ph idx="1"/>
          </p:nvPr>
        </p:nvSpPr>
        <p:spPr>
          <a:xfrm>
            <a:off x="1066800" y="2320636"/>
            <a:ext cx="2983992" cy="4114800"/>
          </a:xfrm>
        </p:spPr>
        <p:txBody>
          <a:bodyPr>
            <a:normAutofit fontScale="92500" lnSpcReduction="10000"/>
          </a:bodyPr>
          <a:lstStyle/>
          <a:p>
            <a:r>
              <a:rPr lang="en-US" dirty="0"/>
              <a:t>2010 </a:t>
            </a:r>
            <a:r>
              <a:rPr lang="en-US" dirty="0" err="1"/>
              <a:t>đến</a:t>
            </a:r>
            <a:r>
              <a:rPr lang="en-US" dirty="0"/>
              <a:t> </a:t>
            </a:r>
            <a:r>
              <a:rPr lang="en-US" dirty="0" err="1"/>
              <a:t>đầu</a:t>
            </a:r>
            <a:r>
              <a:rPr lang="en-US" dirty="0"/>
              <a:t> </a:t>
            </a:r>
            <a:r>
              <a:rPr lang="en-US" dirty="0" err="1"/>
              <a:t>năm</a:t>
            </a:r>
            <a:r>
              <a:rPr lang="en-US" dirty="0"/>
              <a:t> 2015, </a:t>
            </a:r>
            <a:r>
              <a:rPr lang="en-US" dirty="0" smtClean="0"/>
              <a:t>33 </a:t>
            </a:r>
            <a:r>
              <a:rPr lang="en-US" dirty="0" err="1"/>
              <a:t>vụ</a:t>
            </a:r>
            <a:r>
              <a:rPr lang="en-US" dirty="0"/>
              <a:t> </a:t>
            </a:r>
            <a:r>
              <a:rPr lang="en-US" dirty="0" err="1"/>
              <a:t>án</a:t>
            </a:r>
            <a:r>
              <a:rPr lang="en-US" dirty="0"/>
              <a:t> </a:t>
            </a:r>
            <a:r>
              <a:rPr lang="en-US" dirty="0" err="1"/>
              <a:t>hình</a:t>
            </a:r>
            <a:r>
              <a:rPr lang="en-US" dirty="0"/>
              <a:t> </a:t>
            </a:r>
            <a:r>
              <a:rPr lang="en-US" dirty="0" err="1"/>
              <a:t>sự</a:t>
            </a:r>
            <a:r>
              <a:rPr lang="en-US" dirty="0"/>
              <a:t>/ 26 </a:t>
            </a:r>
            <a:r>
              <a:rPr lang="en-US" dirty="0" err="1"/>
              <a:t>bị</a:t>
            </a:r>
            <a:r>
              <a:rPr lang="en-US" dirty="0"/>
              <a:t> </a:t>
            </a:r>
            <a:r>
              <a:rPr lang="en-US" dirty="0" smtClean="0"/>
              <a:t>can</a:t>
            </a:r>
          </a:p>
          <a:p>
            <a:r>
              <a:rPr lang="en-US" dirty="0" err="1" smtClean="0"/>
              <a:t>Hà</a:t>
            </a:r>
            <a:r>
              <a:rPr lang="en-US" dirty="0" smtClean="0"/>
              <a:t> </a:t>
            </a:r>
            <a:r>
              <a:rPr lang="en-US" dirty="0" err="1"/>
              <a:t>Nội</a:t>
            </a:r>
            <a:r>
              <a:rPr lang="en-US" dirty="0"/>
              <a:t>, </a:t>
            </a:r>
            <a:r>
              <a:rPr lang="en-US" dirty="0" err="1"/>
              <a:t>Thành</a:t>
            </a:r>
            <a:r>
              <a:rPr lang="en-US" dirty="0"/>
              <a:t> </a:t>
            </a:r>
            <a:r>
              <a:rPr lang="en-US" dirty="0" err="1"/>
              <a:t>phố</a:t>
            </a:r>
            <a:r>
              <a:rPr lang="en-US" dirty="0"/>
              <a:t> </a:t>
            </a:r>
            <a:r>
              <a:rPr lang="en-US" dirty="0" err="1"/>
              <a:t>Hồ</a:t>
            </a:r>
            <a:r>
              <a:rPr lang="en-US" dirty="0"/>
              <a:t> </a:t>
            </a:r>
            <a:r>
              <a:rPr lang="en-US" dirty="0" err="1"/>
              <a:t>Chí</a:t>
            </a:r>
            <a:r>
              <a:rPr lang="en-US" dirty="0"/>
              <a:t> Minh, </a:t>
            </a:r>
            <a:r>
              <a:rPr lang="en-US" dirty="0" err="1"/>
              <a:t>Quảng</a:t>
            </a:r>
            <a:r>
              <a:rPr lang="en-US" dirty="0"/>
              <a:t> </a:t>
            </a:r>
            <a:r>
              <a:rPr lang="en-US" dirty="0" err="1"/>
              <a:t>Ninh</a:t>
            </a:r>
            <a:r>
              <a:rPr lang="en-US" dirty="0"/>
              <a:t>, </a:t>
            </a:r>
            <a:r>
              <a:rPr lang="en-US" dirty="0" err="1"/>
              <a:t>Hải</a:t>
            </a:r>
            <a:r>
              <a:rPr lang="en-US" dirty="0"/>
              <a:t> </a:t>
            </a:r>
            <a:r>
              <a:rPr lang="en-US" dirty="0" err="1"/>
              <a:t>Phòng</a:t>
            </a:r>
            <a:endParaRPr lang="en-US" dirty="0" smtClean="0"/>
          </a:p>
          <a:p>
            <a:endParaRPr lang="vi-VN" dirty="0"/>
          </a:p>
        </p:txBody>
      </p:sp>
      <p:pic>
        <p:nvPicPr>
          <p:cNvPr id="1026" name="Picture 2" descr="D:\Tinh WCS\presentation-Tinh\presentation for Liz\Cuc hai quan HCM\hình ảnh cty Thái Minh\IMG_06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286000"/>
            <a:ext cx="4776724" cy="3581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67200" y="6019800"/>
            <a:ext cx="4776724" cy="646331"/>
          </a:xfrm>
          <a:prstGeom prst="rect">
            <a:avLst/>
          </a:prstGeom>
          <a:noFill/>
        </p:spPr>
        <p:txBody>
          <a:bodyPr wrap="square" rtlCol="0">
            <a:spAutoFit/>
          </a:bodyPr>
          <a:lstStyle/>
          <a:p>
            <a:r>
              <a:rPr lang="en-US" dirty="0" err="1" smtClean="0">
                <a:latin typeface="Calibri" panose="020F0502020204030204" pitchFamily="34" charset="0"/>
              </a:rPr>
              <a:t>Vụ</a:t>
            </a:r>
            <a:r>
              <a:rPr lang="en-US" dirty="0" smtClean="0">
                <a:latin typeface="Calibri" panose="020F0502020204030204" pitchFamily="34" charset="0"/>
              </a:rPr>
              <a:t> </a:t>
            </a:r>
            <a:r>
              <a:rPr lang="en-US" dirty="0" err="1" smtClean="0">
                <a:latin typeface="Calibri" panose="020F0502020204030204" pitchFamily="34" charset="0"/>
              </a:rPr>
              <a:t>hơn</a:t>
            </a:r>
            <a:r>
              <a:rPr lang="en-US" dirty="0" smtClean="0">
                <a:latin typeface="Calibri" panose="020F0502020204030204" pitchFamily="34" charset="0"/>
              </a:rPr>
              <a:t> 2,5 </a:t>
            </a:r>
            <a:r>
              <a:rPr lang="en-US" dirty="0" err="1" smtClean="0">
                <a:latin typeface="Calibri" panose="020F0502020204030204" pitchFamily="34" charset="0"/>
              </a:rPr>
              <a:t>tấn</a:t>
            </a:r>
            <a:r>
              <a:rPr lang="en-US" dirty="0" smtClean="0">
                <a:latin typeface="Calibri" panose="020F0502020204030204" pitchFamily="34" charset="0"/>
              </a:rPr>
              <a:t> </a:t>
            </a:r>
            <a:r>
              <a:rPr lang="en-US" dirty="0" err="1" smtClean="0">
                <a:latin typeface="Calibri" panose="020F0502020204030204" pitchFamily="34" charset="0"/>
              </a:rPr>
              <a:t>ngà</a:t>
            </a:r>
            <a:r>
              <a:rPr lang="en-US" dirty="0" smtClean="0">
                <a:latin typeface="Calibri" panose="020F0502020204030204" pitchFamily="34" charset="0"/>
              </a:rPr>
              <a:t> </a:t>
            </a:r>
            <a:r>
              <a:rPr lang="en-US" dirty="0" err="1" smtClean="0">
                <a:latin typeface="Calibri" panose="020F0502020204030204" pitchFamily="34" charset="0"/>
              </a:rPr>
              <a:t>voi</a:t>
            </a:r>
            <a:r>
              <a:rPr lang="en-US" dirty="0" smtClean="0">
                <a:latin typeface="Calibri" panose="020F0502020204030204" pitchFamily="34" charset="0"/>
              </a:rPr>
              <a:t> do </a:t>
            </a:r>
            <a:r>
              <a:rPr lang="en-US" dirty="0" err="1" smtClean="0">
                <a:latin typeface="Calibri" panose="020F0502020204030204" pitchFamily="34" charset="0"/>
              </a:rPr>
              <a:t>Hải</a:t>
            </a:r>
            <a:r>
              <a:rPr lang="en-US" dirty="0" smtClean="0">
                <a:latin typeface="Calibri" panose="020F0502020204030204" pitchFamily="34" charset="0"/>
              </a:rPr>
              <a:t> </a:t>
            </a:r>
            <a:r>
              <a:rPr lang="en-US" dirty="0" err="1" smtClean="0">
                <a:latin typeface="Calibri" panose="020F0502020204030204" pitchFamily="34" charset="0"/>
              </a:rPr>
              <a:t>Quan</a:t>
            </a:r>
            <a:r>
              <a:rPr lang="en-US" dirty="0" smtClean="0">
                <a:latin typeface="Calibri" panose="020F0502020204030204" pitchFamily="34" charset="0"/>
              </a:rPr>
              <a:t> HCM </a:t>
            </a:r>
            <a:r>
              <a:rPr lang="en-US" dirty="0" err="1" smtClean="0">
                <a:latin typeface="Calibri" panose="020F0502020204030204" pitchFamily="34" charset="0"/>
              </a:rPr>
              <a:t>phát</a:t>
            </a:r>
            <a:r>
              <a:rPr lang="en-US" dirty="0" smtClean="0">
                <a:latin typeface="Calibri" panose="020F0502020204030204" pitchFamily="34" charset="0"/>
              </a:rPr>
              <a:t> </a:t>
            </a:r>
            <a:r>
              <a:rPr lang="en-US" dirty="0" err="1" smtClean="0">
                <a:latin typeface="Calibri" panose="020F0502020204030204" pitchFamily="34" charset="0"/>
              </a:rPr>
              <a:t>hiện</a:t>
            </a:r>
            <a:endParaRPr lang="vi-VN" dirty="0">
              <a:latin typeface="Calibri" panose="020F0502020204030204" pitchFamily="34" charset="0"/>
            </a:endParaRPr>
          </a:p>
        </p:txBody>
      </p:sp>
    </p:spTree>
    <p:extLst>
      <p:ext uri="{BB962C8B-B14F-4D97-AF65-F5344CB8AC3E}">
        <p14:creationId xmlns:p14="http://schemas.microsoft.com/office/powerpoint/2010/main" val="4119405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solidFill>
                  <a:srgbClr val="FF0000"/>
                </a:solidFill>
                <a:effectLst/>
              </a:rPr>
              <a:t>Các</a:t>
            </a:r>
            <a:r>
              <a:rPr lang="en-US" b="1" dirty="0" smtClean="0">
                <a:solidFill>
                  <a:srgbClr val="FF0000"/>
                </a:solidFill>
                <a:effectLst/>
              </a:rPr>
              <a:t> </a:t>
            </a:r>
            <a:r>
              <a:rPr lang="en-US" b="1" dirty="0" err="1" smtClean="0">
                <a:solidFill>
                  <a:srgbClr val="FF0000"/>
                </a:solidFill>
                <a:effectLst/>
              </a:rPr>
              <a:t>vụ</a:t>
            </a:r>
            <a:r>
              <a:rPr lang="en-US" b="1" dirty="0" smtClean="0">
                <a:solidFill>
                  <a:srgbClr val="FF0000"/>
                </a:solidFill>
                <a:effectLst/>
              </a:rPr>
              <a:t> </a:t>
            </a:r>
            <a:r>
              <a:rPr lang="en-US" b="1" dirty="0" err="1">
                <a:solidFill>
                  <a:srgbClr val="FF0000"/>
                </a:solidFill>
                <a:effectLst/>
              </a:rPr>
              <a:t>điển</a:t>
            </a:r>
            <a:r>
              <a:rPr lang="en-US" b="1" dirty="0">
                <a:solidFill>
                  <a:srgbClr val="FF0000"/>
                </a:solidFill>
                <a:effectLst/>
              </a:rPr>
              <a:t> </a:t>
            </a:r>
            <a:r>
              <a:rPr lang="en-US" b="1" dirty="0" err="1" smtClean="0">
                <a:solidFill>
                  <a:srgbClr val="FF0000"/>
                </a:solidFill>
                <a:effectLst/>
              </a:rPr>
              <a:t>hình</a:t>
            </a:r>
            <a:r>
              <a:rPr lang="en-US" b="1" dirty="0" smtClean="0">
                <a:solidFill>
                  <a:srgbClr val="FF0000"/>
                </a:solidFill>
                <a:effectLst/>
              </a:rPr>
              <a:t> </a:t>
            </a:r>
            <a:r>
              <a:rPr lang="en-US" b="1" dirty="0" err="1" smtClean="0">
                <a:solidFill>
                  <a:srgbClr val="FF0000"/>
                </a:solidFill>
                <a:effectLst/>
              </a:rPr>
              <a:t>gần</a:t>
            </a:r>
            <a:r>
              <a:rPr lang="en-US" b="1" dirty="0" smtClean="0">
                <a:solidFill>
                  <a:srgbClr val="FF0000"/>
                </a:solidFill>
                <a:effectLst/>
              </a:rPr>
              <a:t> </a:t>
            </a:r>
            <a:r>
              <a:rPr lang="en-US" b="1" dirty="0" err="1">
                <a:solidFill>
                  <a:srgbClr val="FF0000"/>
                </a:solidFill>
                <a:effectLst/>
              </a:rPr>
              <a:t>đây</a:t>
            </a:r>
            <a:endParaRPr lang="vi-VN" dirty="0">
              <a:solidFill>
                <a:srgbClr val="FF0000"/>
              </a:solidFill>
            </a:endParaRPr>
          </a:p>
        </p:txBody>
      </p:sp>
      <p:sp>
        <p:nvSpPr>
          <p:cNvPr id="3" name="Content Placeholder 2"/>
          <p:cNvSpPr>
            <a:spLocks noGrp="1"/>
          </p:cNvSpPr>
          <p:nvPr>
            <p:ph idx="1"/>
          </p:nvPr>
        </p:nvSpPr>
        <p:spPr>
          <a:xfrm>
            <a:off x="1219200" y="1524000"/>
            <a:ext cx="3398797" cy="4800600"/>
          </a:xfrm>
        </p:spPr>
        <p:txBody>
          <a:bodyPr>
            <a:normAutofit lnSpcReduction="10000"/>
          </a:bodyPr>
          <a:lstStyle/>
          <a:p>
            <a:r>
              <a:rPr lang="en-US" sz="2800" dirty="0" err="1"/>
              <a:t>Công</a:t>
            </a:r>
            <a:r>
              <a:rPr lang="en-US" sz="2800" dirty="0"/>
              <a:t> ty TNHH </a:t>
            </a:r>
            <a:r>
              <a:rPr lang="en-US" sz="2800" dirty="0" err="1"/>
              <a:t>một</a:t>
            </a:r>
            <a:r>
              <a:rPr lang="en-US" sz="2800" dirty="0"/>
              <a:t> </a:t>
            </a:r>
            <a:r>
              <a:rPr lang="en-US" sz="2800" dirty="0" err="1"/>
              <a:t>thành</a:t>
            </a:r>
            <a:r>
              <a:rPr lang="en-US" sz="2800" dirty="0"/>
              <a:t> </a:t>
            </a:r>
            <a:r>
              <a:rPr lang="en-US" sz="2800" dirty="0" err="1"/>
              <a:t>viên</a:t>
            </a:r>
            <a:r>
              <a:rPr lang="en-US" sz="2800" dirty="0"/>
              <a:t> </a:t>
            </a:r>
            <a:r>
              <a:rPr lang="en-US" sz="2800" dirty="0" err="1"/>
              <a:t>thương</a:t>
            </a:r>
            <a:r>
              <a:rPr lang="en-US" sz="2800" dirty="0"/>
              <a:t> </a:t>
            </a:r>
            <a:r>
              <a:rPr lang="en-US" sz="2800" dirty="0" err="1"/>
              <a:t>mại</a:t>
            </a:r>
            <a:r>
              <a:rPr lang="en-US" sz="2800" dirty="0"/>
              <a:t> </a:t>
            </a:r>
            <a:r>
              <a:rPr lang="en-US" sz="2800" dirty="0" err="1"/>
              <a:t>và</a:t>
            </a:r>
            <a:r>
              <a:rPr lang="en-US" sz="2800" dirty="0"/>
              <a:t> </a:t>
            </a:r>
            <a:r>
              <a:rPr lang="en-US" sz="2800" dirty="0" err="1"/>
              <a:t>dịch</a:t>
            </a:r>
            <a:r>
              <a:rPr lang="en-US" sz="2800" dirty="0"/>
              <a:t> </a:t>
            </a:r>
            <a:r>
              <a:rPr lang="en-US" sz="2800" dirty="0" err="1"/>
              <a:t>vụ</a:t>
            </a:r>
            <a:r>
              <a:rPr lang="en-US" sz="2800" dirty="0"/>
              <a:t> </a:t>
            </a:r>
            <a:r>
              <a:rPr lang="en-US" sz="2800" dirty="0" err="1"/>
              <a:t>xuất</a:t>
            </a:r>
            <a:r>
              <a:rPr lang="en-US" sz="2800" dirty="0"/>
              <a:t> </a:t>
            </a:r>
            <a:r>
              <a:rPr lang="en-US" sz="2800" dirty="0" err="1"/>
              <a:t>nhập</a:t>
            </a:r>
            <a:r>
              <a:rPr lang="en-US" sz="2800" dirty="0"/>
              <a:t> </a:t>
            </a:r>
            <a:r>
              <a:rPr lang="en-US" sz="2800" dirty="0" err="1"/>
              <a:t>khẩu</a:t>
            </a:r>
            <a:r>
              <a:rPr lang="en-US" sz="2800" dirty="0"/>
              <a:t> </a:t>
            </a:r>
            <a:r>
              <a:rPr lang="en-US" sz="2800" dirty="0" err="1"/>
              <a:t>Hải</a:t>
            </a:r>
            <a:r>
              <a:rPr lang="en-US" sz="2800" dirty="0"/>
              <a:t> </a:t>
            </a:r>
            <a:r>
              <a:rPr lang="en-US" sz="2800" dirty="0" err="1" smtClean="0"/>
              <a:t>Phòng</a:t>
            </a:r>
            <a:r>
              <a:rPr lang="en-US" sz="2800" dirty="0" smtClean="0"/>
              <a:t>: </a:t>
            </a:r>
            <a:r>
              <a:rPr lang="en-US" sz="2800" dirty="0"/>
              <a:t>2.162,5 kg </a:t>
            </a:r>
            <a:r>
              <a:rPr lang="en-US" sz="2800" dirty="0" err="1"/>
              <a:t>ngà</a:t>
            </a:r>
            <a:r>
              <a:rPr lang="en-US" sz="2800" dirty="0"/>
              <a:t> </a:t>
            </a:r>
            <a:r>
              <a:rPr lang="en-US" sz="2800" dirty="0" err="1"/>
              <a:t>voi</a:t>
            </a:r>
            <a:r>
              <a:rPr lang="en-US" sz="2800" dirty="0"/>
              <a:t> </a:t>
            </a:r>
            <a:r>
              <a:rPr lang="en-US" sz="2800" dirty="0" err="1"/>
              <a:t>châu</a:t>
            </a:r>
            <a:r>
              <a:rPr lang="en-US" sz="2800" dirty="0"/>
              <a:t> Phi </a:t>
            </a:r>
            <a:r>
              <a:rPr lang="en-US" sz="2800" dirty="0" err="1"/>
              <a:t>và</a:t>
            </a:r>
            <a:r>
              <a:rPr lang="en-US" sz="2800" dirty="0"/>
              <a:t> 146,5 kg </a:t>
            </a:r>
            <a:r>
              <a:rPr lang="en-US" sz="2800" dirty="0" err="1"/>
              <a:t>mai</a:t>
            </a:r>
            <a:r>
              <a:rPr lang="en-US" sz="2800" dirty="0"/>
              <a:t> </a:t>
            </a:r>
            <a:r>
              <a:rPr lang="en-US" sz="2800" dirty="0" err="1"/>
              <a:t>đồi</a:t>
            </a:r>
            <a:r>
              <a:rPr lang="en-US" sz="2800" dirty="0"/>
              <a:t> </a:t>
            </a:r>
            <a:r>
              <a:rPr lang="en-US" sz="2800" dirty="0" err="1" smtClean="0"/>
              <a:t>mồi</a:t>
            </a:r>
            <a:r>
              <a:rPr lang="en-US" sz="2800" dirty="0" smtClean="0"/>
              <a:t>.</a:t>
            </a:r>
          </a:p>
          <a:p>
            <a:r>
              <a:rPr lang="en-US" sz="2800" dirty="0" err="1"/>
              <a:t>Công</a:t>
            </a:r>
            <a:r>
              <a:rPr lang="en-US" sz="2800" dirty="0"/>
              <a:t> ty </a:t>
            </a:r>
            <a:r>
              <a:rPr lang="en-US" sz="2800" dirty="0" err="1"/>
              <a:t>liên</a:t>
            </a:r>
            <a:r>
              <a:rPr lang="en-US" sz="2800" dirty="0"/>
              <a:t> </a:t>
            </a:r>
            <a:r>
              <a:rPr lang="en-US" sz="2800" dirty="0" err="1"/>
              <a:t>doanh</a:t>
            </a:r>
            <a:r>
              <a:rPr lang="en-US" sz="2800" dirty="0"/>
              <a:t> PIL </a:t>
            </a:r>
            <a:r>
              <a:rPr lang="en-US" sz="2800" dirty="0" err="1"/>
              <a:t>Việt</a:t>
            </a:r>
            <a:r>
              <a:rPr lang="en-US" sz="2800" dirty="0"/>
              <a:t> </a:t>
            </a:r>
            <a:r>
              <a:rPr lang="en-US" sz="2800" dirty="0" smtClean="0"/>
              <a:t>Nam: 2.445 kg </a:t>
            </a:r>
            <a:r>
              <a:rPr lang="en-US" sz="2800" dirty="0" err="1" smtClean="0"/>
              <a:t>ngà</a:t>
            </a:r>
            <a:r>
              <a:rPr lang="en-US" sz="2800" dirty="0" smtClean="0"/>
              <a:t> </a:t>
            </a:r>
            <a:r>
              <a:rPr lang="en-US" sz="2800" dirty="0" err="1" smtClean="0"/>
              <a:t>voi</a:t>
            </a:r>
            <a:r>
              <a:rPr lang="en-US" sz="2800" dirty="0" smtClean="0"/>
              <a:t>.</a:t>
            </a:r>
          </a:p>
          <a:p>
            <a:endParaRPr lang="vi-VN"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6746" y="1676400"/>
            <a:ext cx="424841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6842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7800" y="1447800"/>
            <a:ext cx="3675888" cy="5324476"/>
          </a:xfrm>
        </p:spPr>
        <p:txBody>
          <a:bodyPr>
            <a:normAutofit/>
          </a:bodyPr>
          <a:lstStyle/>
          <a:p>
            <a:r>
              <a:rPr lang="en-US" dirty="0" err="1" smtClean="0"/>
              <a:t>Công</a:t>
            </a:r>
            <a:r>
              <a:rPr lang="en-US" dirty="0" smtClean="0"/>
              <a:t> </a:t>
            </a:r>
            <a:r>
              <a:rPr lang="en-US" dirty="0"/>
              <a:t>ty CP </a:t>
            </a:r>
            <a:r>
              <a:rPr lang="en-US" dirty="0" err="1"/>
              <a:t>Huy</a:t>
            </a:r>
            <a:r>
              <a:rPr lang="en-US" dirty="0"/>
              <a:t> </a:t>
            </a:r>
            <a:r>
              <a:rPr lang="en-US" dirty="0" err="1" smtClean="0"/>
              <a:t>Tuấn</a:t>
            </a:r>
            <a:r>
              <a:rPr lang="en-US" dirty="0" smtClean="0"/>
              <a:t>: </a:t>
            </a:r>
            <a:r>
              <a:rPr lang="en-US" dirty="0"/>
              <a:t>1.732,4 kg </a:t>
            </a:r>
            <a:r>
              <a:rPr lang="en-US" dirty="0" err="1"/>
              <a:t>ngà</a:t>
            </a:r>
            <a:r>
              <a:rPr lang="en-US" dirty="0"/>
              <a:t> </a:t>
            </a:r>
            <a:r>
              <a:rPr lang="en-US" dirty="0" err="1" smtClean="0"/>
              <a:t>voi</a:t>
            </a:r>
            <a:r>
              <a:rPr lang="en-US" dirty="0" smtClean="0"/>
              <a:t>.</a:t>
            </a:r>
          </a:p>
          <a:p>
            <a:endParaRPr lang="en-US" dirty="0"/>
          </a:p>
          <a:p>
            <a:endParaRPr lang="en-US" dirty="0" smtClean="0"/>
          </a:p>
          <a:p>
            <a:r>
              <a:rPr lang="en-US" dirty="0" err="1"/>
              <a:t>Hãng</a:t>
            </a:r>
            <a:r>
              <a:rPr lang="en-US" dirty="0"/>
              <a:t> </a:t>
            </a:r>
            <a:r>
              <a:rPr lang="en-US" dirty="0" err="1"/>
              <a:t>tàu</a:t>
            </a:r>
            <a:r>
              <a:rPr lang="en-US" dirty="0"/>
              <a:t> Maersk </a:t>
            </a:r>
            <a:r>
              <a:rPr lang="en-US" dirty="0" err="1"/>
              <a:t>làm</a:t>
            </a:r>
            <a:r>
              <a:rPr lang="en-US" dirty="0"/>
              <a:t> </a:t>
            </a:r>
            <a:r>
              <a:rPr lang="en-US" dirty="0" err="1"/>
              <a:t>đại</a:t>
            </a:r>
            <a:r>
              <a:rPr lang="en-US" dirty="0"/>
              <a:t> </a:t>
            </a:r>
            <a:r>
              <a:rPr lang="en-US" dirty="0" err="1"/>
              <a:t>lý</a:t>
            </a:r>
            <a:r>
              <a:rPr lang="en-US" dirty="0"/>
              <a:t> </a:t>
            </a:r>
            <a:r>
              <a:rPr lang="en-US" dirty="0" err="1"/>
              <a:t>vận</a:t>
            </a:r>
            <a:r>
              <a:rPr lang="en-US" dirty="0"/>
              <a:t> </a:t>
            </a:r>
            <a:r>
              <a:rPr lang="en-US" dirty="0" err="1" smtClean="0"/>
              <a:t>chuyển</a:t>
            </a:r>
            <a:r>
              <a:rPr lang="en-US" dirty="0" smtClean="0"/>
              <a:t>: </a:t>
            </a:r>
            <a:r>
              <a:rPr lang="en-US" dirty="0"/>
              <a:t>1.262,5 </a:t>
            </a:r>
            <a:endParaRPr lang="en-US" dirty="0" smtClean="0"/>
          </a:p>
          <a:p>
            <a:endParaRPr lang="vi-VN" dirty="0"/>
          </a:p>
        </p:txBody>
      </p:sp>
      <p:sp>
        <p:nvSpPr>
          <p:cNvPr id="4" name="Title 1"/>
          <p:cNvSpPr>
            <a:spLocks noGrp="1"/>
          </p:cNvSpPr>
          <p:nvPr>
            <p:ph type="title"/>
          </p:nvPr>
        </p:nvSpPr>
        <p:spPr/>
        <p:txBody>
          <a:bodyPr>
            <a:normAutofit/>
          </a:bodyPr>
          <a:lstStyle/>
          <a:p>
            <a:r>
              <a:rPr lang="en-US" b="1" dirty="0" err="1" smtClean="0">
                <a:solidFill>
                  <a:srgbClr val="FF0000"/>
                </a:solidFill>
                <a:effectLst/>
              </a:rPr>
              <a:t>Các</a:t>
            </a:r>
            <a:r>
              <a:rPr lang="en-US" b="1" dirty="0" smtClean="0">
                <a:solidFill>
                  <a:srgbClr val="FF0000"/>
                </a:solidFill>
                <a:effectLst/>
              </a:rPr>
              <a:t> </a:t>
            </a:r>
            <a:r>
              <a:rPr lang="en-US" b="1" dirty="0" err="1" smtClean="0">
                <a:solidFill>
                  <a:srgbClr val="FF0000"/>
                </a:solidFill>
                <a:effectLst/>
              </a:rPr>
              <a:t>vụ</a:t>
            </a:r>
            <a:r>
              <a:rPr lang="en-US" b="1" dirty="0" smtClean="0">
                <a:solidFill>
                  <a:srgbClr val="FF0000"/>
                </a:solidFill>
                <a:effectLst/>
              </a:rPr>
              <a:t> </a:t>
            </a:r>
            <a:r>
              <a:rPr lang="en-US" b="1" dirty="0" err="1">
                <a:solidFill>
                  <a:srgbClr val="FF0000"/>
                </a:solidFill>
                <a:effectLst/>
              </a:rPr>
              <a:t>điển</a:t>
            </a:r>
            <a:r>
              <a:rPr lang="en-US" b="1" dirty="0">
                <a:solidFill>
                  <a:srgbClr val="FF0000"/>
                </a:solidFill>
                <a:effectLst/>
              </a:rPr>
              <a:t> </a:t>
            </a:r>
            <a:r>
              <a:rPr lang="en-US" b="1" dirty="0" err="1">
                <a:solidFill>
                  <a:srgbClr val="FF0000"/>
                </a:solidFill>
                <a:effectLst/>
              </a:rPr>
              <a:t>hình</a:t>
            </a:r>
            <a:r>
              <a:rPr lang="en-US" b="1" dirty="0">
                <a:solidFill>
                  <a:srgbClr val="FF0000"/>
                </a:solidFill>
                <a:effectLst/>
              </a:rPr>
              <a:t> </a:t>
            </a:r>
            <a:r>
              <a:rPr lang="en-US" b="1" dirty="0" err="1" smtClean="0">
                <a:solidFill>
                  <a:srgbClr val="FF0000"/>
                </a:solidFill>
                <a:effectLst/>
              </a:rPr>
              <a:t>gần</a:t>
            </a:r>
            <a:r>
              <a:rPr lang="en-US" b="1" dirty="0" smtClean="0">
                <a:solidFill>
                  <a:srgbClr val="FF0000"/>
                </a:solidFill>
                <a:effectLst/>
              </a:rPr>
              <a:t> </a:t>
            </a:r>
            <a:r>
              <a:rPr lang="en-US" b="1" dirty="0" err="1">
                <a:solidFill>
                  <a:srgbClr val="FF0000"/>
                </a:solidFill>
                <a:effectLst/>
              </a:rPr>
              <a:t>đây</a:t>
            </a:r>
            <a:endParaRPr lang="vi-VN"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00200"/>
            <a:ext cx="41148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http://hpcustoms.gov.vn/PortalFolders/ImageUploads/CHQ/1227/Ngvo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038600"/>
            <a:ext cx="4114800" cy="2733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782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0200" y="1447800"/>
            <a:ext cx="3523488" cy="4800600"/>
          </a:xfrm>
        </p:spPr>
        <p:txBody>
          <a:bodyPr/>
          <a:lstStyle/>
          <a:p>
            <a:r>
              <a:rPr lang="en-US" dirty="0" err="1"/>
              <a:t>Công</a:t>
            </a:r>
            <a:r>
              <a:rPr lang="en-US" dirty="0"/>
              <a:t> ty CP </a:t>
            </a:r>
            <a:r>
              <a:rPr lang="en-US" dirty="0" err="1"/>
              <a:t>Thương</a:t>
            </a:r>
            <a:r>
              <a:rPr lang="en-US" dirty="0"/>
              <a:t> </a:t>
            </a:r>
            <a:r>
              <a:rPr lang="en-US" dirty="0" err="1"/>
              <a:t>mại</a:t>
            </a:r>
            <a:r>
              <a:rPr lang="en-US" dirty="0"/>
              <a:t> </a:t>
            </a:r>
            <a:r>
              <a:rPr lang="en-US" dirty="0" err="1"/>
              <a:t>và</a:t>
            </a:r>
            <a:r>
              <a:rPr lang="en-US" dirty="0"/>
              <a:t> Du </a:t>
            </a:r>
            <a:r>
              <a:rPr lang="en-US" dirty="0" err="1" smtClean="0"/>
              <a:t>lịch</a:t>
            </a:r>
            <a:r>
              <a:rPr lang="en-US" dirty="0" smtClean="0"/>
              <a:t>: </a:t>
            </a:r>
            <a:r>
              <a:rPr lang="en-US" dirty="0"/>
              <a:t>1.493,5 kg </a:t>
            </a:r>
            <a:r>
              <a:rPr lang="en-US" dirty="0" err="1"/>
              <a:t>ngà</a:t>
            </a:r>
            <a:r>
              <a:rPr lang="en-US" dirty="0"/>
              <a:t> </a:t>
            </a:r>
            <a:r>
              <a:rPr lang="en-US" dirty="0" err="1"/>
              <a:t>voi</a:t>
            </a:r>
            <a:r>
              <a:rPr lang="en-US" dirty="0"/>
              <a:t> </a:t>
            </a:r>
            <a:r>
              <a:rPr lang="en-US" dirty="0" err="1"/>
              <a:t>châu</a:t>
            </a:r>
            <a:r>
              <a:rPr lang="en-US" dirty="0"/>
              <a:t> </a:t>
            </a:r>
            <a:r>
              <a:rPr lang="en-US" dirty="0" smtClean="0"/>
              <a:t>Phi.</a:t>
            </a:r>
          </a:p>
          <a:p>
            <a:r>
              <a:rPr lang="en-US" dirty="0" err="1"/>
              <a:t>Vụ</a:t>
            </a:r>
            <a:r>
              <a:rPr lang="en-US" dirty="0"/>
              <a:t> </a:t>
            </a:r>
            <a:r>
              <a:rPr lang="en-US" dirty="0" err="1"/>
              <a:t>Hoàng</a:t>
            </a:r>
            <a:r>
              <a:rPr lang="en-US" dirty="0"/>
              <a:t> </a:t>
            </a:r>
            <a:r>
              <a:rPr lang="en-US" dirty="0" err="1"/>
              <a:t>Tuấn</a:t>
            </a:r>
            <a:r>
              <a:rPr lang="en-US" dirty="0"/>
              <a:t> </a:t>
            </a:r>
            <a:r>
              <a:rPr lang="en-US" dirty="0" err="1" smtClean="0"/>
              <a:t>Hải</a:t>
            </a:r>
            <a:r>
              <a:rPr lang="en-US" dirty="0" smtClean="0"/>
              <a:t>: </a:t>
            </a:r>
            <a:r>
              <a:rPr lang="en-US" dirty="0"/>
              <a:t>4.383 </a:t>
            </a:r>
            <a:r>
              <a:rPr lang="en-US" dirty="0" err="1"/>
              <a:t>rùa</a:t>
            </a:r>
            <a:r>
              <a:rPr lang="en-US" dirty="0"/>
              <a:t> </a:t>
            </a:r>
            <a:endParaRPr lang="vi-VN" dirty="0"/>
          </a:p>
          <a:p>
            <a:endParaRPr lang="vi-VN" dirty="0"/>
          </a:p>
        </p:txBody>
      </p:sp>
      <p:pic>
        <p:nvPicPr>
          <p:cNvPr id="4098" name="Picture 2" descr="buôn lậu nga voi ở Hải Phò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489365"/>
            <a:ext cx="3581400" cy="310388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p:txBody>
          <a:bodyPr>
            <a:normAutofit/>
          </a:bodyPr>
          <a:lstStyle/>
          <a:p>
            <a:r>
              <a:rPr lang="en-US" b="1" dirty="0" err="1" smtClean="0">
                <a:solidFill>
                  <a:srgbClr val="FF0000"/>
                </a:solidFill>
                <a:effectLst/>
              </a:rPr>
              <a:t>Các</a:t>
            </a:r>
            <a:r>
              <a:rPr lang="en-US" b="1" dirty="0" smtClean="0">
                <a:solidFill>
                  <a:srgbClr val="FF0000"/>
                </a:solidFill>
                <a:effectLst/>
              </a:rPr>
              <a:t> </a:t>
            </a:r>
            <a:r>
              <a:rPr lang="en-US" b="1" dirty="0" err="1" smtClean="0">
                <a:solidFill>
                  <a:srgbClr val="FF0000"/>
                </a:solidFill>
                <a:effectLst/>
              </a:rPr>
              <a:t>vụ</a:t>
            </a:r>
            <a:r>
              <a:rPr lang="en-US" b="1" dirty="0" smtClean="0">
                <a:solidFill>
                  <a:srgbClr val="FF0000"/>
                </a:solidFill>
                <a:effectLst/>
              </a:rPr>
              <a:t> </a:t>
            </a:r>
            <a:r>
              <a:rPr lang="en-US" b="1" dirty="0" err="1">
                <a:solidFill>
                  <a:srgbClr val="FF0000"/>
                </a:solidFill>
                <a:effectLst/>
              </a:rPr>
              <a:t>điển</a:t>
            </a:r>
            <a:r>
              <a:rPr lang="en-US" b="1" dirty="0">
                <a:solidFill>
                  <a:srgbClr val="FF0000"/>
                </a:solidFill>
                <a:effectLst/>
              </a:rPr>
              <a:t> </a:t>
            </a:r>
            <a:r>
              <a:rPr lang="en-US" b="1" dirty="0" err="1">
                <a:solidFill>
                  <a:srgbClr val="FF0000"/>
                </a:solidFill>
                <a:effectLst/>
              </a:rPr>
              <a:t>hình</a:t>
            </a:r>
            <a:r>
              <a:rPr lang="en-US" b="1" dirty="0">
                <a:solidFill>
                  <a:srgbClr val="FF0000"/>
                </a:solidFill>
                <a:effectLst/>
              </a:rPr>
              <a:t> </a:t>
            </a:r>
            <a:r>
              <a:rPr lang="en-US" b="1" dirty="0" err="1" smtClean="0">
                <a:solidFill>
                  <a:srgbClr val="FF0000"/>
                </a:solidFill>
                <a:effectLst/>
              </a:rPr>
              <a:t>gần</a:t>
            </a:r>
            <a:r>
              <a:rPr lang="en-US" b="1" dirty="0" smtClean="0">
                <a:solidFill>
                  <a:srgbClr val="FF0000"/>
                </a:solidFill>
                <a:effectLst/>
              </a:rPr>
              <a:t> </a:t>
            </a:r>
            <a:r>
              <a:rPr lang="en-US" b="1" dirty="0" err="1">
                <a:solidFill>
                  <a:srgbClr val="FF0000"/>
                </a:solidFill>
                <a:effectLst/>
              </a:rPr>
              <a:t>đây</a:t>
            </a:r>
            <a:endParaRPr lang="vi-VN" dirty="0">
              <a:solidFill>
                <a:srgbClr val="FF0000"/>
              </a:solidFill>
            </a:endParaRPr>
          </a:p>
        </p:txBody>
      </p:sp>
      <p:pic>
        <p:nvPicPr>
          <p:cNvPr id="4100" name="Picture 4" descr="Thảm sát rùa biển: Tội ác bao giờ chấm dứt? - Ảnh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991" y="4000500"/>
            <a:ext cx="371475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946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solidFill>
                  <a:srgbClr val="FF0000"/>
                </a:solidFill>
                <a:effectLst/>
              </a:rPr>
              <a:t>Một</a:t>
            </a:r>
            <a:r>
              <a:rPr lang="en-US" b="1" dirty="0">
                <a:solidFill>
                  <a:srgbClr val="FF0000"/>
                </a:solidFill>
                <a:effectLst/>
              </a:rPr>
              <a:t> </a:t>
            </a:r>
            <a:r>
              <a:rPr lang="en-US" b="1" dirty="0" err="1">
                <a:solidFill>
                  <a:srgbClr val="FF0000"/>
                </a:solidFill>
                <a:effectLst/>
              </a:rPr>
              <a:t>số</a:t>
            </a:r>
            <a:r>
              <a:rPr lang="en-US" b="1" dirty="0">
                <a:solidFill>
                  <a:srgbClr val="FF0000"/>
                </a:solidFill>
                <a:effectLst/>
              </a:rPr>
              <a:t> </a:t>
            </a:r>
            <a:r>
              <a:rPr lang="en-US" b="1" dirty="0" err="1">
                <a:solidFill>
                  <a:srgbClr val="FF0000"/>
                </a:solidFill>
                <a:effectLst/>
              </a:rPr>
              <a:t>vụ</a:t>
            </a:r>
            <a:r>
              <a:rPr lang="en-US" b="1" dirty="0">
                <a:solidFill>
                  <a:srgbClr val="FF0000"/>
                </a:solidFill>
                <a:effectLst/>
              </a:rPr>
              <a:t> </a:t>
            </a:r>
            <a:r>
              <a:rPr lang="en-US" b="1" dirty="0" err="1" smtClean="0">
                <a:solidFill>
                  <a:srgbClr val="FF0000"/>
                </a:solidFill>
                <a:effectLst/>
              </a:rPr>
              <a:t>đã</a:t>
            </a:r>
            <a:r>
              <a:rPr lang="en-US" b="1" dirty="0" smtClean="0">
                <a:solidFill>
                  <a:srgbClr val="FF0000"/>
                </a:solidFill>
                <a:effectLst/>
              </a:rPr>
              <a:t> </a:t>
            </a:r>
            <a:r>
              <a:rPr lang="en-US" b="1" dirty="0" err="1">
                <a:solidFill>
                  <a:srgbClr val="FF0000"/>
                </a:solidFill>
                <a:effectLst/>
              </a:rPr>
              <a:t>xét</a:t>
            </a:r>
            <a:r>
              <a:rPr lang="en-US" b="1" dirty="0">
                <a:solidFill>
                  <a:srgbClr val="FF0000"/>
                </a:solidFill>
                <a:effectLst/>
              </a:rPr>
              <a:t> </a:t>
            </a:r>
            <a:r>
              <a:rPr lang="en-US" b="1" dirty="0" err="1">
                <a:solidFill>
                  <a:srgbClr val="FF0000"/>
                </a:solidFill>
                <a:effectLst/>
              </a:rPr>
              <a:t>xử</a:t>
            </a:r>
            <a:endParaRPr lang="vi-VN" b="1" dirty="0">
              <a:solidFill>
                <a:srgbClr val="FF0000"/>
              </a:solidFill>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6748696"/>
              </p:ext>
            </p:extLst>
          </p:nvPr>
        </p:nvGraphicFramePr>
        <p:xfrm>
          <a:off x="990600" y="1523999"/>
          <a:ext cx="8077202" cy="4572001"/>
        </p:xfrm>
        <a:graphic>
          <a:graphicData uri="http://schemas.openxmlformats.org/drawingml/2006/table">
            <a:tbl>
              <a:tblPr firstRow="1" bandRow="1">
                <a:tableStyleId>{5C22544A-7EE6-4342-B048-85BDC9FD1C3A}</a:tableStyleId>
              </a:tblPr>
              <a:tblGrid>
                <a:gridCol w="1764081"/>
                <a:gridCol w="1510460"/>
                <a:gridCol w="1164282"/>
                <a:gridCol w="1091514"/>
                <a:gridCol w="2546865"/>
              </a:tblGrid>
              <a:tr h="1032388">
                <a:tc>
                  <a:txBody>
                    <a:bodyPr/>
                    <a:lstStyle/>
                    <a:p>
                      <a:pPr algn="ctr"/>
                      <a:r>
                        <a:rPr lang="en-US" sz="1400" dirty="0" err="1" smtClean="0">
                          <a:latin typeface="Arial" pitchFamily="34" charset="0"/>
                          <a:cs typeface="Arial" pitchFamily="34" charset="0"/>
                        </a:rPr>
                        <a:t>Đối</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tượng</a:t>
                      </a:r>
                      <a:endParaRPr lang="vi-VN" sz="1400" dirty="0">
                        <a:latin typeface="Arial" pitchFamily="34" charset="0"/>
                        <a:cs typeface="Arial" pitchFamily="34" charset="0"/>
                      </a:endParaRPr>
                    </a:p>
                  </a:txBody>
                  <a:tcPr anchor="ctr"/>
                </a:tc>
                <a:tc>
                  <a:txBody>
                    <a:bodyPr/>
                    <a:lstStyle/>
                    <a:p>
                      <a:pPr algn="ctr"/>
                      <a:r>
                        <a:rPr lang="en-US" sz="1400" dirty="0" err="1" smtClean="0">
                          <a:latin typeface="Arial" pitchFamily="34" charset="0"/>
                          <a:cs typeface="Arial" pitchFamily="34" charset="0"/>
                        </a:rPr>
                        <a:t>Mẫu</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vật</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loài</a:t>
                      </a:r>
                      <a:endParaRPr lang="vi-VN" sz="1400" dirty="0">
                        <a:latin typeface="Arial" pitchFamily="34" charset="0"/>
                        <a:cs typeface="Arial" pitchFamily="34" charset="0"/>
                      </a:endParaRPr>
                    </a:p>
                  </a:txBody>
                  <a:tcPr anchor="ctr"/>
                </a:tc>
                <a:tc>
                  <a:txBody>
                    <a:bodyPr/>
                    <a:lstStyle/>
                    <a:p>
                      <a:pPr algn="ctr"/>
                      <a:r>
                        <a:rPr lang="en-US" sz="1400" dirty="0" err="1" smtClean="0">
                          <a:latin typeface="Arial" pitchFamily="34" charset="0"/>
                          <a:cs typeface="Arial" pitchFamily="34" charset="0"/>
                        </a:rPr>
                        <a:t>Số</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lượng</a:t>
                      </a:r>
                      <a:endParaRPr lang="vi-VN" sz="1400" dirty="0">
                        <a:latin typeface="Arial" pitchFamily="34" charset="0"/>
                        <a:cs typeface="Arial" pitchFamily="34" charset="0"/>
                      </a:endParaRPr>
                    </a:p>
                  </a:txBody>
                  <a:tcPr anchor="ctr"/>
                </a:tc>
                <a:tc>
                  <a:txBody>
                    <a:bodyPr/>
                    <a:lstStyle/>
                    <a:p>
                      <a:pPr algn="ctr"/>
                      <a:r>
                        <a:rPr lang="en-US" sz="1400" dirty="0" err="1" smtClean="0">
                          <a:latin typeface="Arial" pitchFamily="34" charset="0"/>
                          <a:cs typeface="Arial" pitchFamily="34" charset="0"/>
                        </a:rPr>
                        <a:t>Thời</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gian</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xét</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xử</a:t>
                      </a:r>
                      <a:endParaRPr lang="vi-VN" sz="1400" dirty="0">
                        <a:latin typeface="Arial" pitchFamily="34" charset="0"/>
                        <a:cs typeface="Arial" pitchFamily="34" charset="0"/>
                      </a:endParaRPr>
                    </a:p>
                  </a:txBody>
                  <a:tcPr anchor="ctr"/>
                </a:tc>
                <a:tc>
                  <a:txBody>
                    <a:bodyPr/>
                    <a:lstStyle/>
                    <a:p>
                      <a:pPr algn="ctr"/>
                      <a:r>
                        <a:rPr lang="en-US" sz="1400" dirty="0" err="1" smtClean="0">
                          <a:latin typeface="Arial" pitchFamily="34" charset="0"/>
                          <a:cs typeface="Arial" pitchFamily="34" charset="0"/>
                        </a:rPr>
                        <a:t>Hình</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phạt</a:t>
                      </a:r>
                      <a:endParaRPr lang="vi-VN" sz="1400" dirty="0">
                        <a:latin typeface="Arial" pitchFamily="34" charset="0"/>
                        <a:cs typeface="Arial" pitchFamily="34" charset="0"/>
                      </a:endParaRPr>
                    </a:p>
                  </a:txBody>
                  <a:tcPr anchor="ctr"/>
                </a:tc>
              </a:tr>
              <a:tr h="1179871">
                <a:tc>
                  <a:txBody>
                    <a:bodyPr/>
                    <a:lstStyle/>
                    <a:p>
                      <a:r>
                        <a:rPr lang="en-US" sz="1400" dirty="0" err="1" smtClean="0">
                          <a:latin typeface="Arial" pitchFamily="34" charset="0"/>
                          <a:cs typeface="Arial" pitchFamily="34" charset="0"/>
                        </a:rPr>
                        <a:t>Lê</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Văn</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Tú</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và</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Trần</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Văn</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Thái</a:t>
                      </a:r>
                      <a:endParaRPr lang="vi-VN" sz="1400" dirty="0">
                        <a:latin typeface="Arial" pitchFamily="34" charset="0"/>
                        <a:cs typeface="Arial" pitchFamily="34" charset="0"/>
                      </a:endParaRPr>
                    </a:p>
                  </a:txBody>
                  <a:tcPr anchor="ctr"/>
                </a:tc>
                <a:tc>
                  <a:txBody>
                    <a:bodyPr/>
                    <a:lstStyle/>
                    <a:p>
                      <a:r>
                        <a:rPr lang="en-US" sz="1400" dirty="0" smtClean="0">
                          <a:latin typeface="Arial" pitchFamily="34" charset="0"/>
                          <a:cs typeface="Arial" pitchFamily="34" charset="0"/>
                        </a:rPr>
                        <a:t>158 </a:t>
                      </a:r>
                      <a:r>
                        <a:rPr lang="en-US" sz="1400" dirty="0" err="1" smtClean="0">
                          <a:latin typeface="Arial" pitchFamily="34" charset="0"/>
                          <a:cs typeface="Arial" pitchFamily="34" charset="0"/>
                        </a:rPr>
                        <a:t>chiếc</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ngà</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voi</a:t>
                      </a:r>
                      <a:endParaRPr lang="vi-VN" sz="1400" dirty="0">
                        <a:latin typeface="Arial" pitchFamily="34" charset="0"/>
                        <a:cs typeface="Arial" pitchFamily="34" charset="0"/>
                      </a:endParaRPr>
                    </a:p>
                  </a:txBody>
                  <a:tcPr anchor="ctr"/>
                </a:tc>
                <a:tc>
                  <a:txBody>
                    <a:bodyPr/>
                    <a:lstStyle/>
                    <a:p>
                      <a:r>
                        <a:rPr lang="en-US" sz="1400" dirty="0" smtClean="0">
                          <a:latin typeface="Arial" pitchFamily="34" charset="0"/>
                          <a:cs typeface="Arial" pitchFamily="34" charset="0"/>
                        </a:rPr>
                        <a:t>2.475 kg</a:t>
                      </a:r>
                      <a:endParaRPr lang="vi-VN" sz="1400" dirty="0">
                        <a:latin typeface="Arial" pitchFamily="34" charset="0"/>
                        <a:cs typeface="Arial" pitchFamily="34" charset="0"/>
                      </a:endParaRPr>
                    </a:p>
                  </a:txBody>
                  <a:tcPr anchor="ctr"/>
                </a:tc>
                <a:tc>
                  <a:txBody>
                    <a:bodyPr/>
                    <a:lstStyle/>
                    <a:p>
                      <a:r>
                        <a:rPr lang="en-US" sz="1400" dirty="0" smtClean="0">
                          <a:latin typeface="Arial" pitchFamily="34" charset="0"/>
                          <a:cs typeface="Arial" pitchFamily="34" charset="0"/>
                        </a:rPr>
                        <a:t>12/12/2013</a:t>
                      </a:r>
                      <a:endParaRPr lang="vi-VN" sz="1400" dirty="0">
                        <a:latin typeface="Arial" pitchFamily="34" charset="0"/>
                        <a:cs typeface="Arial" pitchFamily="34" charset="0"/>
                      </a:endParaRPr>
                    </a:p>
                  </a:txBody>
                  <a:tcPr anchor="ctr"/>
                </a:tc>
                <a:tc>
                  <a:txBody>
                    <a:bodyPr/>
                    <a:lstStyle/>
                    <a:p>
                      <a:r>
                        <a:rPr lang="en-US" sz="1400" dirty="0" err="1" smtClean="0">
                          <a:latin typeface="Arial" pitchFamily="34" charset="0"/>
                          <a:cs typeface="Arial" pitchFamily="34" charset="0"/>
                        </a:rPr>
                        <a:t>Lê</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Văn</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Tú</a:t>
                      </a:r>
                      <a:r>
                        <a:rPr lang="en-US" sz="1400" baseline="0" dirty="0" smtClean="0">
                          <a:latin typeface="Arial" pitchFamily="34" charset="0"/>
                          <a:cs typeface="Arial" pitchFamily="34" charset="0"/>
                        </a:rPr>
                        <a:t>: 03 </a:t>
                      </a:r>
                      <a:r>
                        <a:rPr lang="en-US" sz="1400" baseline="0" dirty="0" err="1" smtClean="0">
                          <a:latin typeface="Arial" pitchFamily="34" charset="0"/>
                          <a:cs typeface="Arial" pitchFamily="34" charset="0"/>
                        </a:rPr>
                        <a:t>năm</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tù</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giam</a:t>
                      </a:r>
                      <a:r>
                        <a:rPr lang="en-US" sz="1400" baseline="0" dirty="0" smtClean="0">
                          <a:latin typeface="Arial" pitchFamily="34" charset="0"/>
                          <a:cs typeface="Arial" pitchFamily="34" charset="0"/>
                        </a:rPr>
                        <a:t> &amp; 10 </a:t>
                      </a:r>
                      <a:r>
                        <a:rPr lang="en-US" sz="1400" baseline="0" dirty="0" err="1" smtClean="0">
                          <a:latin typeface="Arial" pitchFamily="34" charset="0"/>
                          <a:cs typeface="Arial" pitchFamily="34" charset="0"/>
                        </a:rPr>
                        <a:t>triệu</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đồng</a:t>
                      </a:r>
                      <a:endParaRPr lang="en-US" sz="1400" baseline="0" dirty="0" smtClean="0">
                        <a:latin typeface="Arial" pitchFamily="34" charset="0"/>
                        <a:cs typeface="Arial" pitchFamily="34" charset="0"/>
                      </a:endParaRPr>
                    </a:p>
                    <a:p>
                      <a:r>
                        <a:rPr lang="en-US" sz="1400" baseline="0" dirty="0" err="1" smtClean="0">
                          <a:latin typeface="Arial" pitchFamily="34" charset="0"/>
                          <a:cs typeface="Arial" pitchFamily="34" charset="0"/>
                        </a:rPr>
                        <a:t>Trần</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Văn</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Thái</a:t>
                      </a:r>
                      <a:r>
                        <a:rPr lang="en-US" sz="1400" baseline="0" dirty="0" smtClean="0">
                          <a:latin typeface="Arial" pitchFamily="34" charset="0"/>
                          <a:cs typeface="Arial" pitchFamily="34" charset="0"/>
                        </a:rPr>
                        <a:t>: 03 </a:t>
                      </a:r>
                      <a:r>
                        <a:rPr lang="en-US" sz="1400" baseline="0" dirty="0" err="1" smtClean="0">
                          <a:latin typeface="Arial" pitchFamily="34" charset="0"/>
                          <a:cs typeface="Arial" pitchFamily="34" charset="0"/>
                        </a:rPr>
                        <a:t>năm</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tù</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giam</a:t>
                      </a:r>
                      <a:endParaRPr lang="vi-VN" sz="1400" dirty="0">
                        <a:latin typeface="Arial" pitchFamily="34" charset="0"/>
                        <a:cs typeface="Arial" pitchFamily="34" charset="0"/>
                      </a:endParaRPr>
                    </a:p>
                  </a:txBody>
                  <a:tcPr anchor="ctr"/>
                </a:tc>
              </a:tr>
              <a:tr h="11798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latin typeface="Arial" pitchFamily="34" charset="0"/>
                          <a:cs typeface="Arial" pitchFamily="34" charset="0"/>
                        </a:rPr>
                        <a:t>Hoàng</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Văn</a:t>
                      </a:r>
                      <a:r>
                        <a:rPr lang="en-US" sz="1400" baseline="0" dirty="0" smtClean="0">
                          <a:latin typeface="Arial" pitchFamily="34" charset="0"/>
                          <a:cs typeface="Arial" pitchFamily="34" charset="0"/>
                        </a:rPr>
                        <a:t> Chung</a:t>
                      </a:r>
                      <a:endParaRPr lang="vi-VN" sz="1400" dirty="0" smtClean="0">
                        <a:latin typeface="Arial"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2 </a:t>
                      </a:r>
                      <a:r>
                        <a:rPr lang="en-US" sz="1400" dirty="0" err="1" smtClean="0">
                          <a:latin typeface="Arial" pitchFamily="34" charset="0"/>
                          <a:cs typeface="Arial" pitchFamily="34" charset="0"/>
                        </a:rPr>
                        <a:t>miếng</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sừng</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tê</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giác</a:t>
                      </a:r>
                      <a:endParaRPr lang="vi-VN" sz="1400" dirty="0" smtClean="0">
                        <a:latin typeface="Arial" pitchFamily="34" charset="0"/>
                        <a:cs typeface="Arial" pitchFamily="34" charset="0"/>
                      </a:endParaRPr>
                    </a:p>
                  </a:txBody>
                  <a:tcPr anchor="ctr"/>
                </a:tc>
                <a:tc>
                  <a:txBody>
                    <a:bodyPr/>
                    <a:lstStyle/>
                    <a:p>
                      <a:r>
                        <a:rPr lang="en-US" sz="1400" dirty="0" smtClean="0">
                          <a:latin typeface="Arial" pitchFamily="34" charset="0"/>
                          <a:cs typeface="Arial" pitchFamily="34" charset="0"/>
                        </a:rPr>
                        <a:t>3,2 kg</a:t>
                      </a:r>
                      <a:endParaRPr lang="vi-VN" sz="1400" dirty="0">
                        <a:latin typeface="Arial" pitchFamily="34" charset="0"/>
                        <a:cs typeface="Arial" pitchFamily="34" charset="0"/>
                      </a:endParaRPr>
                    </a:p>
                  </a:txBody>
                  <a:tcPr anchor="ctr"/>
                </a:tc>
                <a:tc>
                  <a:txBody>
                    <a:bodyPr/>
                    <a:lstStyle/>
                    <a:p>
                      <a:r>
                        <a:rPr lang="en-US" sz="1400" dirty="0" smtClean="0">
                          <a:latin typeface="Arial" pitchFamily="34" charset="0"/>
                          <a:cs typeface="Arial" pitchFamily="34" charset="0"/>
                        </a:rPr>
                        <a:t>18/06/2014</a:t>
                      </a:r>
                      <a:endParaRPr lang="vi-VN" sz="1400" dirty="0">
                        <a:latin typeface="Arial" pitchFamily="34" charset="0"/>
                        <a:cs typeface="Arial" pitchFamily="34" charset="0"/>
                      </a:endParaRPr>
                    </a:p>
                  </a:txBody>
                  <a:tcPr anchor="ctr"/>
                </a:tc>
                <a:tc>
                  <a:txBody>
                    <a:bodyPr/>
                    <a:lstStyle/>
                    <a:p>
                      <a:r>
                        <a:rPr lang="en-US" sz="1400" baseline="0" dirty="0" err="1" smtClean="0">
                          <a:latin typeface="Arial" pitchFamily="34" charset="0"/>
                          <a:cs typeface="Arial" pitchFamily="34" charset="0"/>
                        </a:rPr>
                        <a:t>Sơ</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thẩm</a:t>
                      </a:r>
                      <a:r>
                        <a:rPr lang="en-US" sz="1400" baseline="0" dirty="0" smtClean="0">
                          <a:latin typeface="Arial" pitchFamily="34" charset="0"/>
                          <a:cs typeface="Arial" pitchFamily="34" charset="0"/>
                        </a:rPr>
                        <a:t>: 02 </a:t>
                      </a:r>
                      <a:r>
                        <a:rPr lang="en-US" sz="1400" baseline="0" dirty="0" err="1" smtClean="0">
                          <a:latin typeface="Arial" pitchFamily="34" charset="0"/>
                          <a:cs typeface="Arial" pitchFamily="34" charset="0"/>
                        </a:rPr>
                        <a:t>năm</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tù</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treo</a:t>
                      </a:r>
                      <a:r>
                        <a:rPr lang="en-US" sz="1400" baseline="0" dirty="0" smtClean="0">
                          <a:latin typeface="Arial" pitchFamily="34" charset="0"/>
                          <a:cs typeface="Arial" pitchFamily="34" charset="0"/>
                        </a:rPr>
                        <a:t> &amp; 10 </a:t>
                      </a:r>
                      <a:r>
                        <a:rPr lang="en-US" sz="1400" baseline="0" dirty="0" err="1" smtClean="0">
                          <a:latin typeface="Arial" pitchFamily="34" charset="0"/>
                          <a:cs typeface="Arial" pitchFamily="34" charset="0"/>
                        </a:rPr>
                        <a:t>triệu</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đồng</a:t>
                      </a:r>
                      <a:endParaRPr lang="en-US" sz="1400" baseline="0" dirty="0" smtClean="0">
                        <a:latin typeface="Arial" pitchFamily="34" charset="0"/>
                        <a:cs typeface="Arial" pitchFamily="34" charset="0"/>
                      </a:endParaRPr>
                    </a:p>
                    <a:p>
                      <a:r>
                        <a:rPr lang="en-US" sz="1400" baseline="0" dirty="0" err="1" smtClean="0">
                          <a:latin typeface="Arial" pitchFamily="34" charset="0"/>
                          <a:cs typeface="Arial" pitchFamily="34" charset="0"/>
                        </a:rPr>
                        <a:t>Phúc</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thẩm</a:t>
                      </a:r>
                      <a:r>
                        <a:rPr lang="en-US" sz="1400" baseline="0" dirty="0" smtClean="0">
                          <a:latin typeface="Arial" pitchFamily="34" charset="0"/>
                          <a:cs typeface="Arial" pitchFamily="34" charset="0"/>
                        </a:rPr>
                        <a:t>: 03 </a:t>
                      </a:r>
                      <a:r>
                        <a:rPr lang="en-US" sz="1400" baseline="0" dirty="0" err="1" smtClean="0">
                          <a:latin typeface="Arial" pitchFamily="34" charset="0"/>
                          <a:cs typeface="Arial" pitchFamily="34" charset="0"/>
                        </a:rPr>
                        <a:t>năm</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tù</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treo</a:t>
                      </a:r>
                      <a:endParaRPr lang="vi-VN" sz="1400" dirty="0">
                        <a:latin typeface="Arial" pitchFamily="34" charset="0"/>
                        <a:cs typeface="Arial" pitchFamily="34" charset="0"/>
                      </a:endParaRPr>
                    </a:p>
                  </a:txBody>
                  <a:tcPr anchor="ctr"/>
                </a:tc>
              </a:tr>
              <a:tr h="1179871">
                <a:tc>
                  <a:txBody>
                    <a:bodyPr/>
                    <a:lstStyle/>
                    <a:p>
                      <a:r>
                        <a:rPr lang="en-US" sz="1400" dirty="0" err="1" smtClean="0">
                          <a:latin typeface="Arial" pitchFamily="34" charset="0"/>
                          <a:cs typeface="Arial" pitchFamily="34" charset="0"/>
                        </a:rPr>
                        <a:t>Hoàng</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Văn</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Tân</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và</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Lê</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Thị</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Đào</a:t>
                      </a:r>
                      <a:endParaRPr lang="vi-VN" sz="1400" dirty="0">
                        <a:latin typeface="Arial" pitchFamily="34" charset="0"/>
                        <a:cs typeface="Arial" pitchFamily="34" charset="0"/>
                      </a:endParaRPr>
                    </a:p>
                  </a:txBody>
                  <a:tcPr anchor="ctr"/>
                </a:tc>
                <a:tc>
                  <a:txBody>
                    <a:bodyPr/>
                    <a:lstStyle/>
                    <a:p>
                      <a:r>
                        <a:rPr lang="en-US" sz="1400" dirty="0" err="1" smtClean="0">
                          <a:latin typeface="Arial" pitchFamily="34" charset="0"/>
                          <a:cs typeface="Arial" pitchFamily="34" charset="0"/>
                        </a:rPr>
                        <a:t>Ngà</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voi</a:t>
                      </a:r>
                      <a:endParaRPr lang="vi-VN" sz="1400" dirty="0">
                        <a:latin typeface="Arial" pitchFamily="34" charset="0"/>
                        <a:cs typeface="Arial" pitchFamily="34" charset="0"/>
                      </a:endParaRPr>
                    </a:p>
                  </a:txBody>
                  <a:tcPr anchor="ctr"/>
                </a:tc>
                <a:tc>
                  <a:txBody>
                    <a:bodyPr/>
                    <a:lstStyle/>
                    <a:p>
                      <a:r>
                        <a:rPr lang="en-US" sz="1400" dirty="0" smtClean="0">
                          <a:latin typeface="Arial" pitchFamily="34" charset="0"/>
                          <a:cs typeface="Arial" pitchFamily="34" charset="0"/>
                        </a:rPr>
                        <a:t>3,532 kg</a:t>
                      </a:r>
                      <a:endParaRPr lang="vi-VN" sz="1400" dirty="0">
                        <a:latin typeface="Arial" pitchFamily="34" charset="0"/>
                        <a:cs typeface="Arial" pitchFamily="34" charset="0"/>
                      </a:endParaRPr>
                    </a:p>
                  </a:txBody>
                  <a:tcPr anchor="ctr"/>
                </a:tc>
                <a:tc>
                  <a:txBody>
                    <a:bodyPr/>
                    <a:lstStyle/>
                    <a:p>
                      <a:r>
                        <a:rPr lang="en-US" sz="1400" dirty="0" smtClean="0">
                          <a:latin typeface="Arial" pitchFamily="34" charset="0"/>
                          <a:cs typeface="Arial" pitchFamily="34" charset="0"/>
                        </a:rPr>
                        <a:t>21/01/2015</a:t>
                      </a:r>
                      <a:endParaRPr lang="vi-VN" sz="1400" dirty="0">
                        <a:latin typeface="Arial" pitchFamily="34" charset="0"/>
                        <a:cs typeface="Arial" pitchFamily="34" charset="0"/>
                      </a:endParaRPr>
                    </a:p>
                  </a:txBody>
                  <a:tcPr anchor="ctr"/>
                </a:tc>
                <a:tc>
                  <a:txBody>
                    <a:bodyPr/>
                    <a:lstStyle/>
                    <a:p>
                      <a:r>
                        <a:rPr lang="en-US" sz="1400" dirty="0" err="1" smtClean="0">
                          <a:latin typeface="Arial" pitchFamily="34" charset="0"/>
                          <a:cs typeface="Arial" pitchFamily="34" charset="0"/>
                        </a:rPr>
                        <a:t>Hoàng</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Văn</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Tân</a:t>
                      </a:r>
                      <a:r>
                        <a:rPr lang="en-US" sz="1400" baseline="0" dirty="0" smtClean="0">
                          <a:latin typeface="Arial" pitchFamily="34" charset="0"/>
                          <a:cs typeface="Arial" pitchFamily="34" charset="0"/>
                        </a:rPr>
                        <a:t>: 06 </a:t>
                      </a:r>
                      <a:r>
                        <a:rPr lang="en-US" sz="1400" baseline="0" dirty="0" err="1" smtClean="0">
                          <a:latin typeface="Arial" pitchFamily="34" charset="0"/>
                          <a:cs typeface="Arial" pitchFamily="34" charset="0"/>
                        </a:rPr>
                        <a:t>tháng</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tù</a:t>
                      </a:r>
                      <a:endParaRPr lang="en-US" sz="1400" baseline="0" dirty="0" smtClean="0">
                        <a:latin typeface="Arial" pitchFamily="34" charset="0"/>
                        <a:cs typeface="Arial" pitchFamily="34" charset="0"/>
                      </a:endParaRPr>
                    </a:p>
                    <a:p>
                      <a:r>
                        <a:rPr lang="en-US" sz="1400" baseline="0" dirty="0" err="1" smtClean="0">
                          <a:latin typeface="Arial" pitchFamily="34" charset="0"/>
                          <a:cs typeface="Arial" pitchFamily="34" charset="0"/>
                        </a:rPr>
                        <a:t>Lê</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Thị</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Đào</a:t>
                      </a:r>
                      <a:r>
                        <a:rPr lang="en-US" sz="1400" baseline="0" dirty="0" smtClean="0">
                          <a:latin typeface="Arial" pitchFamily="34" charset="0"/>
                          <a:cs typeface="Arial" pitchFamily="34" charset="0"/>
                        </a:rPr>
                        <a:t>: 06 </a:t>
                      </a:r>
                      <a:r>
                        <a:rPr lang="en-US" sz="1400" baseline="0" dirty="0" err="1" smtClean="0">
                          <a:latin typeface="Arial" pitchFamily="34" charset="0"/>
                          <a:cs typeface="Arial" pitchFamily="34" charset="0"/>
                        </a:rPr>
                        <a:t>tháng</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tù</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treo</a:t>
                      </a:r>
                      <a:endParaRPr lang="vi-VN" sz="1400" dirty="0">
                        <a:latin typeface="Arial" pitchFamily="34" charset="0"/>
                        <a:cs typeface="Arial" pitchFamily="34" charset="0"/>
                      </a:endParaRPr>
                    </a:p>
                  </a:txBody>
                  <a:tcPr anchor="ctr"/>
                </a:tc>
              </a:tr>
            </a:tbl>
          </a:graphicData>
        </a:graphic>
      </p:graphicFrame>
    </p:spTree>
    <p:extLst>
      <p:ext uri="{BB962C8B-B14F-4D97-AF65-F5344CB8AC3E}">
        <p14:creationId xmlns:p14="http://schemas.microsoft.com/office/powerpoint/2010/main" val="1650360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effectLst/>
              </a:rPr>
              <a:t>2. </a:t>
            </a:r>
            <a:r>
              <a:rPr lang="en-US" b="1" dirty="0" err="1" smtClean="0">
                <a:solidFill>
                  <a:srgbClr val="FF0000"/>
                </a:solidFill>
                <a:effectLst/>
              </a:rPr>
              <a:t>Khó</a:t>
            </a:r>
            <a:r>
              <a:rPr lang="en-US" b="1" dirty="0" smtClean="0">
                <a:solidFill>
                  <a:srgbClr val="FF0000"/>
                </a:solidFill>
                <a:effectLst/>
              </a:rPr>
              <a:t> </a:t>
            </a:r>
            <a:r>
              <a:rPr lang="en-US" b="1" dirty="0" err="1" smtClean="0">
                <a:solidFill>
                  <a:srgbClr val="FF0000"/>
                </a:solidFill>
                <a:effectLst/>
              </a:rPr>
              <a:t>khăn</a:t>
            </a:r>
            <a:endParaRPr lang="vi-VN" dirty="0">
              <a:solidFill>
                <a:srgbClr val="FF0000"/>
              </a:solidFill>
            </a:endParaRPr>
          </a:p>
        </p:txBody>
      </p:sp>
      <p:sp>
        <p:nvSpPr>
          <p:cNvPr id="3" name="Content Placeholder 2"/>
          <p:cNvSpPr>
            <a:spLocks noGrp="1"/>
          </p:cNvSpPr>
          <p:nvPr>
            <p:ph idx="1"/>
          </p:nvPr>
        </p:nvSpPr>
        <p:spPr/>
        <p:txBody>
          <a:bodyPr>
            <a:normAutofit/>
          </a:bodyPr>
          <a:lstStyle/>
          <a:p>
            <a:r>
              <a:rPr lang="en-US" sz="2800" dirty="0" err="1">
                <a:latin typeface="Arial" panose="020B0604020202020204" pitchFamily="34" charset="0"/>
                <a:cs typeface="Arial" panose="020B0604020202020204" pitchFamily="34" charset="0"/>
              </a:rPr>
              <a:t>G</a:t>
            </a:r>
            <a:r>
              <a:rPr lang="en-US" sz="2800" dirty="0" err="1" smtClean="0">
                <a:latin typeface="Arial" panose="020B0604020202020204" pitchFamily="34" charset="0"/>
                <a:cs typeface="Arial" panose="020B0604020202020204" pitchFamily="34" charset="0"/>
              </a:rPr>
              <a:t>iữa</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pháp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luật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sự</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định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về</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xử</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phạt</a:t>
            </a:r>
            <a:r>
              <a:rPr lang="en-US" sz="2800" dirty="0">
                <a:latin typeface="Arial" panose="020B0604020202020204" pitchFamily="34" charset="0"/>
                <a:cs typeface="Arial" panose="020B0604020202020204" pitchFamily="34" charset="0"/>
              </a:rPr>
              <a:t> vi </a:t>
            </a:r>
            <a:r>
              <a:rPr lang="en-US" sz="2800" dirty="0" err="1">
                <a:latin typeface="Arial" panose="020B0604020202020204" pitchFamily="34" charset="0"/>
                <a:cs typeface="Arial" panose="020B0604020202020204" pitchFamily="34" charset="0"/>
              </a:rPr>
              <a:t>phạm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hành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chính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còn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mâu</a:t>
            </a:r>
            <a:r>
              <a:rPr lang="en-US"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thuẫn</a:t>
            </a:r>
            <a:r>
              <a:rPr lang="en-US" sz="2800" dirty="0" smtClean="0">
                <a:latin typeface="Arial" panose="020B0604020202020204" pitchFamily="34" charset="0"/>
                <a:cs typeface="Arial" panose="020B0604020202020204" pitchFamily="34" charset="0"/>
              </a:rPr>
              <a:t>.</a:t>
            </a:r>
          </a:p>
          <a:p>
            <a:pPr marL="82296" indent="0">
              <a:buNone/>
            </a:pPr>
            <a:r>
              <a:rPr lang="en-US" sz="2800" dirty="0" smtClean="0">
                <a:latin typeface="Arial" panose="020B0604020202020204" pitchFamily="34" charset="0"/>
                <a:cs typeface="Arial" panose="020B0604020202020204" pitchFamily="34" charset="0"/>
              </a:rPr>
              <a:t>+ Theo </a:t>
            </a:r>
            <a:r>
              <a:rPr lang="en-US" sz="2800" dirty="0" err="1">
                <a:latin typeface="Arial" panose="020B0604020202020204" pitchFamily="34" charset="0"/>
                <a:cs typeface="Arial" panose="020B0604020202020204" pitchFamily="34" charset="0"/>
              </a:rPr>
              <a:t>Điều</a:t>
            </a:r>
            <a:r>
              <a:rPr lang="en-US" sz="2800" dirty="0">
                <a:latin typeface="Arial" panose="020B0604020202020204" pitchFamily="34" charset="0"/>
                <a:cs typeface="Arial" panose="020B0604020202020204" pitchFamily="34" charset="0"/>
              </a:rPr>
              <a:t> 190 BLHS </a:t>
            </a:r>
            <a:r>
              <a:rPr lang="en-US" sz="2800" dirty="0" err="1" smtClean="0">
                <a:latin typeface="Arial" panose="020B0604020202020204" pitchFamily="34" charset="0"/>
                <a:cs typeface="Arial" panose="020B0604020202020204" pitchFamily="34" charset="0"/>
              </a:rPr>
              <a:t>và</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Điều</a:t>
            </a:r>
            <a:r>
              <a:rPr lang="en-US" sz="2800" dirty="0">
                <a:latin typeface="Arial" panose="020B0604020202020204" pitchFamily="34" charset="0"/>
                <a:cs typeface="Arial" panose="020B0604020202020204" pitchFamily="34" charset="0"/>
              </a:rPr>
              <a:t> 22 </a:t>
            </a:r>
            <a:r>
              <a:rPr lang="en-US" sz="2800" dirty="0" err="1">
                <a:latin typeface="Arial" panose="020B0604020202020204" pitchFamily="34" charset="0"/>
                <a:cs typeface="Arial" panose="020B0604020202020204" pitchFamily="34" charset="0"/>
              </a:rPr>
              <a:t>Nghị</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định</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157/2013/NĐ-CP  (</a:t>
            </a:r>
            <a:r>
              <a:rPr lang="en-US" sz="2800" dirty="0" err="1" smtClean="0">
                <a:latin typeface="Arial" panose="020B0604020202020204" pitchFamily="34" charset="0"/>
                <a:cs typeface="Arial" panose="020B0604020202020204" pitchFamily="34" charset="0"/>
              </a:rPr>
              <a:t>khởi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tố</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nếu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trên</a:t>
            </a:r>
            <a:r>
              <a:rPr lang="en-US" sz="2800" dirty="0" smtClean="0">
                <a:latin typeface="Arial" panose="020B0604020202020204" pitchFamily="34" charset="0"/>
                <a:cs typeface="Arial" panose="020B0604020202020204" pitchFamily="34" charset="0"/>
              </a:rPr>
              <a:t> 100 </a:t>
            </a:r>
            <a:r>
              <a:rPr lang="en-US" sz="2800" dirty="0" err="1" smtClean="0">
                <a:latin typeface="Arial" panose="020B0604020202020204" pitchFamily="34" charset="0"/>
                <a:cs typeface="Arial" panose="020B0604020202020204" pitchFamily="34" charset="0"/>
              </a:rPr>
              <a:t>triệu</a:t>
            </a:r>
            <a:r>
              <a:rPr lang="en-US" sz="2800" dirty="0" smtClean="0">
                <a:latin typeface="Arial" panose="020B0604020202020204" pitchFamily="34" charset="0"/>
                <a:cs typeface="Arial" panose="020B0604020202020204" pitchFamily="34" charset="0"/>
              </a:rPr>
              <a:t>)</a:t>
            </a:r>
          </a:p>
          <a:p>
            <a:pPr marL="82296" indent="0">
              <a:buNone/>
            </a:pP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Điều</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21 </a:t>
            </a:r>
            <a:r>
              <a:rPr lang="en-US" sz="2800" dirty="0" err="1">
                <a:latin typeface="Arial" panose="020B0604020202020204" pitchFamily="34" charset="0"/>
                <a:cs typeface="Arial" panose="020B0604020202020204" pitchFamily="34" charset="0"/>
              </a:rPr>
              <a:t>Nghị</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định</a:t>
            </a:r>
            <a:r>
              <a:rPr lang="en-US" sz="2800" dirty="0">
                <a:latin typeface="Arial" panose="020B0604020202020204" pitchFamily="34" charset="0"/>
                <a:cs typeface="Arial" panose="020B0604020202020204" pitchFamily="34" charset="0"/>
              </a:rPr>
              <a:t> 157/2013/NĐ-CP </a:t>
            </a:r>
            <a:r>
              <a:rPr lang="en-US" sz="2800" dirty="0" err="1">
                <a:latin typeface="Arial" panose="020B0604020202020204" pitchFamily="34" charset="0"/>
                <a:cs typeface="Arial" panose="020B0604020202020204" pitchFamily="34" charset="0"/>
              </a:rPr>
              <a:t>quy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định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việc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nuôi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nhốt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phép</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=&gt; </a:t>
            </a:r>
            <a:r>
              <a:rPr lang="en-US" sz="2800" dirty="0" err="1" smtClean="0">
                <a:latin typeface="Arial" panose="020B0604020202020204" pitchFamily="34" charset="0"/>
                <a:cs typeface="Arial" panose="020B0604020202020204" pitchFamily="34" charset="0"/>
              </a:rPr>
              <a:t>xử</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hành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chính</a:t>
            </a:r>
            <a:r>
              <a:rPr lang="en-US"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Trái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với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Điều</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190 BLHS (</a:t>
            </a:r>
            <a:r>
              <a:rPr lang="en-US" sz="2800" dirty="0" err="1">
                <a:latin typeface="Arial" panose="020B0604020202020204" pitchFamily="34" charset="0"/>
                <a:cs typeface="Arial" panose="020B0604020202020204" pitchFamily="34" charset="0"/>
              </a:rPr>
              <a:t>sửa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đổi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bổ</a:t>
            </a:r>
            <a:r>
              <a:rPr lang="en-US" sz="2800" dirty="0">
                <a:latin typeface="Arial" panose="020B0604020202020204" pitchFamily="34" charset="0"/>
                <a:cs typeface="Arial" panose="020B0604020202020204" pitchFamily="34" charset="0"/>
              </a:rPr>
              <a:t> sung </a:t>
            </a:r>
            <a:r>
              <a:rPr lang="en-US" sz="2800" dirty="0" err="1">
                <a:latin typeface="Arial" panose="020B0604020202020204" pitchFamily="34" charset="0"/>
                <a:cs typeface="Arial" panose="020B0604020202020204" pitchFamily="34" charset="0"/>
              </a:rPr>
              <a:t>năm</a:t>
            </a:r>
            <a:r>
              <a:rPr lang="en-US" sz="2800" dirty="0">
                <a:latin typeface="Arial" panose="020B0604020202020204" pitchFamily="34" charset="0"/>
                <a:cs typeface="Arial" panose="020B0604020202020204" pitchFamily="34" charset="0"/>
              </a:rPr>
              <a:t> 2009).</a:t>
            </a:r>
            <a:endParaRPr lang="vi-VN"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8505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9886" y="1524000"/>
            <a:ext cx="7498080" cy="1447800"/>
          </a:xfrm>
        </p:spPr>
        <p:txBody>
          <a:bodyPr>
            <a:normAutofit/>
          </a:bodyPr>
          <a:lstStyle/>
          <a:p>
            <a:r>
              <a:rPr lang="en-US" sz="2800" dirty="0" err="1" smtClean="0">
                <a:latin typeface="Arial" panose="020B0604020202020204" pitchFamily="34" charset="0"/>
                <a:cs typeface="Arial" panose="020B0604020202020204" pitchFamily="34" charset="0"/>
              </a:rPr>
              <a:t>Hành</a:t>
            </a:r>
            <a:r>
              <a:rPr lang="en-US" sz="2800" dirty="0" smtClean="0">
                <a:latin typeface="Arial" panose="020B0604020202020204" pitchFamily="34" charset="0"/>
                <a:cs typeface="Arial" panose="020B0604020202020204" pitchFamily="34" charset="0"/>
              </a:rPr>
              <a:t> Vi </a:t>
            </a:r>
            <a:r>
              <a:rPr lang="en-US" sz="2800" dirty="0" err="1" smtClean="0">
                <a:latin typeface="Arial" panose="020B0604020202020204" pitchFamily="34" charset="0"/>
                <a:cs typeface="Arial" panose="020B0604020202020204" pitchFamily="34" charset="0"/>
              </a:rPr>
              <a:t>Nuôi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nhốt</a:t>
            </a:r>
            <a:r>
              <a:rPr lang="en-US" sz="2800" dirty="0" smtClean="0"/>
              <a:t>, </a:t>
            </a:r>
            <a:r>
              <a:rPr lang="en-US" sz="2800" dirty="0" err="1" smtClean="0"/>
              <a:t>Điều</a:t>
            </a:r>
            <a:r>
              <a:rPr lang="en-US" sz="2800" dirty="0" smtClean="0"/>
              <a:t> </a:t>
            </a:r>
            <a:r>
              <a:rPr lang="en-US" sz="2800" dirty="0"/>
              <a:t>190 BLHS </a:t>
            </a:r>
            <a:r>
              <a:rPr lang="en-US" sz="2800" dirty="0" err="1"/>
              <a:t>năm</a:t>
            </a:r>
            <a:r>
              <a:rPr lang="en-US" sz="2800" dirty="0"/>
              <a:t> 1999 </a:t>
            </a:r>
            <a:r>
              <a:rPr lang="en-US" sz="2800" dirty="0" err="1"/>
              <a:t>được</a:t>
            </a:r>
            <a:r>
              <a:rPr lang="en-US" sz="2800" dirty="0"/>
              <a:t> </a:t>
            </a:r>
            <a:r>
              <a:rPr lang="en-US" sz="2800" dirty="0" err="1"/>
              <a:t>sửa</a:t>
            </a:r>
            <a:r>
              <a:rPr lang="en-US" sz="2800" dirty="0"/>
              <a:t> </a:t>
            </a:r>
            <a:r>
              <a:rPr lang="en-US" sz="2800" dirty="0" err="1"/>
              <a:t>đổi</a:t>
            </a:r>
            <a:r>
              <a:rPr lang="en-US" sz="2800" dirty="0"/>
              <a:t>, </a:t>
            </a:r>
            <a:r>
              <a:rPr lang="en-US" sz="2800" dirty="0" err="1"/>
              <a:t>bổ</a:t>
            </a:r>
            <a:r>
              <a:rPr lang="en-US" sz="2800" dirty="0"/>
              <a:t> sung </a:t>
            </a:r>
            <a:r>
              <a:rPr lang="en-US" sz="2800" dirty="0" err="1"/>
              <a:t>năm</a:t>
            </a:r>
            <a:r>
              <a:rPr lang="en-US" sz="2800" dirty="0"/>
              <a:t> </a:t>
            </a:r>
            <a:r>
              <a:rPr lang="en-US" sz="2800" dirty="0">
                <a:solidFill>
                  <a:srgbClr val="FF0000"/>
                </a:solidFill>
              </a:rPr>
              <a:t>2009</a:t>
            </a:r>
            <a:r>
              <a:rPr lang="en-US" sz="2800" dirty="0"/>
              <a:t> </a:t>
            </a:r>
            <a:r>
              <a:rPr lang="en-US" sz="2800" dirty="0" err="1"/>
              <a:t>thì</a:t>
            </a:r>
            <a:r>
              <a:rPr lang="en-US" sz="2800" dirty="0"/>
              <a:t> </a:t>
            </a:r>
            <a:r>
              <a:rPr lang="en-US" sz="2800" dirty="0" err="1"/>
              <a:t>chưa</a:t>
            </a:r>
            <a:r>
              <a:rPr lang="en-US" sz="2800" dirty="0"/>
              <a:t> </a:t>
            </a:r>
            <a:r>
              <a:rPr lang="en-US" sz="2800" dirty="0" err="1"/>
              <a:t>có</a:t>
            </a:r>
            <a:r>
              <a:rPr lang="en-US" sz="2800" dirty="0"/>
              <a:t> </a:t>
            </a:r>
            <a:r>
              <a:rPr lang="en-US" sz="2800" dirty="0" err="1"/>
              <a:t>hướng</a:t>
            </a:r>
            <a:r>
              <a:rPr lang="en-US" sz="2800" dirty="0"/>
              <a:t> </a:t>
            </a:r>
            <a:r>
              <a:rPr lang="en-US" sz="2800" dirty="0" err="1"/>
              <a:t>dẫn</a:t>
            </a:r>
            <a:r>
              <a:rPr lang="en-US" sz="2800" dirty="0"/>
              <a:t> </a:t>
            </a:r>
            <a:r>
              <a:rPr lang="en-US" sz="2800" dirty="0" err="1"/>
              <a:t>mới</a:t>
            </a:r>
            <a:r>
              <a:rPr lang="en-US" sz="2800" dirty="0"/>
              <a:t>. </a:t>
            </a:r>
            <a:r>
              <a:rPr lang="en-US" sz="2800" dirty="0" err="1"/>
              <a:t>Có</a:t>
            </a:r>
            <a:r>
              <a:rPr lang="en-US" sz="2800" dirty="0"/>
              <a:t> </a:t>
            </a:r>
            <a:r>
              <a:rPr lang="en-US" sz="2800" dirty="0" err="1"/>
              <a:t>hai</a:t>
            </a:r>
            <a:r>
              <a:rPr lang="en-US" sz="2800" dirty="0"/>
              <a:t> </a:t>
            </a:r>
            <a:r>
              <a:rPr lang="en-US" sz="2800" dirty="0" err="1"/>
              <a:t>vấn</a:t>
            </a:r>
            <a:r>
              <a:rPr lang="en-US" sz="2800" dirty="0"/>
              <a:t> </a:t>
            </a:r>
            <a:r>
              <a:rPr lang="en-US" sz="2800" dirty="0" err="1"/>
              <a:t>đề</a:t>
            </a:r>
            <a:r>
              <a:rPr lang="en-US" sz="2800" dirty="0"/>
              <a:t> </a:t>
            </a:r>
            <a:r>
              <a:rPr lang="en-US" sz="2800" dirty="0" err="1"/>
              <a:t>đặt</a:t>
            </a:r>
            <a:r>
              <a:rPr lang="en-US" sz="2800" dirty="0"/>
              <a:t> </a:t>
            </a:r>
            <a:r>
              <a:rPr lang="en-US" sz="2800" dirty="0" err="1"/>
              <a:t>ra</a:t>
            </a:r>
            <a:r>
              <a:rPr lang="en-US" sz="2800" dirty="0"/>
              <a:t> </a:t>
            </a:r>
            <a:r>
              <a:rPr lang="en-US" sz="2800" dirty="0" err="1"/>
              <a:t>là</a:t>
            </a:r>
            <a:r>
              <a:rPr lang="en-US" sz="2800" dirty="0" smtClean="0"/>
              <a:t>:</a:t>
            </a:r>
          </a:p>
          <a:p>
            <a:pPr marL="82296" indent="0">
              <a:buNone/>
            </a:pPr>
            <a:endParaRPr lang="vi-VN" sz="2800" dirty="0"/>
          </a:p>
          <a:p>
            <a:endParaRPr lang="vi-VN" sz="2800" dirty="0"/>
          </a:p>
        </p:txBody>
      </p:sp>
      <p:sp>
        <p:nvSpPr>
          <p:cNvPr id="4" name="Title 1"/>
          <p:cNvSpPr>
            <a:spLocks noGrp="1"/>
          </p:cNvSpPr>
          <p:nvPr>
            <p:ph type="title"/>
          </p:nvPr>
        </p:nvSpPr>
        <p:spPr/>
        <p:txBody>
          <a:bodyPr>
            <a:normAutofit/>
          </a:bodyPr>
          <a:lstStyle/>
          <a:p>
            <a:r>
              <a:rPr lang="en-US" b="1" dirty="0">
                <a:solidFill>
                  <a:srgbClr val="FF0000"/>
                </a:solidFill>
                <a:effectLst/>
              </a:rPr>
              <a:t>2. </a:t>
            </a:r>
            <a:r>
              <a:rPr lang="en-US" b="1" dirty="0" err="1" smtClean="0">
                <a:solidFill>
                  <a:srgbClr val="FF0000"/>
                </a:solidFill>
                <a:effectLst/>
              </a:rPr>
              <a:t>Khó</a:t>
            </a:r>
            <a:r>
              <a:rPr lang="en-US" b="1" dirty="0" smtClean="0">
                <a:solidFill>
                  <a:srgbClr val="FF0000"/>
                </a:solidFill>
                <a:effectLst/>
              </a:rPr>
              <a:t> </a:t>
            </a:r>
            <a:r>
              <a:rPr lang="en-US" b="1" dirty="0" err="1" smtClean="0">
                <a:solidFill>
                  <a:srgbClr val="FF0000"/>
                </a:solidFill>
                <a:effectLst/>
              </a:rPr>
              <a:t>khăn</a:t>
            </a:r>
            <a:endParaRPr lang="vi-VN" dirty="0">
              <a:solidFill>
                <a:srgbClr val="FF0000"/>
              </a:solidFill>
            </a:endParaRPr>
          </a:p>
        </p:txBody>
      </p:sp>
      <p:sp>
        <p:nvSpPr>
          <p:cNvPr id="5" name="Rectangle 4"/>
          <p:cNvSpPr/>
          <p:nvPr/>
        </p:nvSpPr>
        <p:spPr>
          <a:xfrm>
            <a:off x="1032163" y="3048000"/>
            <a:ext cx="3505200" cy="2308324"/>
          </a:xfrm>
          <a:prstGeom prst="rect">
            <a:avLst/>
          </a:prstGeom>
        </p:spPr>
        <p:txBody>
          <a:bodyPr wrap="square">
            <a:spAutoFit/>
          </a:bodyPr>
          <a:lstStyle/>
          <a:p>
            <a:pPr marL="82296" indent="0">
              <a:buNone/>
            </a:pP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với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hành</a:t>
            </a:r>
            <a:r>
              <a:rPr lang="en-US" dirty="0" smtClean="0">
                <a:latin typeface="Arial" panose="020B0604020202020204" pitchFamily="34" charset="0"/>
                <a:cs typeface="Arial" panose="020B0604020202020204" pitchFamily="34" charset="0"/>
              </a:rPr>
              <a:t> vi “</a:t>
            </a:r>
            <a:r>
              <a:rPr lang="en-US" dirty="0" err="1" smtClean="0">
                <a:latin typeface="Arial" panose="020B0604020202020204" pitchFamily="34" charset="0"/>
                <a:cs typeface="Arial" panose="020B0604020202020204" pitchFamily="34" charset="0"/>
              </a:rPr>
              <a:t>nuôi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nhốt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hiện</a:t>
            </a:r>
            <a:r>
              <a:rPr lang="en-US" dirty="0" smtClean="0">
                <a:latin typeface="Arial" panose="020B0604020202020204" pitchFamily="34" charset="0"/>
                <a:cs typeface="Arial" panose="020B0604020202020204" pitchFamily="34" charset="0"/>
              </a:rPr>
              <a:t> nay </a:t>
            </a:r>
            <a:r>
              <a:rPr lang="en-US" dirty="0" err="1" smtClean="0">
                <a:latin typeface="Arial" panose="020B0604020202020204" pitchFamily="34" charset="0"/>
                <a:cs typeface="Arial" panose="020B0604020202020204" pitchFamily="34" charset="0"/>
              </a:rPr>
              <a:t>chưa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có</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hướng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dẫn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về</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khái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niệm</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và</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định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lượng</a:t>
            </a:r>
            <a:r>
              <a:rPr lang="en-US" dirty="0" smtClean="0">
                <a:latin typeface="Arial" panose="020B0604020202020204" pitchFamily="34" charset="0"/>
                <a:cs typeface="Arial" panose="020B0604020202020204" pitchFamily="34" charset="0"/>
              </a:rPr>
              <a:t>.</a:t>
            </a:r>
          </a:p>
          <a:p>
            <a:pPr marL="82296" indent="0">
              <a:buNone/>
            </a:pP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Vẫn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áp</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dụng</a:t>
            </a:r>
            <a:r>
              <a:rPr lang="en-US" b="1"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được</a:t>
            </a:r>
            <a:r>
              <a:rPr lang="en-US" b="1"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Thông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tư</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liên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tịch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số</a:t>
            </a:r>
            <a:r>
              <a:rPr lang="en-US" dirty="0" smtClean="0">
                <a:latin typeface="Arial" panose="020B0604020202020204" pitchFamily="34" charset="0"/>
                <a:cs typeface="Arial" panose="020B0604020202020204" pitchFamily="34" charset="0"/>
              </a:rPr>
              <a:t> 19/2007/TTLT/BNN7PTNT-BTP-BCA-VKSNDTC-TANDTC </a:t>
            </a:r>
            <a:r>
              <a:rPr lang="en-US" dirty="0" err="1" smtClean="0">
                <a:latin typeface="Arial" panose="020B0604020202020204" pitchFamily="34" charset="0"/>
                <a:cs typeface="Arial" panose="020B0604020202020204" pitchFamily="34" charset="0"/>
              </a:rPr>
              <a:t>ngày</a:t>
            </a:r>
            <a:r>
              <a:rPr lang="en-US" dirty="0" smtClean="0">
                <a:latin typeface="Arial" panose="020B0604020202020204" pitchFamily="34" charset="0"/>
                <a:cs typeface="Arial" panose="020B0604020202020204" pitchFamily="34" charset="0"/>
              </a:rPr>
              <a:t> 08/3/</a:t>
            </a:r>
            <a:r>
              <a:rPr lang="en-US" dirty="0" smtClean="0">
                <a:solidFill>
                  <a:srgbClr val="FF0000"/>
                </a:solidFill>
                <a:latin typeface="Arial" panose="020B0604020202020204" pitchFamily="34" charset="0"/>
                <a:cs typeface="Arial" panose="020B0604020202020204" pitchFamily="34" charset="0"/>
              </a:rPr>
              <a:t>2007</a:t>
            </a:r>
          </a:p>
        </p:txBody>
      </p:sp>
      <p:pic>
        <p:nvPicPr>
          <p:cNvPr id="9219" name="Picture 3" descr="C:\Users\Dell 3442\Desktop\IMG_57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8926" y="2971800"/>
            <a:ext cx="4467137" cy="2981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946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T</a:t>
            </a:r>
            <a:r>
              <a:rPr lang="en-US" dirty="0" smtClean="0">
                <a:latin typeface="Arial" panose="020B0604020202020204" pitchFamily="34" charset="0"/>
                <a:cs typeface="Arial" panose="020B0604020202020204" pitchFamily="34" charset="0"/>
              </a:rPr>
              <a:t>heo </a:t>
            </a:r>
            <a:r>
              <a:rPr lang="en-US" dirty="0" err="1">
                <a:latin typeface="Arial" panose="020B0604020202020204" pitchFamily="34" charset="0"/>
                <a:cs typeface="Arial" panose="020B0604020202020204" pitchFamily="34" charset="0"/>
              </a:rPr>
              <a:t>từng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trường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hợp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cụ</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thế</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bị</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theo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định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điều</a:t>
            </a:r>
            <a:r>
              <a:rPr lang="en-US" dirty="0">
                <a:latin typeface="Arial" panose="020B0604020202020204" pitchFamily="34" charset="0"/>
                <a:cs typeface="Arial" panose="020B0604020202020204" pitchFamily="34" charset="0"/>
              </a:rPr>
              <a:t> 153,154,155 </a:t>
            </a:r>
            <a:r>
              <a:rPr lang="en-US" dirty="0" smtClean="0">
                <a:latin typeface="Arial" panose="020B0604020202020204" pitchFamily="34" charset="0"/>
                <a:cs typeface="Arial" panose="020B0604020202020204" pitchFamily="34" charset="0"/>
              </a:rPr>
              <a:t>BLHS, </a:t>
            </a:r>
            <a:r>
              <a:rPr lang="en-US" dirty="0" err="1" smtClean="0">
                <a:latin typeface="Arial" panose="020B0604020202020204" pitchFamily="34" charset="0"/>
                <a:cs typeface="Arial" panose="020B0604020202020204" pitchFamily="34" charset="0"/>
              </a:rPr>
              <a:t>Nhưng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không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có</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căn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cứ</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định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giá</a:t>
            </a:r>
            <a:r>
              <a:rPr lang="en-US" dirty="0" smtClean="0">
                <a:latin typeface="Arial" panose="020B0604020202020204" pitchFamily="34" charset="0"/>
                <a:cs typeface="Arial" panose="020B0604020202020204" pitchFamily="34" charset="0"/>
              </a:rPr>
              <a:t>.</a:t>
            </a:r>
            <a:endParaRPr lang="vi-VN"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p:txBody>
          <a:bodyPr>
            <a:normAutofit/>
          </a:bodyPr>
          <a:lstStyle/>
          <a:p>
            <a:r>
              <a:rPr lang="en-US" b="1" dirty="0">
                <a:solidFill>
                  <a:srgbClr val="FF0000"/>
                </a:solidFill>
                <a:effectLst/>
              </a:rPr>
              <a:t>2. </a:t>
            </a:r>
            <a:r>
              <a:rPr lang="en-US" b="1" dirty="0" err="1" smtClean="0">
                <a:solidFill>
                  <a:srgbClr val="FF0000"/>
                </a:solidFill>
                <a:effectLst/>
              </a:rPr>
              <a:t>Khó</a:t>
            </a:r>
            <a:r>
              <a:rPr lang="en-US" b="1" dirty="0" smtClean="0">
                <a:solidFill>
                  <a:srgbClr val="FF0000"/>
                </a:solidFill>
                <a:effectLst/>
              </a:rPr>
              <a:t> </a:t>
            </a:r>
            <a:r>
              <a:rPr lang="en-US" b="1" dirty="0" err="1" smtClean="0">
                <a:solidFill>
                  <a:srgbClr val="FF0000"/>
                </a:solidFill>
                <a:effectLst/>
              </a:rPr>
              <a:t>khăn</a:t>
            </a:r>
            <a:endParaRPr lang="vi-VN" dirty="0">
              <a:solidFill>
                <a:srgbClr val="FF0000"/>
              </a:solidFill>
            </a:endParaRPr>
          </a:p>
        </p:txBody>
      </p:sp>
      <p:pic>
        <p:nvPicPr>
          <p:cNvPr id="6147" name="Picture 3" descr="C:\Users\Dell 3442\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581400"/>
            <a:ext cx="3743325"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0478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145</TotalTime>
  <Words>681</Words>
  <Application>Microsoft Office PowerPoint</Application>
  <PresentationFormat>On-screen Show (4:3)</PresentationFormat>
  <Paragraphs>60</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Solstice</vt:lpstr>
      <vt:lpstr>KHỞI TỐ ĐIỀU TRA, TRUY TỐ, XÉT XỬ CÁC TỘI XÂM PHẠM ĐẾN ĐỘNG VẬT HOANG DÃ - KHÓ KHĂN VÀ GIẢI PHÁP</vt:lpstr>
      <vt:lpstr>1- Tình hình khởi tố, điều tra, truy tố, xét xử</vt:lpstr>
      <vt:lpstr>Các vụ điển hình gần đây</vt:lpstr>
      <vt:lpstr>Các vụ điển hình gần đây</vt:lpstr>
      <vt:lpstr>Các vụ điển hình gần đây</vt:lpstr>
      <vt:lpstr>Một số vụ đã xét xử</vt:lpstr>
      <vt:lpstr>2. Khó khăn</vt:lpstr>
      <vt:lpstr>2. Khó khăn</vt:lpstr>
      <vt:lpstr>2. Khó khăn</vt:lpstr>
      <vt:lpstr>Giải pháp</vt:lpstr>
      <vt:lpstr>Giải pháp</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TÌNH HÌNH KHỞI TỐ ĐIỀU TRA, TRUY TỐ, XÉT XỬ CÁC TỘI XÂM PHẠM ĐẾN ĐỘNG VẬT HOANG DÃ  NHỮNG VƯỚNG MẮC, KHÓ KHĂN TRONG THỰC TIỄN VÀ HƯỚNG GIẢI QUYẾT</dc:title>
  <dc:creator>Dell 3442</dc:creator>
  <cp:lastModifiedBy>Hoang Bich Thuy</cp:lastModifiedBy>
  <cp:revision>17</cp:revision>
  <dcterms:created xsi:type="dcterms:W3CDTF">2015-05-27T13:57:25Z</dcterms:created>
  <dcterms:modified xsi:type="dcterms:W3CDTF">2015-05-28T03:21:40Z</dcterms:modified>
</cp:coreProperties>
</file>