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8" r:id="rId3"/>
    <p:sldId id="271" r:id="rId4"/>
    <p:sldId id="269" r:id="rId5"/>
    <p:sldId id="270" r:id="rId6"/>
    <p:sldId id="268" r:id="rId7"/>
    <p:sldId id="273" r:id="rId8"/>
    <p:sldId id="280" r:id="rId9"/>
    <p:sldId id="281" r:id="rId10"/>
    <p:sldId id="275" r:id="rId11"/>
    <p:sldId id="282" r:id="rId12"/>
    <p:sldId id="283" r:id="rId13"/>
    <p:sldId id="272" r:id="rId14"/>
    <p:sldId id="286"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F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29" autoAdjust="0"/>
  </p:normalViewPr>
  <p:slideViewPr>
    <p:cSldViewPr snapToGrid="0" snapToObjects="1">
      <p:cViewPr varScale="1">
        <p:scale>
          <a:sx n="30" d="100"/>
          <a:sy n="30" d="100"/>
        </p:scale>
        <p:origin x="-16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F9DDA-58C8-F04D-AA24-2F909C696A0C}" type="datetimeFigureOut">
              <a:rPr lang="en-US" smtClean="0"/>
              <a:t>3/9/2016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F2DED-B803-1244-87E6-AA1F222FB9C3}" type="slidenum">
              <a:rPr lang="en-US" smtClean="0"/>
              <a:t>‹#›</a:t>
            </a:fld>
            <a:endParaRPr lang="en-US"/>
          </a:p>
        </p:txBody>
      </p:sp>
    </p:spTree>
    <p:extLst>
      <p:ext uri="{BB962C8B-B14F-4D97-AF65-F5344CB8AC3E}">
        <p14:creationId xmlns:p14="http://schemas.microsoft.com/office/powerpoint/2010/main" val="40804302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ata.baidu.com/exponen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Collectively, their</a:t>
            </a:r>
            <a:r>
              <a:rPr lang="en-US" baseline="0" dirty="0" smtClean="0"/>
              <a:t> has been a sharp increase in efforts to respond to wildlife trafficking in recent years. </a:t>
            </a:r>
          </a:p>
          <a:p>
            <a:r>
              <a:rPr lang="en-US" baseline="0" dirty="0" smtClean="0"/>
              <a:t>The US National strategy, the ivory crus, the various </a:t>
            </a:r>
            <a:r>
              <a:rPr lang="en-US" baseline="0" dirty="0" err="1" smtClean="0"/>
              <a:t>intl</a:t>
            </a:r>
            <a:r>
              <a:rPr lang="en-US" baseline="0" dirty="0" smtClean="0"/>
              <a:t> meetings are all important parts of the picture and help influence other countries to take action</a:t>
            </a:r>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2</a:t>
            </a:fld>
            <a:endParaRPr lang="en-US"/>
          </a:p>
        </p:txBody>
      </p:sp>
    </p:spTree>
    <p:extLst>
      <p:ext uri="{BB962C8B-B14F-4D97-AF65-F5344CB8AC3E}">
        <p14:creationId xmlns:p14="http://schemas.microsoft.com/office/powerpoint/2010/main" val="237558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For example, in </a:t>
            </a:r>
            <a:r>
              <a:rPr lang="en-US" dirty="0" err="1" smtClean="0">
                <a:latin typeface="Calibri" charset="0"/>
                <a:ea typeface="ＭＳ Ｐゴシック" charset="0"/>
                <a:cs typeface="ＭＳ Ｐゴシック" charset="0"/>
              </a:rPr>
              <a:t>Vn</a:t>
            </a:r>
            <a:r>
              <a:rPr lang="en-US" dirty="0" smtClean="0">
                <a:latin typeface="Calibri" charset="0"/>
                <a:ea typeface="ＭＳ Ｐゴシック" charset="0"/>
                <a:cs typeface="ＭＳ Ｐゴシック" charset="0"/>
              </a:rPr>
              <a:t>,</a:t>
            </a:r>
            <a:r>
              <a:rPr lang="en-US" baseline="0" dirty="0" smtClean="0">
                <a:latin typeface="Calibri" charset="0"/>
                <a:ea typeface="ＭＳ Ｐゴシック" charset="0"/>
                <a:cs typeface="ＭＳ Ｐゴシック" charset="0"/>
              </a:rPr>
              <a:t> WCS has been working with the authorities to promote exactly that, something we are expanding across our programs in Asia. </a:t>
            </a:r>
          </a:p>
          <a:p>
            <a:endParaRPr lang="en-US" baseline="0" dirty="0" smtClean="0">
              <a:latin typeface="Calibri" charset="0"/>
              <a:ea typeface="ＭＳ Ｐゴシック" charset="0"/>
              <a:cs typeface="ＭＳ Ｐゴシック" charset="0"/>
            </a:endParaRPr>
          </a:p>
          <a:p>
            <a:pPr algn="l" eaLnBrk="1" hangingPunct="1"/>
            <a:r>
              <a:rPr lang="en-US" b="1" dirty="0" smtClean="0">
                <a:solidFill>
                  <a:srgbClr val="FFFFFF"/>
                </a:solidFill>
              </a:rPr>
              <a:t>No additional arrests following interrogation</a:t>
            </a:r>
          </a:p>
          <a:p>
            <a:pPr algn="l" eaLnBrk="1" hangingPunct="1"/>
            <a:r>
              <a:rPr lang="en-US" b="1" dirty="0" smtClean="0">
                <a:solidFill>
                  <a:srgbClr val="FFFFFF"/>
                </a:solidFill>
              </a:rPr>
              <a:t>Primarily transporters (students, migrant workers)</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where the limited people actually being arrested are rarely facing a fine or jail term</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More Vietnamese people are in jail in SA for Rhino horn than</a:t>
            </a:r>
            <a:r>
              <a:rPr lang="en-US" baseline="0" dirty="0" smtClean="0">
                <a:latin typeface="Calibri" charset="0"/>
                <a:ea typeface="ＭＳ Ｐゴシック" charset="0"/>
                <a:cs typeface="ＭＳ Ｐゴシック" charset="0"/>
              </a:rPr>
              <a:t> in Vietnam</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There needs to be transparency and objective reporting of this sort of data to allow IOs and </a:t>
            </a:r>
            <a:r>
              <a:rPr lang="en-US" baseline="0" dirty="0" err="1" smtClean="0">
                <a:latin typeface="Calibri" charset="0"/>
                <a:ea typeface="ＭＳ Ｐゴシック" charset="0"/>
                <a:cs typeface="ＭＳ Ｐゴシック" charset="0"/>
              </a:rPr>
              <a:t>govts</a:t>
            </a:r>
            <a:r>
              <a:rPr lang="en-US" baseline="0" dirty="0" smtClean="0">
                <a:latin typeface="Calibri" charset="0"/>
                <a:ea typeface="ＭＳ Ｐゴシック" charset="0"/>
                <a:cs typeface="ＭＳ Ｐゴシック" charset="0"/>
              </a:rPr>
              <a:t> to </a:t>
            </a:r>
            <a:r>
              <a:rPr lang="en-US" baseline="0" dirty="0" err="1" smtClean="0">
                <a:latin typeface="Calibri" charset="0"/>
                <a:ea typeface="ＭＳ Ｐゴシック" charset="0"/>
                <a:cs typeface="ＭＳ Ｐゴシック" charset="0"/>
              </a:rPr>
              <a:t>analyse</a:t>
            </a:r>
            <a:r>
              <a:rPr lang="en-US" baseline="0" dirty="0" smtClean="0">
                <a:latin typeface="Calibri" charset="0"/>
                <a:ea typeface="ＭＳ Ｐゴシック" charset="0"/>
                <a:cs typeface="ＭＳ Ｐゴシック" charset="0"/>
              </a:rPr>
              <a:t> enforcement  effectiveness</a:t>
            </a:r>
          </a:p>
          <a:p>
            <a:r>
              <a:rPr lang="en-US" baseline="0" dirty="0" smtClean="0">
                <a:latin typeface="Calibri" charset="0"/>
                <a:ea typeface="ＭＳ Ｐゴシック" charset="0"/>
                <a:cs typeface="ＭＳ Ｐゴシック" charset="0"/>
              </a:rPr>
              <a:t>Moving past reporting seizures and arrests in reports to measures that inform on </a:t>
            </a:r>
            <a:r>
              <a:rPr lang="en-US" baseline="0" dirty="0" err="1" smtClean="0">
                <a:latin typeface="Calibri" charset="0"/>
                <a:ea typeface="ＭＳ Ｐゴシック" charset="0"/>
                <a:cs typeface="ＭＳ Ｐゴシック" charset="0"/>
              </a:rPr>
              <a:t>enf</a:t>
            </a:r>
            <a:r>
              <a:rPr lang="en-US" baseline="0" dirty="0" smtClean="0">
                <a:latin typeface="Calibri" charset="0"/>
                <a:ea typeface="ＭＳ Ｐゴシック" charset="0"/>
                <a:cs typeface="ＭＳ Ｐゴシック" charset="0"/>
              </a:rPr>
              <a:t> effectiveness and guide strategies and resource allocations</a:t>
            </a:r>
          </a:p>
          <a:p>
            <a:endParaRPr lang="en-US" baseline="0" dirty="0" smtClean="0">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510855-53C9-0548-8266-37DCE774C758}" type="slidenum">
              <a:rPr lang="en-GB" sz="1200">
                <a:latin typeface="Calibri" charset="0"/>
              </a:rPr>
              <a:pPr eaLnBrk="1" hangingPunct="1"/>
              <a:t>13</a:t>
            </a:fld>
            <a:endParaRPr lang="en-GB"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13040" fontAlgn="auto">
              <a:spcAft>
                <a:spcPts val="0"/>
              </a:spcAft>
              <a:buFont typeface="Arial" pitchFamily="34" charset="0"/>
              <a:buNone/>
              <a:defRPr/>
            </a:pPr>
            <a:r>
              <a:rPr lang="en-US" sz="1600" dirty="0" smtClean="0">
                <a:solidFill>
                  <a:srgbClr val="FFFFFF"/>
                </a:solidFill>
                <a:ea typeface="+mn-ea"/>
              </a:rPr>
              <a:t>Since September 2013, we have generated:</a:t>
            </a:r>
          </a:p>
          <a:p>
            <a:pPr marL="285750" indent="-285750" defTabSz="913040" fontAlgn="auto">
              <a:spcAft>
                <a:spcPts val="0"/>
              </a:spcAft>
              <a:buFontTx/>
              <a:buChar char="-"/>
              <a:defRPr/>
            </a:pPr>
            <a:r>
              <a:rPr lang="en-US" sz="1600" dirty="0" smtClean="0">
                <a:solidFill>
                  <a:srgbClr val="FFFFFF"/>
                </a:solidFill>
                <a:ea typeface="+mn-ea"/>
              </a:rPr>
              <a:t>10 million actual views of posts/articles, with  overall exposure (i.e. the number of people’s timelines our content was posted on) estimated to be several times larger.</a:t>
            </a:r>
          </a:p>
          <a:p>
            <a:pPr marL="285750" indent="-285750" defTabSz="913040" fontAlgn="auto">
              <a:spcAft>
                <a:spcPts val="0"/>
              </a:spcAft>
              <a:buFontTx/>
              <a:buChar char="-"/>
              <a:defRPr/>
            </a:pPr>
            <a:r>
              <a:rPr lang="en-US" sz="1600" dirty="0" smtClean="0">
                <a:solidFill>
                  <a:srgbClr val="FFFFFF"/>
                </a:solidFill>
                <a:ea typeface="+mn-ea"/>
              </a:rPr>
              <a:t>Hundreds of thousands of online interactions (Commenting, re-tweeting, making statements, posting photographs or drawings in support of elephant conservation) on elephant and ivory related issues as part of various online campaigns;</a:t>
            </a:r>
          </a:p>
          <a:p>
            <a:pPr marL="285750" indent="-285750" defTabSz="913040" fontAlgn="auto">
              <a:spcAft>
                <a:spcPts val="0"/>
              </a:spcAft>
              <a:buFontTx/>
              <a:buChar char="-"/>
              <a:defRPr/>
            </a:pPr>
            <a:r>
              <a:rPr lang="en-US" altLang="zh-CN" sz="1600" kern="1200" dirty="0" smtClean="0">
                <a:solidFill>
                  <a:srgbClr val="FFFFFF"/>
                </a:solidFill>
                <a:latin typeface="+mn-lt"/>
                <a:ea typeface="+mn-ea"/>
                <a:cs typeface="+mn-cs"/>
              </a:rPr>
              <a:t>Ultimately, it’s about how we present the numbers to “influencers” who can make highest impact</a:t>
            </a:r>
            <a:endParaRPr lang="en-US" sz="1600" dirty="0" smtClean="0">
              <a:solidFill>
                <a:srgbClr val="FFFFFF"/>
              </a:solidFill>
              <a:ea typeface="+mn-ea"/>
            </a:endParaRPr>
          </a:p>
          <a:p>
            <a:pPr marL="342398" indent="-342398" defTabSz="913040" fontAlgn="auto">
              <a:spcAft>
                <a:spcPts val="0"/>
              </a:spcAft>
              <a:buFont typeface="Arial" pitchFamily="34" charset="0"/>
              <a:buChar char="•"/>
              <a:defRPr/>
            </a:pPr>
            <a:endParaRPr lang="en-US" sz="1600" dirty="0" smtClean="0">
              <a:solidFill>
                <a:srgbClr val="FFFFFF"/>
              </a:solidFill>
              <a:ea typeface="+mn-ea"/>
            </a:endParaRPr>
          </a:p>
          <a:p>
            <a:endParaRPr lang="en-US" altLang="zh-CN" b="1" dirty="0" smtClean="0">
              <a:hlinkClick r:id="rId3"/>
            </a:endParaRPr>
          </a:p>
          <a:p>
            <a:r>
              <a:rPr lang="en-US" altLang="zh-CN" b="1" dirty="0" smtClean="0">
                <a:hlinkClick r:id="rId3"/>
              </a:rPr>
              <a:t>Baidu Brand Index</a:t>
            </a:r>
            <a:r>
              <a:rPr lang="en-US" altLang="zh-CN" dirty="0" smtClean="0"/>
              <a:t> is a similar product to </a:t>
            </a:r>
            <a:r>
              <a:rPr lang="en-US" altLang="zh-CN" u="sng" dirty="0" smtClean="0">
                <a:hlinkClick r:id="rId4"/>
              </a:rPr>
              <a:t>Google Trends</a:t>
            </a:r>
            <a:r>
              <a:rPr lang="en-US" altLang="zh-CN" dirty="0" smtClean="0"/>
              <a:t> for brands, which is based on Baidu’s webpage and news search data. </a:t>
            </a:r>
          </a:p>
          <a:p>
            <a:r>
              <a:rPr lang="en-US" altLang="zh-CN" dirty="0" smtClean="0"/>
              <a:t>Baidu index is used for keywords research and monitoring search trends in China. You can check the "media exposure" and "users concern" on certain keyword. The data provided is generated from the search queries on Baidu. It offers the latest search behavioral and concern of customers under search queries since June 2006. Since Baidu is the biggest search engine in China, the data it provided is reliable for the use of content optimization, and can represent the trend of market.</a:t>
            </a:r>
            <a:r>
              <a:rPr lang="en-US" altLang="zh-CN" sz="1600" dirty="0" smtClean="0"/>
              <a:t> </a:t>
            </a:r>
          </a:p>
          <a:p>
            <a:endParaRPr lang="en-US" altLang="zh-CN" sz="1600" dirty="0" smtClean="0"/>
          </a:p>
          <a:p>
            <a:endParaRPr lang="en-US" altLang="zh-CN" sz="1600" dirty="0" smtClean="0"/>
          </a:p>
          <a:p>
            <a:endParaRPr lang="zh-CN" altLang="en-US" sz="1600" dirty="0" smtClean="0"/>
          </a:p>
        </p:txBody>
      </p:sp>
      <p:sp>
        <p:nvSpPr>
          <p:cNvPr id="849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7CE87F6B-5AEA-407E-927D-D62F9C5ADC6E}" type="slidenum">
              <a:rPr lang="zh-CN" altLang="en-US"/>
              <a:pPr eaLnBrk="1" hangingPunct="1"/>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zh-CN" dirty="0" smtClean="0">
              <a:latin typeface="Calibri" charset="0"/>
              <a:cs typeface="宋体" charset="0"/>
            </a:endParaRPr>
          </a:p>
          <a:p>
            <a:r>
              <a:rPr lang="en-US" b="1" dirty="0" smtClean="0"/>
              <a:t>Motorbike helmets in Vietnam:</a:t>
            </a:r>
            <a:r>
              <a:rPr lang="en-US" dirty="0" smtClean="0"/>
              <a:t> </a:t>
            </a:r>
          </a:p>
          <a:p>
            <a:r>
              <a:rPr lang="en-US" dirty="0" smtClean="0"/>
              <a:t>Public health concern</a:t>
            </a:r>
          </a:p>
          <a:p>
            <a:r>
              <a:rPr lang="en-US" dirty="0" smtClean="0"/>
              <a:t>Business interests</a:t>
            </a:r>
          </a:p>
          <a:p>
            <a:r>
              <a:rPr lang="en-US" dirty="0" smtClean="0"/>
              <a:t>Pressure from bi-lateral Aid agencies</a:t>
            </a:r>
            <a:r>
              <a:rPr lang="en-US" baseline="0" dirty="0" smtClean="0"/>
              <a:t> and </a:t>
            </a:r>
            <a:r>
              <a:rPr lang="en-US" dirty="0" smtClean="0"/>
              <a:t>lenders</a:t>
            </a:r>
            <a:r>
              <a:rPr lang="en-US" baseline="0" dirty="0" smtClean="0"/>
              <a:t> </a:t>
            </a:r>
          </a:p>
          <a:p>
            <a:r>
              <a:rPr lang="en-US" baseline="0" dirty="0" smtClean="0"/>
              <a:t>PM affected emotionally from awareness campaigns</a:t>
            </a:r>
          </a:p>
          <a:p>
            <a:endParaRPr lang="en-US" baseline="0" dirty="0" smtClean="0"/>
          </a:p>
          <a:p>
            <a:r>
              <a:rPr lang="en-US" baseline="0" dirty="0" smtClean="0"/>
              <a:t>All three have impacts on consumers to varying degrees – but to affect choices in short-term the government can make the greatest immediate </a:t>
            </a:r>
            <a:r>
              <a:rPr lang="en-US" baseline="0" dirty="0" err="1" smtClean="0"/>
              <a:t>impacys</a:t>
            </a:r>
            <a:endParaRPr lang="en-US" dirty="0"/>
          </a:p>
        </p:txBody>
      </p:sp>
      <p:sp>
        <p:nvSpPr>
          <p:cNvPr id="4" name="Slide Number Placeholder 3"/>
          <p:cNvSpPr>
            <a:spLocks noGrp="1"/>
          </p:cNvSpPr>
          <p:nvPr>
            <p:ph type="sldNum" sz="quarter" idx="10"/>
          </p:nvPr>
        </p:nvSpPr>
        <p:spPr/>
        <p:txBody>
          <a:bodyPr/>
          <a:lstStyle/>
          <a:p>
            <a:fld id="{8C3F2DED-B803-1244-87E6-AA1F222FB9C3}" type="slidenum">
              <a:rPr lang="en-US" smtClean="0"/>
              <a:t>15</a:t>
            </a:fld>
            <a:endParaRPr lang="en-US"/>
          </a:p>
        </p:txBody>
      </p:sp>
    </p:spTree>
    <p:extLst>
      <p:ext uri="{BB962C8B-B14F-4D97-AF65-F5344CB8AC3E}">
        <p14:creationId xmlns:p14="http://schemas.microsoft.com/office/powerpoint/2010/main" val="330864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what extent are Thai ivory markets selling ivory to Thai people? </a:t>
            </a:r>
          </a:p>
          <a:p>
            <a:r>
              <a:rPr lang="en-US" dirty="0" smtClean="0"/>
              <a:t>Whilst its undeniable that Vietnamese citizens are involved in rhino horn trafficking networks, are we sure they are the end consumer? </a:t>
            </a:r>
          </a:p>
          <a:p>
            <a:r>
              <a:rPr lang="en-US" dirty="0" smtClean="0"/>
              <a:t>How significant is the </a:t>
            </a:r>
            <a:r>
              <a:rPr lang="en-US" baseline="0" dirty="0" smtClean="0"/>
              <a:t>demand for forest elephant ivory in Japan?</a:t>
            </a:r>
            <a:endParaRPr lang="en-US" dirty="0" smtClean="0"/>
          </a:p>
          <a:p>
            <a:r>
              <a:rPr lang="en-US" dirty="0" smtClean="0"/>
              <a:t>Are we addressing overseas Asian communities?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latin typeface="Arial" charset="0"/>
                <a:ea typeface="ＭＳ Ｐゴシック" charset="0"/>
                <a:cs typeface="Cambria" charset="0"/>
              </a:rPr>
              <a:t>Repeated, standardized surveys of consumers and an assessment of policies, poaching rates, and enforcement measures</a:t>
            </a:r>
          </a:p>
          <a:p>
            <a:endParaRPr lang="en-US" dirty="0"/>
          </a:p>
        </p:txBody>
      </p:sp>
      <p:sp>
        <p:nvSpPr>
          <p:cNvPr id="4" name="Slide Number Placeholder 3"/>
          <p:cNvSpPr>
            <a:spLocks noGrp="1"/>
          </p:cNvSpPr>
          <p:nvPr>
            <p:ph type="sldNum" sz="quarter" idx="10"/>
          </p:nvPr>
        </p:nvSpPr>
        <p:spPr/>
        <p:txBody>
          <a:bodyPr/>
          <a:lstStyle/>
          <a:p>
            <a:fld id="{8C3F2DED-B803-1244-87E6-AA1F222FB9C3}" type="slidenum">
              <a:rPr lang="en-US" smtClean="0"/>
              <a:t>3</a:t>
            </a:fld>
            <a:endParaRPr lang="en-US"/>
          </a:p>
        </p:txBody>
      </p:sp>
    </p:spTree>
    <p:extLst>
      <p:ext uri="{BB962C8B-B14F-4D97-AF65-F5344CB8AC3E}">
        <p14:creationId xmlns:p14="http://schemas.microsoft.com/office/powerpoint/2010/main" val="181908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demand reduction campaigns are heavily focused on awareness-raisin</a:t>
            </a:r>
          </a:p>
          <a:p>
            <a:r>
              <a:rPr lang="en-US" dirty="0" smtClean="0"/>
              <a:t>Consumer awareness campaigns are important for some stakeholders, </a:t>
            </a:r>
            <a:endParaRPr lang="en-US" baseline="0" dirty="0" smtClean="0"/>
          </a:p>
          <a:p>
            <a:endParaRPr lang="en-US" baseline="0" dirty="0" smtClean="0"/>
          </a:p>
          <a:p>
            <a:pPr marL="0" indent="0" eaLnBrk="1" hangingPunct="1">
              <a:buFontTx/>
              <a:buNone/>
            </a:pPr>
            <a:r>
              <a:rPr lang="en-US" sz="1200" kern="1200" dirty="0" smtClean="0">
                <a:solidFill>
                  <a:schemeClr val="tx1"/>
                </a:solidFill>
                <a:effectLst/>
                <a:latin typeface="+mn-lt"/>
                <a:ea typeface="+mn-ea"/>
                <a:cs typeface="+mn-cs"/>
              </a:rPr>
              <a:t>In Viet Nam and China whilst consumer awareness-raising initiatives are a critical component to demand reduction, alone they do not provide a comprehensive solution.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we all know, being aware of an issue does not necessarily lead to an attitudinal and/or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change resulting in reduced consumption. </a:t>
            </a:r>
          </a:p>
          <a:p>
            <a:endParaRPr lang="en-SG" sz="1200" kern="1200" dirty="0" smtClean="0">
              <a:solidFill>
                <a:schemeClr val="tx1"/>
              </a:solidFill>
              <a:effectLst/>
              <a:latin typeface="+mn-lt"/>
              <a:ea typeface="+mn-ea"/>
              <a:cs typeface="+mn-cs"/>
            </a:endParaRPr>
          </a:p>
          <a:p>
            <a:r>
              <a:rPr lang="en-SG" sz="1200" kern="1200" dirty="0" smtClean="0">
                <a:solidFill>
                  <a:schemeClr val="tx1"/>
                </a:solidFill>
                <a:effectLst/>
                <a:latin typeface="+mn-lt"/>
                <a:ea typeface="+mn-ea"/>
                <a:cs typeface="+mn-cs"/>
              </a:rPr>
              <a:t>Traditional awareness-raising initiatives (e.g. those using more traditional advertising platforms, PSA etc.), whilst a critical component of long-term behaviour-change campaigns, are demonstrating to be insufficient to reduce consumption and trade of protected wildlife at the timescale required.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4</a:t>
            </a:fld>
            <a:endParaRPr lang="en-US"/>
          </a:p>
        </p:txBody>
      </p:sp>
    </p:spTree>
    <p:extLst>
      <p:ext uri="{BB962C8B-B14F-4D97-AF65-F5344CB8AC3E}">
        <p14:creationId xmlns:p14="http://schemas.microsoft.com/office/powerpoint/2010/main" val="1089597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Demand reduction requires</a:t>
            </a:r>
            <a:r>
              <a:rPr lang="en-US" baseline="0" dirty="0" smtClean="0"/>
              <a:t> </a:t>
            </a:r>
            <a:r>
              <a:rPr lang="en-US" dirty="0" smtClean="0"/>
              <a:t>a multi-pronged approach</a:t>
            </a:r>
          </a:p>
          <a:p>
            <a:endParaRPr lang="en-US" dirty="0" smtClean="0"/>
          </a:p>
          <a:p>
            <a:r>
              <a:rPr lang="en-US" dirty="0" smtClean="0"/>
              <a:t>The</a:t>
            </a:r>
            <a:r>
              <a:rPr lang="en-US" baseline="0" dirty="0" smtClean="0"/>
              <a:t> governments of Vietnam and China have made widespread behavioral changes in traditional consumptive practice through policy and law enforcement. </a:t>
            </a:r>
          </a:p>
          <a:p>
            <a:endParaRPr lang="en-US" baseline="0" dirty="0" smtClean="0"/>
          </a:p>
          <a:p>
            <a:r>
              <a:rPr lang="en-US" baseline="0" dirty="0" smtClean="0"/>
              <a:t>The 1995 ban on firecrackers in VN, a lunar new year tradition going back over a thousand years, was stopped overnight with enforcement and almost no awareness campaigns – the ban remain effective to date.</a:t>
            </a:r>
          </a:p>
          <a:p>
            <a:pPr marL="0" indent="0" eaLnBrk="1" hangingPunct="1">
              <a:buFontTx/>
              <a:buNone/>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e.g. The Government of Vietnam has made past widespread changes to traditional consumptive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of its citizens primarily through policy and effective law enforcement. For example, with almost no awareness campaigns, in 1995 Vietnam enacted a ban on firecrackers that had been used for traditional lunar new year celebrations for hundreds of years: the ban remains in force and effective to date. </a:t>
            </a:r>
            <a:br>
              <a:rPr lang="en-US" sz="1200" kern="1200" dirty="0" smtClean="0">
                <a:solidFill>
                  <a:schemeClr val="tx1"/>
                </a:solidFill>
                <a:effectLst/>
                <a:latin typeface="+mn-lt"/>
                <a:ea typeface="+mn-ea"/>
                <a:cs typeface="+mn-cs"/>
              </a:rPr>
            </a:br>
            <a:endParaRPr lang="en-GB" b="1" dirty="0" smtClean="0">
              <a:latin typeface="Calibri" charset="0"/>
              <a:ea typeface="ＭＳ Ｐゴシック" charset="0"/>
              <a:cs typeface="ＭＳ Ｐゴシック"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5</a:t>
            </a:fld>
            <a:endParaRPr lang="en-US"/>
          </a:p>
        </p:txBody>
      </p:sp>
    </p:spTree>
    <p:extLst>
      <p:ext uri="{BB962C8B-B14F-4D97-AF65-F5344CB8AC3E}">
        <p14:creationId xmlns:p14="http://schemas.microsoft.com/office/powerpoint/2010/main" val="60780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dirty="0" smtClean="0">
                <a:latin typeface="Calibri" charset="0"/>
                <a:cs typeface="宋体" charset="0"/>
              </a:rPr>
              <a:t>Lots o noise on Shark fin in 2012-2014</a:t>
            </a:r>
          </a:p>
          <a:p>
            <a:pPr>
              <a:spcBef>
                <a:spcPct val="0"/>
              </a:spcBef>
            </a:pPr>
            <a:r>
              <a:rPr lang="en-US" altLang="zh-CN" dirty="0" smtClean="0">
                <a:latin typeface="Calibri" charset="0"/>
                <a:cs typeface="宋体" charset="0"/>
              </a:rPr>
              <a:t>All started with a hydrogen peroxide fin report in 2002</a:t>
            </a:r>
          </a:p>
          <a:p>
            <a:pPr>
              <a:spcBef>
                <a:spcPct val="0"/>
              </a:spcBef>
            </a:pPr>
            <a:r>
              <a:rPr lang="en-US" altLang="zh-CN" dirty="0" smtClean="0">
                <a:latin typeface="Calibri" charset="0"/>
                <a:cs typeface="宋体" charset="0"/>
              </a:rPr>
              <a:t>Celebrities appear along the timeline since 2006. </a:t>
            </a:r>
          </a:p>
          <a:p>
            <a:pPr>
              <a:spcBef>
                <a:spcPct val="0"/>
              </a:spcBef>
            </a:pPr>
            <a:r>
              <a:rPr lang="en-US" altLang="zh-CN" dirty="0" smtClean="0">
                <a:latin typeface="Calibri" charset="0"/>
                <a:cs typeface="宋体" charset="0"/>
              </a:rPr>
              <a:t>2010-2014</a:t>
            </a:r>
            <a:r>
              <a:rPr lang="en-US" altLang="zh-CN" baseline="0" dirty="0" smtClean="0">
                <a:latin typeface="Calibri" charset="0"/>
                <a:cs typeface="宋体" charset="0"/>
              </a:rPr>
              <a:t> – Private sector, influential </a:t>
            </a:r>
            <a:r>
              <a:rPr lang="en-US" altLang="zh-CN" baseline="0" dirty="0" err="1" smtClean="0">
                <a:latin typeface="Calibri" charset="0"/>
                <a:cs typeface="宋体" charset="0"/>
              </a:rPr>
              <a:t>buinessmen</a:t>
            </a:r>
            <a:r>
              <a:rPr lang="en-US" altLang="zh-CN" baseline="0" dirty="0" smtClean="0">
                <a:latin typeface="Calibri" charset="0"/>
                <a:cs typeface="宋体" charset="0"/>
              </a:rPr>
              <a:t> entered the field</a:t>
            </a:r>
            <a:endParaRPr lang="en-US" altLang="zh-CN" dirty="0" smtClean="0">
              <a:latin typeface="Calibri" charset="0"/>
              <a:cs typeface="宋体" charset="0"/>
            </a:endParaRPr>
          </a:p>
          <a:p>
            <a:pPr>
              <a:spcBef>
                <a:spcPct val="0"/>
              </a:spcBef>
            </a:pPr>
            <a:endParaRPr lang="en-US" altLang="zh-CN" dirty="0" smtClean="0">
              <a:latin typeface="Calibri" charset="0"/>
              <a:cs typeface="宋体" charset="0"/>
            </a:endParaRPr>
          </a:p>
          <a:p>
            <a:r>
              <a:rPr lang="en-US" b="1" dirty="0" smtClean="0"/>
              <a:t>Shark Fins: </a:t>
            </a:r>
          </a:p>
          <a:p>
            <a:pPr>
              <a:spcBef>
                <a:spcPct val="0"/>
              </a:spcBef>
            </a:pPr>
            <a:r>
              <a:rPr lang="en-US" altLang="zh-CN" dirty="0" smtClean="0">
                <a:latin typeface="Calibri" charset="0"/>
                <a:cs typeface="宋体" charset="0"/>
              </a:rPr>
              <a:t>Conservation concern</a:t>
            </a:r>
          </a:p>
          <a:p>
            <a:pPr marL="0" marR="0" indent="0" algn="l" defTabSz="457200" rtl="0" eaLnBrk="1" fontAlgn="auto" latinLnBrk="0" hangingPunct="1">
              <a:lnSpc>
                <a:spcPct val="100000"/>
              </a:lnSpc>
              <a:spcBef>
                <a:spcPct val="0"/>
              </a:spcBef>
              <a:spcAft>
                <a:spcPts val="0"/>
              </a:spcAft>
              <a:buClrTx/>
              <a:buSzTx/>
              <a:buFontTx/>
              <a:buNone/>
              <a:tabLst/>
              <a:defRPr/>
            </a:pPr>
            <a:r>
              <a:rPr lang="en-US" altLang="zh-CN" dirty="0" smtClean="0">
                <a:latin typeface="Calibri" charset="0"/>
                <a:cs typeface="宋体" charset="0"/>
              </a:rPr>
              <a:t>Public health concern</a:t>
            </a:r>
          </a:p>
          <a:p>
            <a:pPr>
              <a:spcBef>
                <a:spcPct val="0"/>
              </a:spcBef>
            </a:pPr>
            <a:r>
              <a:rPr lang="en-US" altLang="zh-CN" dirty="0" smtClean="0">
                <a:latin typeface="Calibri" charset="0"/>
                <a:cs typeface="宋体" charset="0"/>
              </a:rPr>
              <a:t>Austerity and Anti-corruption drive</a:t>
            </a:r>
          </a:p>
          <a:p>
            <a:pPr>
              <a:spcBef>
                <a:spcPct val="0"/>
              </a:spcBef>
            </a:pPr>
            <a:r>
              <a:rPr lang="en-US" altLang="zh-CN" dirty="0" smtClean="0">
                <a:latin typeface="Calibri" charset="0"/>
                <a:cs typeface="宋体" charset="0"/>
              </a:rPr>
              <a:t>Biggest change came about when the Government added shark</a:t>
            </a:r>
            <a:r>
              <a:rPr lang="en-US" altLang="zh-CN" baseline="0" dirty="0" smtClean="0">
                <a:latin typeface="Calibri" charset="0"/>
                <a:cs typeface="宋体" charset="0"/>
              </a:rPr>
              <a:t> fin to a list of prohibited goods for official receptions</a:t>
            </a:r>
            <a:endParaRPr lang="en-US" altLang="zh-CN" dirty="0" smtClean="0">
              <a:latin typeface="Calibri" charset="0"/>
              <a:cs typeface="宋体" charset="0"/>
            </a:endParaRPr>
          </a:p>
          <a:p>
            <a:pPr>
              <a:spcBef>
                <a:spcPct val="0"/>
              </a:spcBef>
            </a:pPr>
            <a:endParaRPr lang="zh-CN" altLang="en-US" dirty="0">
              <a:latin typeface="Calibri" charset="0"/>
              <a:cs typeface="宋体"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defTabSz="455613" fontAlgn="base">
              <a:spcBef>
                <a:spcPct val="0"/>
              </a:spcBef>
              <a:spcAft>
                <a:spcPct val="0"/>
              </a:spcAft>
            </a:pPr>
            <a:fld id="{18EFD27C-CCB9-5F47-8C1C-DD937ABFC75D}" type="slidenum">
              <a:rPr lang="en-US"/>
              <a:pPr defTabSz="455613"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F2DED-B803-1244-87E6-AA1F222FB9C3}" type="slidenum">
              <a:rPr lang="en-US" smtClean="0"/>
              <a:t>7</a:t>
            </a:fld>
            <a:endParaRPr lang="en-US"/>
          </a:p>
        </p:txBody>
      </p:sp>
    </p:spTree>
    <p:extLst>
      <p:ext uri="{BB962C8B-B14F-4D97-AF65-F5344CB8AC3E}">
        <p14:creationId xmlns:p14="http://schemas.microsoft.com/office/powerpoint/2010/main" val="30938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1" dirty="0" smtClean="0">
                <a:solidFill>
                  <a:srgbClr val="FFFFFF"/>
                </a:solidFill>
              </a:rPr>
              <a:t>WCS approach:</a:t>
            </a:r>
            <a:r>
              <a:rPr lang="en-SG" dirty="0" smtClean="0">
                <a:solidFill>
                  <a:srgbClr val="FFFFFF"/>
                </a:solidFill>
              </a:rPr>
              <a:t> </a:t>
            </a:r>
            <a:endParaRPr lang="en-GB" dirty="0" smtClean="0">
              <a:solidFill>
                <a:srgbClr val="FFFFFF"/>
              </a:solidFill>
            </a:endParaRPr>
          </a:p>
          <a:p>
            <a:r>
              <a:rPr lang="en-SG" dirty="0" smtClean="0">
                <a:solidFill>
                  <a:srgbClr val="FFFFFF"/>
                </a:solidFill>
              </a:rPr>
              <a:t>Supporting the creation, promotion, and implementation of strengthened government policies, and actions to increase the perceived risk for people to partake in the trafficking or consumption of protected wildlife. </a:t>
            </a:r>
            <a:endParaRPr lang="en-GB" sz="105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8C3F2DED-B803-1244-87E6-AA1F222FB9C3}" type="slidenum">
              <a:rPr lang="en-US" smtClean="0"/>
              <a:t>8</a:t>
            </a:fld>
            <a:endParaRPr lang="en-US"/>
          </a:p>
        </p:txBody>
      </p:sp>
    </p:spTree>
    <p:extLst>
      <p:ext uri="{BB962C8B-B14F-4D97-AF65-F5344CB8AC3E}">
        <p14:creationId xmlns:p14="http://schemas.microsoft.com/office/powerpoint/2010/main" val="333866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1" dirty="0" err="1" smtClean="0">
                <a:solidFill>
                  <a:schemeClr val="bg1"/>
                </a:solidFill>
                <a:latin typeface="Calibri" panose="020F0502020204030204" pitchFamily="34" charset="0"/>
              </a:rPr>
              <a:t>Artron</a:t>
            </a:r>
            <a:r>
              <a:rPr lang="en-US" altLang="zh-CN" sz="1200" b="1" dirty="0" smtClean="0">
                <a:solidFill>
                  <a:schemeClr val="bg1"/>
                </a:solidFill>
                <a:latin typeface="Calibri" panose="020F0502020204030204" pitchFamily="34" charset="0"/>
              </a:rPr>
              <a:t> Online Forum on Ivory Collection</a:t>
            </a:r>
            <a:r>
              <a:rPr lang="en-US" altLang="zh-CN" sz="1200" dirty="0" smtClean="0">
                <a:solidFill>
                  <a:schemeClr val="bg1"/>
                </a:solidFill>
                <a:latin typeface="Calibri" panose="020F0502020204030204" pitchFamily="34" charset="0"/>
              </a:rPr>
              <a:t>: China’s largest art auction database owner to convene discussion on ivory and debate ivory trade</a:t>
            </a:r>
            <a:br>
              <a:rPr lang="en-US" altLang="zh-CN" sz="1200" dirty="0" smtClean="0">
                <a:solidFill>
                  <a:schemeClr val="bg1"/>
                </a:solidFill>
                <a:latin typeface="Calibri" panose="020F0502020204030204" pitchFamily="34" charset="0"/>
              </a:rPr>
            </a:br>
            <a:endParaRPr lang="zh-CN" altLang="en-US" sz="1200" dirty="0" smtClean="0">
              <a:solidFill>
                <a:schemeClr val="bg1"/>
              </a:solidFill>
            </a:endParaRPr>
          </a:p>
          <a:p>
            <a:r>
              <a:rPr lang="en-US" altLang="zh-CN" sz="1200" dirty="0" smtClean="0">
                <a:solidFill>
                  <a:schemeClr val="bg1"/>
                </a:solidFill>
                <a:latin typeface="Calibri" panose="020F0502020204030204" pitchFamily="34" charset="0"/>
              </a:rPr>
              <a:t/>
            </a:r>
            <a:br>
              <a:rPr lang="en-US" altLang="zh-CN" sz="1200" dirty="0" smtClean="0">
                <a:solidFill>
                  <a:schemeClr val="bg1"/>
                </a:solidFill>
                <a:latin typeface="Calibri" panose="020F0502020204030204" pitchFamily="34" charset="0"/>
              </a:rPr>
            </a:br>
            <a:r>
              <a:rPr lang="en-US" altLang="zh-CN" sz="1200" b="1" dirty="0" smtClean="0">
                <a:solidFill>
                  <a:schemeClr val="bg1"/>
                </a:solidFill>
                <a:latin typeface="Calibri" panose="020F0502020204030204" pitchFamily="34" charset="0"/>
                <a:ea typeface="微软雅黑" pitchFamily="34" charset="-122"/>
                <a:sym typeface="微软雅黑" pitchFamily="34" charset="-122"/>
              </a:rPr>
              <a:t/>
            </a:r>
            <a:br>
              <a:rPr lang="en-US" altLang="zh-CN" sz="1200" b="1" dirty="0" smtClean="0">
                <a:solidFill>
                  <a:schemeClr val="bg1"/>
                </a:solidFill>
                <a:latin typeface="Calibri" panose="020F0502020204030204" pitchFamily="34" charset="0"/>
                <a:ea typeface="微软雅黑" pitchFamily="34" charset="-122"/>
                <a:sym typeface="微软雅黑" pitchFamily="34" charset="-122"/>
              </a:rPr>
            </a:br>
            <a:endParaRPr lang="en-US" dirty="0"/>
          </a:p>
        </p:txBody>
      </p:sp>
      <p:sp>
        <p:nvSpPr>
          <p:cNvPr id="4" name="Slide Number Placeholder 3"/>
          <p:cNvSpPr>
            <a:spLocks noGrp="1"/>
          </p:cNvSpPr>
          <p:nvPr>
            <p:ph type="sldNum" sz="quarter" idx="10"/>
          </p:nvPr>
        </p:nvSpPr>
        <p:spPr/>
        <p:txBody>
          <a:bodyPr/>
          <a:lstStyle/>
          <a:p>
            <a:fld id="{8C3F2DED-B803-1244-87E6-AA1F222FB9C3}" type="slidenum">
              <a:rPr lang="en-US" smtClean="0"/>
              <a:t>9</a:t>
            </a:fld>
            <a:endParaRPr lang="en-US"/>
          </a:p>
        </p:txBody>
      </p:sp>
    </p:spTree>
    <p:extLst>
      <p:ext uri="{BB962C8B-B14F-4D97-AF65-F5344CB8AC3E}">
        <p14:creationId xmlns:p14="http://schemas.microsoft.com/office/powerpoint/2010/main" val="373481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smtClean="0">
                <a:solidFill>
                  <a:srgbClr val="FFFFFF"/>
                </a:solidFill>
              </a:rPr>
              <a:t>change (e.g. increased enforcement response; stockpile destruction; reporting on sentencing, not seizures) </a:t>
            </a:r>
          </a:p>
          <a:p>
            <a:endParaRPr lang="en-SG" dirty="0" smtClean="0">
              <a:solidFill>
                <a:srgbClr val="FFFFFF"/>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SG" dirty="0" smtClean="0">
                <a:solidFill>
                  <a:srgbClr val="FFFFFF"/>
                </a:solidFill>
              </a:rPr>
              <a:t>This will also include civil servant training for engagement with domestic and International media and also with domestic journalists and editors of online and print media. </a:t>
            </a:r>
          </a:p>
          <a:p>
            <a:endParaRPr lang="en-US" dirty="0"/>
          </a:p>
        </p:txBody>
      </p:sp>
      <p:sp>
        <p:nvSpPr>
          <p:cNvPr id="4" name="Slide Number Placeholder 3"/>
          <p:cNvSpPr>
            <a:spLocks noGrp="1"/>
          </p:cNvSpPr>
          <p:nvPr>
            <p:ph type="sldNum" sz="quarter" idx="10"/>
          </p:nvPr>
        </p:nvSpPr>
        <p:spPr/>
        <p:txBody>
          <a:bodyPr/>
          <a:lstStyle/>
          <a:p>
            <a:fld id="{8C3F2DED-B803-1244-87E6-AA1F222FB9C3}" type="slidenum">
              <a:rPr lang="en-US" smtClean="0"/>
              <a:t>11</a:t>
            </a:fld>
            <a:endParaRPr lang="en-US"/>
          </a:p>
        </p:txBody>
      </p:sp>
    </p:spTree>
    <p:extLst>
      <p:ext uri="{BB962C8B-B14F-4D97-AF65-F5344CB8AC3E}">
        <p14:creationId xmlns:p14="http://schemas.microsoft.com/office/powerpoint/2010/main" val="37243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A7F0A2-A56A-514E-8FDA-CF72514A4AFD}"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FE80C-7BB7-244E-AF13-B3E0FF256BDA}" type="slidenum">
              <a:rPr lang="en-US" smtClean="0"/>
              <a:t>‹#›</a:t>
            </a:fld>
            <a:endParaRPr lang="en-US"/>
          </a:p>
        </p:txBody>
      </p:sp>
    </p:spTree>
    <p:extLst>
      <p:ext uri="{BB962C8B-B14F-4D97-AF65-F5344CB8AC3E}">
        <p14:creationId xmlns:p14="http://schemas.microsoft.com/office/powerpoint/2010/main" val="397749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7F0A2-A56A-514E-8FDA-CF72514A4AFD}"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FE80C-7BB7-244E-AF13-B3E0FF256BDA}" type="slidenum">
              <a:rPr lang="en-US" smtClean="0"/>
              <a:t>‹#›</a:t>
            </a:fld>
            <a:endParaRPr lang="en-US"/>
          </a:p>
        </p:txBody>
      </p:sp>
    </p:spTree>
    <p:extLst>
      <p:ext uri="{BB962C8B-B14F-4D97-AF65-F5344CB8AC3E}">
        <p14:creationId xmlns:p14="http://schemas.microsoft.com/office/powerpoint/2010/main" val="198421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7F0A2-A56A-514E-8FDA-CF72514A4AFD}"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FE80C-7BB7-244E-AF13-B3E0FF256BDA}" type="slidenum">
              <a:rPr lang="en-US" smtClean="0"/>
              <a:t>‹#›</a:t>
            </a:fld>
            <a:endParaRPr lang="en-US"/>
          </a:p>
        </p:txBody>
      </p:sp>
    </p:spTree>
    <p:extLst>
      <p:ext uri="{BB962C8B-B14F-4D97-AF65-F5344CB8AC3E}">
        <p14:creationId xmlns:p14="http://schemas.microsoft.com/office/powerpoint/2010/main" val="374814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7F0A2-A56A-514E-8FDA-CF72514A4AFD}"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FE80C-7BB7-244E-AF13-B3E0FF256BDA}" type="slidenum">
              <a:rPr lang="en-US" smtClean="0"/>
              <a:t>‹#›</a:t>
            </a:fld>
            <a:endParaRPr lang="en-US"/>
          </a:p>
        </p:txBody>
      </p:sp>
    </p:spTree>
    <p:extLst>
      <p:ext uri="{BB962C8B-B14F-4D97-AF65-F5344CB8AC3E}">
        <p14:creationId xmlns:p14="http://schemas.microsoft.com/office/powerpoint/2010/main" val="304531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7F0A2-A56A-514E-8FDA-CF72514A4AFD}"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FE80C-7BB7-244E-AF13-B3E0FF256BDA}" type="slidenum">
              <a:rPr lang="en-US" smtClean="0"/>
              <a:t>‹#›</a:t>
            </a:fld>
            <a:endParaRPr lang="en-US"/>
          </a:p>
        </p:txBody>
      </p:sp>
    </p:spTree>
    <p:extLst>
      <p:ext uri="{BB962C8B-B14F-4D97-AF65-F5344CB8AC3E}">
        <p14:creationId xmlns:p14="http://schemas.microsoft.com/office/powerpoint/2010/main" val="16451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A7F0A2-A56A-514E-8FDA-CF72514A4AFD}"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FE80C-7BB7-244E-AF13-B3E0FF256BDA}" type="slidenum">
              <a:rPr lang="en-US" smtClean="0"/>
              <a:t>‹#›</a:t>
            </a:fld>
            <a:endParaRPr lang="en-US"/>
          </a:p>
        </p:txBody>
      </p:sp>
    </p:spTree>
    <p:extLst>
      <p:ext uri="{BB962C8B-B14F-4D97-AF65-F5344CB8AC3E}">
        <p14:creationId xmlns:p14="http://schemas.microsoft.com/office/powerpoint/2010/main" val="36228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A7F0A2-A56A-514E-8FDA-CF72514A4AFD}" type="datetimeFigureOut">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FE80C-7BB7-244E-AF13-B3E0FF256BDA}" type="slidenum">
              <a:rPr lang="en-US" smtClean="0"/>
              <a:t>‹#›</a:t>
            </a:fld>
            <a:endParaRPr lang="en-US"/>
          </a:p>
        </p:txBody>
      </p:sp>
    </p:spTree>
    <p:extLst>
      <p:ext uri="{BB962C8B-B14F-4D97-AF65-F5344CB8AC3E}">
        <p14:creationId xmlns:p14="http://schemas.microsoft.com/office/powerpoint/2010/main" val="124248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7F0A2-A56A-514E-8FDA-CF72514A4AFD}" type="datetimeFigureOut">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FE80C-7BB7-244E-AF13-B3E0FF256BDA}" type="slidenum">
              <a:rPr lang="en-US" smtClean="0"/>
              <a:t>‹#›</a:t>
            </a:fld>
            <a:endParaRPr lang="en-US"/>
          </a:p>
        </p:txBody>
      </p:sp>
    </p:spTree>
    <p:extLst>
      <p:ext uri="{BB962C8B-B14F-4D97-AF65-F5344CB8AC3E}">
        <p14:creationId xmlns:p14="http://schemas.microsoft.com/office/powerpoint/2010/main" val="68036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7F0A2-A56A-514E-8FDA-CF72514A4AFD}" type="datetimeFigureOut">
              <a:rPr lang="en-US" smtClean="0"/>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FE80C-7BB7-244E-AF13-B3E0FF256BDA}" type="slidenum">
              <a:rPr lang="en-US" smtClean="0"/>
              <a:t>‹#›</a:t>
            </a:fld>
            <a:endParaRPr lang="en-US"/>
          </a:p>
        </p:txBody>
      </p:sp>
    </p:spTree>
    <p:extLst>
      <p:ext uri="{BB962C8B-B14F-4D97-AF65-F5344CB8AC3E}">
        <p14:creationId xmlns:p14="http://schemas.microsoft.com/office/powerpoint/2010/main" val="259159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7F0A2-A56A-514E-8FDA-CF72514A4AFD}"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FE80C-7BB7-244E-AF13-B3E0FF256BDA}" type="slidenum">
              <a:rPr lang="en-US" smtClean="0"/>
              <a:t>‹#›</a:t>
            </a:fld>
            <a:endParaRPr lang="en-US"/>
          </a:p>
        </p:txBody>
      </p:sp>
    </p:spTree>
    <p:extLst>
      <p:ext uri="{BB962C8B-B14F-4D97-AF65-F5344CB8AC3E}">
        <p14:creationId xmlns:p14="http://schemas.microsoft.com/office/powerpoint/2010/main" val="413471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7F0A2-A56A-514E-8FDA-CF72514A4AFD}"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FE80C-7BB7-244E-AF13-B3E0FF256BDA}" type="slidenum">
              <a:rPr lang="en-US" smtClean="0"/>
              <a:t>‹#›</a:t>
            </a:fld>
            <a:endParaRPr lang="en-US"/>
          </a:p>
        </p:txBody>
      </p:sp>
    </p:spTree>
    <p:extLst>
      <p:ext uri="{BB962C8B-B14F-4D97-AF65-F5344CB8AC3E}">
        <p14:creationId xmlns:p14="http://schemas.microsoft.com/office/powerpoint/2010/main" val="33557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7F0A2-A56A-514E-8FDA-CF72514A4AFD}" type="datetimeFigureOut">
              <a:rPr lang="en-US" smtClean="0"/>
              <a:t>3/9/2016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FE80C-7BB7-244E-AF13-B3E0FF256BDA}" type="slidenum">
              <a:rPr lang="en-US" smtClean="0"/>
              <a:t>‹#›</a:t>
            </a:fld>
            <a:endParaRPr lang="en-US"/>
          </a:p>
        </p:txBody>
      </p:sp>
    </p:spTree>
    <p:extLst>
      <p:ext uri="{BB962C8B-B14F-4D97-AF65-F5344CB8AC3E}">
        <p14:creationId xmlns:p14="http://schemas.microsoft.com/office/powerpoint/2010/main" val="277017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pn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3.wdp"/><Relationship Id="rId5" Type="http://schemas.microsoft.com/office/2007/relationships/hdphoto" Target="../media/hdphoto2.wdp"/><Relationship Id="rId4" Type="http://schemas.microsoft.com/office/2007/relationships/hdphoto" Target="../media/hdphoto1.wdp"/><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5.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png"/><Relationship Id="rId5" Type="http://schemas.openxmlformats.org/officeDocument/2006/relationships/oleObject" Target="../embeddings/oleObject1.bin"/><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p:cNvPicPr>
          <p:nvPr/>
        </p:nvPicPr>
        <p:blipFill>
          <a:blip r:embed="rId2" cstate="email">
            <a:extLst>
              <a:ext uri="{28A0092B-C50C-407E-A947-70E740481C1C}">
                <a14:useLocalDpi xmlns:a14="http://schemas.microsoft.com/office/drawing/2010/main"/>
              </a:ext>
            </a:extLst>
          </a:blip>
          <a:srcRect b="-491"/>
          <a:stretch>
            <a:fillRect/>
          </a:stretch>
        </p:blipFill>
        <p:spPr bwMode="auto">
          <a:xfrm>
            <a:off x="0" y="17463"/>
            <a:ext cx="9144000"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13368" y="0"/>
            <a:ext cx="9170737" cy="1077218"/>
          </a:xfrm>
          <a:prstGeom prst="rect">
            <a:avLst/>
          </a:prstGeom>
          <a:solidFill>
            <a:schemeClr val="tx1">
              <a:alpha val="23000"/>
            </a:schemeClr>
          </a:solidFill>
          <a:ln>
            <a:noFill/>
          </a:ln>
        </p:spPr>
        <p:txBody>
          <a:bodyPr wrap="square">
            <a:spAutoFit/>
          </a:bodyPr>
          <a:lstStyle>
            <a:lvl1pPr eaLnBrk="0" hangingPunct="0">
              <a:defRPr sz="2400">
                <a:solidFill>
                  <a:schemeClr val="tx1"/>
                </a:solidFill>
                <a:latin typeface="Impact" charset="0"/>
                <a:ea typeface="ＭＳ Ｐゴシック" charset="0"/>
                <a:cs typeface="ＭＳ Ｐゴシック" charset="0"/>
              </a:defRPr>
            </a:lvl1pPr>
            <a:lvl2pPr marL="742950" indent="-285750" eaLnBrk="0" hangingPunct="0">
              <a:defRPr sz="2400">
                <a:solidFill>
                  <a:schemeClr val="tx1"/>
                </a:solidFill>
                <a:latin typeface="Impact" charset="0"/>
                <a:ea typeface="ＭＳ Ｐゴシック" charset="0"/>
              </a:defRPr>
            </a:lvl2pPr>
            <a:lvl3pPr marL="1143000" indent="-228600" eaLnBrk="0" hangingPunct="0">
              <a:defRPr sz="2400">
                <a:solidFill>
                  <a:schemeClr val="tx1"/>
                </a:solidFill>
                <a:latin typeface="Impact" charset="0"/>
                <a:ea typeface="ＭＳ Ｐゴシック" charset="0"/>
              </a:defRPr>
            </a:lvl3pPr>
            <a:lvl4pPr marL="1600200" indent="-228600" eaLnBrk="0" hangingPunct="0">
              <a:defRPr sz="2400">
                <a:solidFill>
                  <a:schemeClr val="tx1"/>
                </a:solidFill>
                <a:latin typeface="Impact" charset="0"/>
                <a:ea typeface="ＭＳ Ｐゴシック" charset="0"/>
              </a:defRPr>
            </a:lvl4pPr>
            <a:lvl5pPr marL="2057400" indent="-228600" eaLnBrk="0" hangingPunct="0">
              <a:defRPr sz="2400">
                <a:solidFill>
                  <a:schemeClr val="tx1"/>
                </a:solidFill>
                <a:latin typeface="Impact" charset="0"/>
                <a:ea typeface="ＭＳ Ｐゴシック" charset="0"/>
              </a:defRPr>
            </a:lvl5pPr>
            <a:lvl6pPr marL="2514600" indent="-228600" eaLnBrk="0" fontAlgn="base" hangingPunct="0">
              <a:spcBef>
                <a:spcPct val="0"/>
              </a:spcBef>
              <a:spcAft>
                <a:spcPct val="0"/>
              </a:spcAft>
              <a:defRPr sz="2400">
                <a:solidFill>
                  <a:schemeClr val="tx1"/>
                </a:solidFill>
                <a:latin typeface="Impact" charset="0"/>
                <a:ea typeface="ＭＳ Ｐゴシック" charset="0"/>
              </a:defRPr>
            </a:lvl6pPr>
            <a:lvl7pPr marL="2971800" indent="-228600" eaLnBrk="0" fontAlgn="base" hangingPunct="0">
              <a:spcBef>
                <a:spcPct val="0"/>
              </a:spcBef>
              <a:spcAft>
                <a:spcPct val="0"/>
              </a:spcAft>
              <a:defRPr sz="2400">
                <a:solidFill>
                  <a:schemeClr val="tx1"/>
                </a:solidFill>
                <a:latin typeface="Impact" charset="0"/>
                <a:ea typeface="ＭＳ Ｐゴシック" charset="0"/>
              </a:defRPr>
            </a:lvl7pPr>
            <a:lvl8pPr marL="3429000" indent="-228600" eaLnBrk="0" fontAlgn="base" hangingPunct="0">
              <a:spcBef>
                <a:spcPct val="0"/>
              </a:spcBef>
              <a:spcAft>
                <a:spcPct val="0"/>
              </a:spcAft>
              <a:defRPr sz="2400">
                <a:solidFill>
                  <a:schemeClr val="tx1"/>
                </a:solidFill>
                <a:latin typeface="Impact" charset="0"/>
                <a:ea typeface="ＭＳ Ｐゴシック" charset="0"/>
              </a:defRPr>
            </a:lvl8pPr>
            <a:lvl9pPr marL="3886200" indent="-228600" eaLnBrk="0" fontAlgn="base" hangingPunct="0">
              <a:spcBef>
                <a:spcPct val="0"/>
              </a:spcBef>
              <a:spcAft>
                <a:spcPct val="0"/>
              </a:spcAft>
              <a:defRPr sz="2400">
                <a:solidFill>
                  <a:schemeClr val="tx1"/>
                </a:solidFill>
                <a:latin typeface="Impact" charset="0"/>
                <a:ea typeface="ＭＳ Ｐゴシック" charset="0"/>
              </a:defRPr>
            </a:lvl9pPr>
          </a:lstStyle>
          <a:p>
            <a:pPr algn="r" eaLnBrk="1" hangingPunct="1"/>
            <a:r>
              <a:rPr lang="en-US" sz="4400" b="1" dirty="0" smtClean="0">
                <a:solidFill>
                  <a:srgbClr val="FFFFFF"/>
                </a:solidFill>
                <a:latin typeface="+mj-lt"/>
                <a:cs typeface="Wildlife SolidNew"/>
              </a:rPr>
              <a:t>STOPPING THE BUYING:</a:t>
            </a:r>
          </a:p>
          <a:p>
            <a:pPr algn="r" eaLnBrk="1" hangingPunct="1"/>
            <a:r>
              <a:rPr lang="en-US" sz="2000" b="1" dirty="0" smtClean="0">
                <a:solidFill>
                  <a:srgbClr val="FFFFFF"/>
                </a:solidFill>
                <a:latin typeface="+mj-lt"/>
                <a:cs typeface="Wildlife SolidNew"/>
              </a:rPr>
              <a:t>Strategies to reduce consumption of Endangered Species in Asia</a:t>
            </a:r>
          </a:p>
        </p:txBody>
      </p:sp>
      <p:pic>
        <p:nvPicPr>
          <p:cNvPr id="6" name="Picture 10" descr="Logo-2-in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066" y="122767"/>
            <a:ext cx="838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 y="5878764"/>
            <a:ext cx="3709398" cy="923330"/>
          </a:xfrm>
          <a:prstGeom prst="rect">
            <a:avLst/>
          </a:prstGeom>
          <a:solidFill>
            <a:schemeClr val="tx1">
              <a:alpha val="50000"/>
            </a:schemeClr>
          </a:solidFill>
        </p:spPr>
        <p:txBody>
          <a:bodyPr wrap="square">
            <a:spAutoFit/>
          </a:bodyPr>
          <a:lstStyle/>
          <a:p>
            <a:r>
              <a:rPr lang="en-US" b="1" dirty="0" smtClean="0">
                <a:solidFill>
                  <a:srgbClr val="FFFFFF"/>
                </a:solidFill>
                <a:cs typeface="Cambria"/>
              </a:rPr>
              <a:t>Scott Roberton Ph.D</a:t>
            </a:r>
          </a:p>
          <a:p>
            <a:r>
              <a:rPr lang="en-US" b="1" dirty="0" smtClean="0">
                <a:solidFill>
                  <a:srgbClr val="FFFFFF"/>
                </a:solidFill>
                <a:cs typeface="Cambria"/>
              </a:rPr>
              <a:t>Wildlife Conservation Society</a:t>
            </a:r>
          </a:p>
          <a:p>
            <a:r>
              <a:rPr lang="en-US" b="1" dirty="0" smtClean="0">
                <a:solidFill>
                  <a:srgbClr val="FFFFFF"/>
                </a:solidFill>
                <a:cs typeface="Cambria"/>
              </a:rPr>
              <a:t>sroberton@wcs.org  /  @</a:t>
            </a:r>
            <a:r>
              <a:rPr lang="en-US" b="1" dirty="0" err="1" smtClean="0">
                <a:solidFill>
                  <a:srgbClr val="FFFFFF"/>
                </a:solidFill>
                <a:cs typeface="Cambria"/>
              </a:rPr>
              <a:t>owstons</a:t>
            </a:r>
            <a:endParaRPr lang="en-US" b="1" dirty="0" smtClean="0">
              <a:solidFill>
                <a:srgbClr val="FFFFFF"/>
              </a:solidFill>
              <a:cs typeface="Cambria"/>
            </a:endParaRPr>
          </a:p>
        </p:txBody>
      </p:sp>
    </p:spTree>
    <p:extLst>
      <p:ext uri="{BB962C8B-B14F-4D97-AF65-F5344CB8AC3E}">
        <p14:creationId xmlns:p14="http://schemas.microsoft.com/office/powerpoint/2010/main" val="840630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descr="Screen shot 2014-09-10 at 4.24.05 PM.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00563" y="76200"/>
            <a:ext cx="45593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extBox 5"/>
          <p:cNvSpPr txBox="1">
            <a:spLocks noChangeArrowheads="1"/>
          </p:cNvSpPr>
          <p:nvPr/>
        </p:nvSpPr>
        <p:spPr bwMode="auto">
          <a:xfrm>
            <a:off x="317500" y="1716088"/>
            <a:ext cx="3771900" cy="255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2" rIns="91302" bIns="45652">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sz="2400" b="1" dirty="0" smtClean="0">
                <a:solidFill>
                  <a:srgbClr val="FFFFFF"/>
                </a:solidFill>
                <a:cs typeface="Gill Sans Light" charset="0"/>
              </a:rPr>
              <a:t>Exposure &gt; </a:t>
            </a:r>
            <a:r>
              <a:rPr lang="en-US" sz="2800" b="1" dirty="0" smtClean="0">
                <a:solidFill>
                  <a:srgbClr val="FFFFFF"/>
                </a:solidFill>
                <a:cs typeface="Gill Sans Light" charset="0"/>
              </a:rPr>
              <a:t>7 million</a:t>
            </a:r>
          </a:p>
          <a:p>
            <a:r>
              <a:rPr lang="en-US" sz="2400" b="1" dirty="0" smtClean="0">
                <a:solidFill>
                  <a:srgbClr val="FFFFFF"/>
                </a:solidFill>
                <a:cs typeface="Gill Sans Light" charset="0"/>
              </a:rPr>
              <a:t>&gt; 2,382 re-posts</a:t>
            </a:r>
            <a:endParaRPr lang="en-US" sz="2000" b="1" dirty="0" smtClean="0">
              <a:solidFill>
                <a:srgbClr val="FFFFFF"/>
              </a:solidFill>
              <a:cs typeface="Gill Sans Light" charset="0"/>
            </a:endParaRPr>
          </a:p>
          <a:p>
            <a:r>
              <a:rPr lang="en-US" sz="2400" b="1" dirty="0" smtClean="0">
                <a:solidFill>
                  <a:srgbClr val="FFFFFF"/>
                </a:solidFill>
                <a:cs typeface="Gill Sans Light" charset="0"/>
              </a:rPr>
              <a:t>995 </a:t>
            </a:r>
            <a:r>
              <a:rPr lang="en-US" sz="2000" b="1" dirty="0" smtClean="0">
                <a:solidFill>
                  <a:srgbClr val="FFFFFF"/>
                </a:solidFill>
                <a:cs typeface="Gill Sans Light" charset="0"/>
              </a:rPr>
              <a:t>comments</a:t>
            </a:r>
            <a:endParaRPr lang="en-US" sz="2000" b="1" dirty="0">
              <a:solidFill>
                <a:srgbClr val="FFFFFF"/>
              </a:solidFill>
              <a:cs typeface="Gill Sans Light" charset="0"/>
            </a:endParaRPr>
          </a:p>
          <a:p>
            <a:endParaRPr lang="en-US" sz="2000" b="1" dirty="0">
              <a:solidFill>
                <a:srgbClr val="FFFFFF"/>
              </a:solidFill>
              <a:cs typeface="Gill Sans Light" charset="0"/>
            </a:endParaRPr>
          </a:p>
          <a:p>
            <a:r>
              <a:rPr lang="en-US" sz="2000" b="1" dirty="0" smtClean="0">
                <a:solidFill>
                  <a:srgbClr val="FFFFFF"/>
                </a:solidFill>
                <a:cs typeface="Gill Sans Light" charset="0"/>
              </a:rPr>
              <a:t>Most </a:t>
            </a:r>
            <a:r>
              <a:rPr lang="en-US" sz="2000" b="1" dirty="0">
                <a:solidFill>
                  <a:srgbClr val="FFFFFF"/>
                </a:solidFill>
                <a:cs typeface="Gill Sans Light" charset="0"/>
              </a:rPr>
              <a:t>netizens were from top-tier cities (Beijing, Chongqing, Guangdong). </a:t>
            </a:r>
          </a:p>
        </p:txBody>
      </p:sp>
      <p:sp>
        <p:nvSpPr>
          <p:cNvPr id="63491" name="Rectangle 1"/>
          <p:cNvSpPr>
            <a:spLocks/>
          </p:cNvSpPr>
          <p:nvPr/>
        </p:nvSpPr>
        <p:spPr bwMode="auto">
          <a:xfrm>
            <a:off x="207963" y="239713"/>
            <a:ext cx="40211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pPr algn="ctr" defTabSz="641350"/>
            <a:r>
              <a:rPr lang="en-US" sz="3200" b="1" dirty="0">
                <a:solidFill>
                  <a:srgbClr val="FFFFFF"/>
                </a:solidFill>
                <a:cs typeface="Gill Sans Light" charset="0"/>
                <a:sym typeface="Helvetica" charset="0"/>
              </a:rPr>
              <a:t>Southern Weekly “Blood Ivory” article</a:t>
            </a:r>
          </a:p>
        </p:txBody>
      </p:sp>
    </p:spTree>
    <p:extLst>
      <p:ext uri="{BB962C8B-B14F-4D97-AF65-F5344CB8AC3E}">
        <p14:creationId xmlns:p14="http://schemas.microsoft.com/office/powerpoint/2010/main" val="790550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wcs\Google Drive\Events\2014\2014Mar24-Wildlife trafficking Policy Roundtable\Photos\VN_UK_US_Discuss stockpile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62020" y="1720375"/>
            <a:ext cx="7123371" cy="4541531"/>
          </a:xfrm>
          <a:prstGeom prst="rect">
            <a:avLst/>
          </a:prstGeom>
          <a:noFill/>
          <a:ln>
            <a:noFill/>
          </a:ln>
        </p:spPr>
      </p:pic>
      <p:sp>
        <p:nvSpPr>
          <p:cNvPr id="4" name="Rectangle 3"/>
          <p:cNvSpPr/>
          <p:nvPr/>
        </p:nvSpPr>
        <p:spPr>
          <a:xfrm>
            <a:off x="208036" y="346945"/>
            <a:ext cx="8546345" cy="1323439"/>
          </a:xfrm>
          <a:prstGeom prst="rect">
            <a:avLst/>
          </a:prstGeom>
        </p:spPr>
        <p:txBody>
          <a:bodyPr wrap="square">
            <a:spAutoFit/>
          </a:bodyPr>
          <a:lstStyle/>
          <a:p>
            <a:pPr lvl="0" algn="ctr"/>
            <a:r>
              <a:rPr lang="en-SG" sz="2000" b="1" dirty="0" smtClean="0">
                <a:solidFill>
                  <a:srgbClr val="FFFFFF"/>
                </a:solidFill>
              </a:rPr>
              <a:t>Providing assistance to develop Government strategies and measures that demonstrate political commitment and inform retailers, traders and consumers to the enhanced policy to tackling trafficking and consumption of focal species. </a:t>
            </a:r>
          </a:p>
        </p:txBody>
      </p:sp>
    </p:spTree>
    <p:extLst>
      <p:ext uri="{BB962C8B-B14F-4D97-AF65-F5344CB8AC3E}">
        <p14:creationId xmlns:p14="http://schemas.microsoft.com/office/powerpoint/2010/main" val="3711626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Rectangle 1"/>
          <p:cNvSpPr/>
          <p:nvPr/>
        </p:nvSpPr>
        <p:spPr>
          <a:xfrm>
            <a:off x="0" y="5657273"/>
            <a:ext cx="9144000" cy="1200328"/>
          </a:xfrm>
          <a:prstGeom prst="rect">
            <a:avLst/>
          </a:prstGeom>
          <a:solidFill>
            <a:srgbClr val="0D0D0D">
              <a:alpha val="44000"/>
            </a:srgbClr>
          </a:solidFill>
        </p:spPr>
        <p:txBody>
          <a:bodyPr wrap="square">
            <a:spAutoFit/>
          </a:bodyPr>
          <a:lstStyle/>
          <a:p>
            <a:pPr lvl="0" algn="ctr"/>
            <a:r>
              <a:rPr lang="en-SG" sz="2400" b="1" dirty="0" smtClean="0">
                <a:solidFill>
                  <a:srgbClr val="FFFFFF"/>
                </a:solidFill>
              </a:rPr>
              <a:t>Outreach campaigns to communities living in key African range states to the punishments and scaled-up law enforcement efforts from governments</a:t>
            </a:r>
          </a:p>
        </p:txBody>
      </p:sp>
    </p:spTree>
    <p:extLst>
      <p:ext uri="{BB962C8B-B14F-4D97-AF65-F5344CB8AC3E}">
        <p14:creationId xmlns:p14="http://schemas.microsoft.com/office/powerpoint/2010/main" val="231126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
          <p:cNvSpPr txBox="1">
            <a:spLocks noChangeArrowheads="1"/>
          </p:cNvSpPr>
          <p:nvPr/>
        </p:nvSpPr>
        <p:spPr bwMode="auto">
          <a:xfrm>
            <a:off x="152400" y="80963"/>
            <a:ext cx="8915400" cy="643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800" b="1" dirty="0"/>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smtClean="0">
              <a:solidFill>
                <a:srgbClr val="FFFFFF"/>
              </a:solidFill>
            </a:endParaRPr>
          </a:p>
          <a:p>
            <a:pPr algn="r" eaLnBrk="1" hangingPunct="1"/>
            <a:endParaRPr lang="en-US" b="1" dirty="0">
              <a:solidFill>
                <a:srgbClr val="FFFFFF"/>
              </a:solidFill>
            </a:endParaRPr>
          </a:p>
          <a:p>
            <a:pPr algn="r" eaLnBrk="1" hangingPunct="1"/>
            <a:r>
              <a:rPr lang="en-US" b="1" dirty="0">
                <a:solidFill>
                  <a:srgbClr val="FFFFFF"/>
                </a:solidFill>
              </a:rPr>
              <a:t>Criminal Justice Statistics </a:t>
            </a:r>
            <a:endParaRPr lang="en-US" b="1" dirty="0" smtClean="0">
              <a:solidFill>
                <a:srgbClr val="FFFFFF"/>
              </a:solidFill>
            </a:endParaRPr>
          </a:p>
          <a:p>
            <a:pPr algn="r" eaLnBrk="1" hangingPunct="1"/>
            <a:r>
              <a:rPr lang="en-US" dirty="0" smtClean="0">
                <a:solidFill>
                  <a:srgbClr val="FFFFFF"/>
                </a:solidFill>
              </a:rPr>
              <a:t>2008-2013: Rhino horn </a:t>
            </a:r>
            <a:endParaRPr lang="en-US" dirty="0">
              <a:solidFill>
                <a:srgbClr val="FFFFFF"/>
              </a:solidFill>
            </a:endParaRPr>
          </a:p>
          <a:p>
            <a:pPr algn="r" eaLnBrk="1" hangingPunct="1"/>
            <a:r>
              <a:rPr lang="en-US" dirty="0" smtClean="0">
                <a:solidFill>
                  <a:srgbClr val="FFFFFF"/>
                </a:solidFill>
              </a:rPr>
              <a:t>19 people arrested</a:t>
            </a:r>
            <a:endParaRPr lang="en-US" dirty="0">
              <a:solidFill>
                <a:srgbClr val="FFFFFF"/>
              </a:solidFill>
            </a:endParaRPr>
          </a:p>
          <a:p>
            <a:pPr algn="r" eaLnBrk="1" hangingPunct="1"/>
            <a:r>
              <a:rPr lang="en-US" dirty="0">
                <a:solidFill>
                  <a:srgbClr val="FFFFFF"/>
                </a:solidFill>
              </a:rPr>
              <a:t>1 </a:t>
            </a:r>
            <a:r>
              <a:rPr lang="en-US" dirty="0" smtClean="0">
                <a:solidFill>
                  <a:srgbClr val="FFFFFF"/>
                </a:solidFill>
              </a:rPr>
              <a:t>jailed</a:t>
            </a:r>
            <a:endParaRPr lang="en-US" dirty="0">
              <a:solidFill>
                <a:srgbClr val="FFFFFF"/>
              </a:solidFill>
            </a:endParaRPr>
          </a:p>
          <a:p>
            <a:pPr algn="r" eaLnBrk="1" hangingPunct="1"/>
            <a:r>
              <a:rPr lang="en-US" dirty="0" smtClean="0">
                <a:solidFill>
                  <a:srgbClr val="FFFFFF"/>
                </a:solidFill>
              </a:rPr>
              <a:t>6 small fines</a:t>
            </a:r>
          </a:p>
          <a:p>
            <a:pPr algn="r" eaLnBrk="1" hangingPunct="1"/>
            <a:r>
              <a:rPr lang="en-US" dirty="0" smtClean="0">
                <a:solidFill>
                  <a:srgbClr val="FFFFFF"/>
                </a:solidFill>
              </a:rPr>
              <a:t>12 stopped at prosecution</a:t>
            </a:r>
          </a:p>
        </p:txBody>
      </p:sp>
      <p:pic>
        <p:nvPicPr>
          <p:cNvPr id="3" name="Picture 2"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4">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91129" y="1897604"/>
            <a:ext cx="690245" cy="1386967"/>
          </a:xfrm>
          <a:prstGeom prst="rect">
            <a:avLst/>
          </a:prstGeom>
        </p:spPr>
      </p:pic>
      <p:pic>
        <p:nvPicPr>
          <p:cNvPr id="11" name="Picture 10"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212351" y="1847339"/>
            <a:ext cx="690245" cy="1386967"/>
          </a:xfrm>
          <a:prstGeom prst="rect">
            <a:avLst/>
          </a:prstGeom>
        </p:spPr>
      </p:pic>
      <p:pic>
        <p:nvPicPr>
          <p:cNvPr id="12" name="Picture 11"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833571" y="1847339"/>
            <a:ext cx="690245" cy="1386967"/>
          </a:xfrm>
          <a:prstGeom prst="rect">
            <a:avLst/>
          </a:prstGeom>
        </p:spPr>
      </p:pic>
      <p:pic>
        <p:nvPicPr>
          <p:cNvPr id="13" name="Picture 12"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454793" y="1847873"/>
            <a:ext cx="690245" cy="1386967"/>
          </a:xfrm>
          <a:prstGeom prst="rect">
            <a:avLst/>
          </a:prstGeom>
        </p:spPr>
      </p:pic>
      <p:pic>
        <p:nvPicPr>
          <p:cNvPr id="14" name="Picture 13"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048950" y="1845737"/>
            <a:ext cx="690245" cy="1386967"/>
          </a:xfrm>
          <a:prstGeom prst="rect">
            <a:avLst/>
          </a:prstGeom>
        </p:spPr>
      </p:pic>
      <p:pic>
        <p:nvPicPr>
          <p:cNvPr id="15" name="Picture 14"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670172" y="1846271"/>
            <a:ext cx="690245" cy="1386967"/>
          </a:xfrm>
          <a:prstGeom prst="rect">
            <a:avLst/>
          </a:prstGeom>
        </p:spPr>
      </p:pic>
      <p:pic>
        <p:nvPicPr>
          <p:cNvPr id="16" name="Picture 15"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4291392" y="1846271"/>
            <a:ext cx="690245" cy="1386967"/>
          </a:xfrm>
          <a:prstGeom prst="rect">
            <a:avLst/>
          </a:prstGeom>
        </p:spPr>
      </p:pic>
      <p:pic>
        <p:nvPicPr>
          <p:cNvPr id="17" name="Picture 16"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4912614" y="1846805"/>
            <a:ext cx="690245" cy="1386967"/>
          </a:xfrm>
          <a:prstGeom prst="rect">
            <a:avLst/>
          </a:prstGeom>
        </p:spPr>
      </p:pic>
      <p:pic>
        <p:nvPicPr>
          <p:cNvPr id="18" name="Picture 17"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6814563" y="1863738"/>
            <a:ext cx="690245" cy="1386967"/>
          </a:xfrm>
          <a:prstGeom prst="rect">
            <a:avLst/>
          </a:prstGeom>
        </p:spPr>
      </p:pic>
      <p:pic>
        <p:nvPicPr>
          <p:cNvPr id="19" name="Picture 18"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454009" y="1880671"/>
            <a:ext cx="690245" cy="1386967"/>
          </a:xfrm>
          <a:prstGeom prst="rect">
            <a:avLst/>
          </a:prstGeom>
        </p:spPr>
      </p:pic>
      <p:pic>
        <p:nvPicPr>
          <p:cNvPr id="20" name="Picture 19"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77326" y="3291458"/>
            <a:ext cx="690245" cy="1386967"/>
          </a:xfrm>
          <a:prstGeom prst="rect">
            <a:avLst/>
          </a:prstGeom>
        </p:spPr>
      </p:pic>
      <p:pic>
        <p:nvPicPr>
          <p:cNvPr id="21" name="Picture 20"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198548" y="3291992"/>
            <a:ext cx="690245" cy="1386967"/>
          </a:xfrm>
          <a:prstGeom prst="rect">
            <a:avLst/>
          </a:prstGeom>
        </p:spPr>
      </p:pic>
      <p:pic>
        <p:nvPicPr>
          <p:cNvPr id="22" name="Picture 21"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792705" y="3289856"/>
            <a:ext cx="690245" cy="1386967"/>
          </a:xfrm>
          <a:prstGeom prst="rect">
            <a:avLst/>
          </a:prstGeom>
        </p:spPr>
      </p:pic>
      <p:pic>
        <p:nvPicPr>
          <p:cNvPr id="23" name="Picture 22"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413927" y="3290390"/>
            <a:ext cx="690245" cy="1386967"/>
          </a:xfrm>
          <a:prstGeom prst="rect">
            <a:avLst/>
          </a:prstGeom>
        </p:spPr>
      </p:pic>
      <p:pic>
        <p:nvPicPr>
          <p:cNvPr id="24" name="Picture 23"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520029" y="1847873"/>
            <a:ext cx="690245" cy="1386967"/>
          </a:xfrm>
          <a:prstGeom prst="rect">
            <a:avLst/>
          </a:prstGeom>
        </p:spPr>
      </p:pic>
      <p:pic>
        <p:nvPicPr>
          <p:cNvPr id="25" name="Picture 24"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6141251" y="1848407"/>
            <a:ext cx="690245" cy="1386967"/>
          </a:xfrm>
          <a:prstGeom prst="rect">
            <a:avLst/>
          </a:prstGeom>
        </p:spPr>
      </p:pic>
      <p:pic>
        <p:nvPicPr>
          <p:cNvPr id="34" name="Picture 33"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7">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021342" y="3284571"/>
            <a:ext cx="690245" cy="1386967"/>
          </a:xfrm>
          <a:prstGeom prst="rect">
            <a:avLst/>
          </a:prstGeom>
        </p:spPr>
      </p:pic>
      <p:pic>
        <p:nvPicPr>
          <p:cNvPr id="35" name="Picture 34" descr="man_silhouette_clip_art.png"/>
          <p:cNvPicPr>
            <a:picLocks noChangeAspect="1"/>
          </p:cNvPicPr>
          <p:nvPr/>
        </p:nvPicPr>
        <p:blipFill rotWithShape="1">
          <a:blip r:embed="rId8" cstate="email">
            <a:duotone>
              <a:schemeClr val="accent2">
                <a:shade val="45000"/>
                <a:satMod val="135000"/>
              </a:schemeClr>
              <a:prstClr val="white"/>
            </a:duotone>
            <a:extLst>
              <a:ext uri="{BEBA8EAE-BF5A-486C-A8C5-ECC9F3942E4B}">
                <a14:imgProps xmlns:a14="http://schemas.microsoft.com/office/drawing/2010/main">
                  <a14:imgLayer r:embed="rId9">
                    <a14:imgEffect>
                      <a14:backgroundRemoval t="1145" b="98473" l="3448" r="95402">
                        <a14:foregroundMark x1="50958" y1="10115" x2="50958" y2="10115"/>
                      </a14:backgroundRemoval>
                    </a14:imgEffect>
                    <a14:imgEffect>
                      <a14:colorTemperature colorTemp="11200"/>
                    </a14:imgEffect>
                  </a14:imgLayer>
                </a14:imgProps>
              </a:ext>
              <a:ext uri="{28A0092B-C50C-407E-A947-70E740481C1C}">
                <a14:useLocalDpi xmlns:a14="http://schemas.microsoft.com/office/drawing/2010/main"/>
              </a:ext>
            </a:extLst>
          </a:blip>
          <a:srcRect/>
          <a:stretch/>
        </p:blipFill>
        <p:spPr>
          <a:xfrm>
            <a:off x="577326" y="4707786"/>
            <a:ext cx="690245" cy="1386967"/>
          </a:xfrm>
          <a:prstGeom prst="rect">
            <a:avLst/>
          </a:prstGeom>
        </p:spPr>
      </p:pic>
      <p:pic>
        <p:nvPicPr>
          <p:cNvPr id="36" name="Picture 35"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615502" y="3298911"/>
            <a:ext cx="690245" cy="1386967"/>
          </a:xfrm>
          <a:prstGeom prst="rect">
            <a:avLst/>
          </a:prstGeom>
        </p:spPr>
      </p:pic>
      <p:sp>
        <p:nvSpPr>
          <p:cNvPr id="37" name="TextBox 36"/>
          <p:cNvSpPr txBox="1"/>
          <p:nvPr/>
        </p:nvSpPr>
        <p:spPr>
          <a:xfrm>
            <a:off x="12325" y="71829"/>
            <a:ext cx="9144000" cy="1015663"/>
          </a:xfrm>
          <a:prstGeom prst="rect">
            <a:avLst/>
          </a:prstGeom>
          <a:noFill/>
        </p:spPr>
        <p:txBody>
          <a:bodyPr>
            <a:spAutoFit/>
          </a:bodyPr>
          <a:lstStyle/>
          <a:p>
            <a:pPr lvl="0" algn="ctr">
              <a:defRPr/>
            </a:pPr>
            <a:r>
              <a:rPr lang="en-SG" sz="2000" b="1" dirty="0">
                <a:solidFill>
                  <a:srgbClr val="FFFFFF"/>
                </a:solidFill>
              </a:rPr>
              <a:t>Generating data and actionable intelligence that enables measurement of impact </a:t>
            </a:r>
            <a:r>
              <a:rPr lang="en-SG" sz="2000" b="1" dirty="0" smtClean="0">
                <a:solidFill>
                  <a:srgbClr val="FFFFFF"/>
                </a:solidFill>
              </a:rPr>
              <a:t>and changes </a:t>
            </a:r>
            <a:r>
              <a:rPr lang="en-SG" sz="2000" b="1" dirty="0">
                <a:solidFill>
                  <a:srgbClr val="FFFFFF"/>
                </a:solidFill>
              </a:rPr>
              <a:t>in attitudes, behavior, policy, law enforcement effectiveness, criminal network </a:t>
            </a:r>
            <a:r>
              <a:rPr lang="en-SG" sz="2000" b="1" dirty="0" smtClean="0">
                <a:solidFill>
                  <a:srgbClr val="FFFFFF"/>
                </a:solidFill>
              </a:rPr>
              <a:t>integrity</a:t>
            </a:r>
            <a:endParaRPr lang="en-SG" sz="2000" b="1" dirty="0">
              <a:solidFill>
                <a:srgbClr val="FFFFFF"/>
              </a:solidFill>
            </a:endParaRPr>
          </a:p>
        </p:txBody>
      </p:sp>
    </p:spTree>
    <p:extLst>
      <p:ext uri="{BB962C8B-B14F-4D97-AF65-F5344CB8AC3E}">
        <p14:creationId xmlns:p14="http://schemas.microsoft.com/office/powerpoint/2010/main" val="3485542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p:cNvGrpSpPr/>
          <p:nvPr/>
        </p:nvGrpSpPr>
        <p:grpSpPr>
          <a:xfrm>
            <a:off x="-96" y="1277895"/>
            <a:ext cx="9144000" cy="4560173"/>
            <a:chOff x="0" y="857232"/>
            <a:chExt cx="9144000" cy="4560173"/>
          </a:xfrm>
        </p:grpSpPr>
        <p:cxnSp>
          <p:nvCxnSpPr>
            <p:cNvPr id="8" name="直接连接符 7"/>
            <p:cNvCxnSpPr/>
            <p:nvPr/>
          </p:nvCxnSpPr>
          <p:spPr>
            <a:xfrm>
              <a:off x="0" y="857232"/>
              <a:ext cx="9144000" cy="1588"/>
            </a:xfrm>
            <a:prstGeom prst="line">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55307" name="图片 13" descr="C:\Users\WangYongLin\AppData\Roaming\Tencent\Users\2444089875\QQ\WinTemp\RichOle\SDQ4GNJ[WXQX0DIV)T{93`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88488"/>
              <a:ext cx="9144000" cy="215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467544" y="3789040"/>
              <a:ext cx="0" cy="288032"/>
            </a:xfrm>
            <a:prstGeom prst="straightConnector1">
              <a:avLst/>
            </a:prstGeom>
            <a:ln w="19050">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24" name="TextBox 4"/>
            <p:cNvSpPr txBox="1">
              <a:spLocks noChangeArrowheads="1"/>
            </p:cNvSpPr>
            <p:nvPr/>
          </p:nvSpPr>
          <p:spPr bwMode="auto">
            <a:xfrm>
              <a:off x="195752" y="4077072"/>
              <a:ext cx="8478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050" dirty="0" smtClean="0">
                  <a:solidFill>
                    <a:srgbClr val="FFFFFF"/>
                  </a:solidFill>
                  <a:latin typeface="Calibri" panose="020F0502020204030204" pitchFamily="34" charset="0"/>
                </a:rPr>
                <a:t>Ivory Crush</a:t>
              </a:r>
            </a:p>
            <a:p>
              <a:pPr eaLnBrk="1" hangingPunct="1"/>
              <a:r>
                <a:rPr lang="en-US" altLang="zh-CN" sz="1050" dirty="0">
                  <a:solidFill>
                    <a:srgbClr val="FFFFFF"/>
                  </a:solidFill>
                  <a:latin typeface="Calibri" panose="020F0502020204030204" pitchFamily="34" charset="0"/>
                </a:rPr>
                <a:t>i</a:t>
              </a:r>
              <a:r>
                <a:rPr lang="en-US" altLang="zh-CN" sz="1050" dirty="0" smtClean="0">
                  <a:solidFill>
                    <a:srgbClr val="FFFFFF"/>
                  </a:solidFill>
                  <a:latin typeface="Calibri" panose="020F0502020204030204" pitchFamily="34" charset="0"/>
                </a:rPr>
                <a:t>n China</a:t>
              </a:r>
              <a:endParaRPr lang="zh-CN" altLang="en-US" sz="1050" dirty="0">
                <a:solidFill>
                  <a:srgbClr val="FFFFFF"/>
                </a:solidFill>
                <a:latin typeface="Calibri" panose="020F0502020204030204" pitchFamily="34" charset="0"/>
              </a:endParaRPr>
            </a:p>
          </p:txBody>
        </p:sp>
        <p:sp>
          <p:nvSpPr>
            <p:cNvPr id="14" name="Right Brace 13"/>
            <p:cNvSpPr/>
            <p:nvPr/>
          </p:nvSpPr>
          <p:spPr>
            <a:xfrm rot="5400000">
              <a:off x="1554947" y="3435489"/>
              <a:ext cx="274259" cy="1152922"/>
            </a:xfrm>
            <a:prstGeom prst="rightBrace">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solidFill>
                  <a:srgbClr val="FFFFFF"/>
                </a:solidFill>
              </a:endParaRPr>
            </a:p>
          </p:txBody>
        </p:sp>
        <p:sp>
          <p:nvSpPr>
            <p:cNvPr id="26" name="TextBox 4"/>
            <p:cNvSpPr txBox="1">
              <a:spLocks noChangeArrowheads="1"/>
            </p:cNvSpPr>
            <p:nvPr/>
          </p:nvSpPr>
          <p:spPr bwMode="auto">
            <a:xfrm>
              <a:off x="1347880" y="4077072"/>
              <a:ext cx="84785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050" dirty="0" err="1" smtClean="0">
                  <a:solidFill>
                    <a:srgbClr val="FFFFFF"/>
                  </a:solidFill>
                  <a:latin typeface="Calibri" panose="020F0502020204030204" pitchFamily="34" charset="0"/>
                </a:rPr>
                <a:t>Yaoming</a:t>
              </a:r>
              <a:r>
                <a:rPr lang="en-US" altLang="zh-CN" sz="1050" dirty="0" smtClean="0">
                  <a:solidFill>
                    <a:srgbClr val="FFFFFF"/>
                  </a:solidFill>
                  <a:latin typeface="Calibri" panose="020F0502020204030204" pitchFamily="34" charset="0"/>
                </a:rPr>
                <a:t> Documentary in Africa</a:t>
              </a:r>
            </a:p>
          </p:txBody>
        </p:sp>
        <p:cxnSp>
          <p:nvCxnSpPr>
            <p:cNvPr id="28" name="Straight Arrow Connector 27"/>
            <p:cNvCxnSpPr>
              <a:endCxn id="31" idx="2"/>
            </p:cNvCxnSpPr>
            <p:nvPr/>
          </p:nvCxnSpPr>
          <p:spPr>
            <a:xfrm flipV="1">
              <a:off x="2206080" y="1638092"/>
              <a:ext cx="5896" cy="1710516"/>
            </a:xfrm>
            <a:prstGeom prst="straightConnector1">
              <a:avLst/>
            </a:prstGeom>
            <a:ln w="19050">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31" name="TextBox 4"/>
            <p:cNvSpPr txBox="1">
              <a:spLocks noChangeArrowheads="1"/>
            </p:cNvSpPr>
            <p:nvPr/>
          </p:nvSpPr>
          <p:spPr bwMode="auto">
            <a:xfrm>
              <a:off x="1788048" y="899428"/>
              <a:ext cx="8478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050" dirty="0" smtClean="0">
                  <a:solidFill>
                    <a:srgbClr val="FFFFFF"/>
                  </a:solidFill>
                  <a:latin typeface="Calibri" panose="020F0502020204030204" pitchFamily="34" charset="0"/>
                </a:rPr>
                <a:t>WCS Campaign with Customs</a:t>
              </a:r>
            </a:p>
          </p:txBody>
        </p:sp>
        <p:cxnSp>
          <p:nvCxnSpPr>
            <p:cNvPr id="32" name="Straight Arrow Connector 31"/>
            <p:cNvCxnSpPr/>
            <p:nvPr/>
          </p:nvCxnSpPr>
          <p:spPr>
            <a:xfrm>
              <a:off x="2483768" y="3498502"/>
              <a:ext cx="0" cy="578570"/>
            </a:xfrm>
            <a:prstGeom prst="straightConnector1">
              <a:avLst/>
            </a:prstGeom>
            <a:ln w="19050">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35" name="TextBox 4"/>
            <p:cNvSpPr txBox="1">
              <a:spLocks noChangeArrowheads="1"/>
            </p:cNvSpPr>
            <p:nvPr/>
          </p:nvSpPr>
          <p:spPr bwMode="auto">
            <a:xfrm>
              <a:off x="2211976" y="4077072"/>
              <a:ext cx="84785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050" dirty="0">
                  <a:solidFill>
                    <a:srgbClr val="FFFFFF"/>
                  </a:solidFill>
                  <a:latin typeface="Calibri" panose="020F0502020204030204" pitchFamily="34" charset="0"/>
                </a:rPr>
                <a:t>The World’s largest ivory storage, by British </a:t>
              </a:r>
              <a:r>
                <a:rPr lang="en-US" altLang="zh-CN" sz="1050" i="1" dirty="0">
                  <a:solidFill>
                    <a:srgbClr val="FFFFFF"/>
                  </a:solidFill>
                  <a:latin typeface="Calibri" panose="020F0502020204030204" pitchFamily="34" charset="0"/>
                </a:rPr>
                <a:t>Daily Mail</a:t>
              </a:r>
            </a:p>
          </p:txBody>
        </p:sp>
        <p:sp>
          <p:nvSpPr>
            <p:cNvPr id="21" name="Rectangle 20"/>
            <p:cNvSpPr/>
            <p:nvPr/>
          </p:nvSpPr>
          <p:spPr>
            <a:xfrm>
              <a:off x="3059832" y="4093966"/>
              <a:ext cx="648072" cy="1323439"/>
            </a:xfrm>
            <a:prstGeom prst="rect">
              <a:avLst/>
            </a:prstGeom>
          </p:spPr>
          <p:txBody>
            <a:bodyPr wrap="square">
              <a:spAutoFit/>
            </a:bodyPr>
            <a:lstStyle/>
            <a:p>
              <a:r>
                <a:rPr lang="en-US" altLang="zh-CN" sz="1000" dirty="0">
                  <a:solidFill>
                    <a:srgbClr val="FFFFFF"/>
                  </a:solidFill>
                  <a:latin typeface="Calibri" panose="020F0502020204030204" pitchFamily="34" charset="0"/>
                </a:rPr>
                <a:t>Elephants’ poaching in Kenya, by British </a:t>
              </a:r>
              <a:r>
                <a:rPr lang="en-US" altLang="zh-CN" sz="1000" i="1" dirty="0">
                  <a:solidFill>
                    <a:srgbClr val="FFFFFF"/>
                  </a:solidFill>
                  <a:latin typeface="Calibri" panose="020F0502020204030204" pitchFamily="34" charset="0"/>
                </a:rPr>
                <a:t>Daily Mail</a:t>
              </a:r>
            </a:p>
          </p:txBody>
        </p:sp>
        <p:cxnSp>
          <p:nvCxnSpPr>
            <p:cNvPr id="37" name="Straight Arrow Connector 36"/>
            <p:cNvCxnSpPr/>
            <p:nvPr/>
          </p:nvCxnSpPr>
          <p:spPr>
            <a:xfrm>
              <a:off x="3203848" y="3501008"/>
              <a:ext cx="0" cy="578570"/>
            </a:xfrm>
            <a:prstGeom prst="straightConnector1">
              <a:avLst/>
            </a:prstGeom>
            <a:ln w="19050">
              <a:headEnd type="arrow"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38" name="Straight Arrow Connector 37"/>
            <p:cNvCxnSpPr/>
            <p:nvPr/>
          </p:nvCxnSpPr>
          <p:spPr>
            <a:xfrm>
              <a:off x="3851920" y="3501008"/>
              <a:ext cx="0" cy="578570"/>
            </a:xfrm>
            <a:prstGeom prst="straightConnector1">
              <a:avLst/>
            </a:prstGeom>
            <a:ln w="19050">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39" name="Rectangle 38"/>
            <p:cNvSpPr/>
            <p:nvPr/>
          </p:nvSpPr>
          <p:spPr>
            <a:xfrm>
              <a:off x="3635896" y="4077072"/>
              <a:ext cx="720080" cy="707886"/>
            </a:xfrm>
            <a:prstGeom prst="rect">
              <a:avLst/>
            </a:prstGeom>
          </p:spPr>
          <p:txBody>
            <a:bodyPr wrap="square">
              <a:spAutoFit/>
            </a:bodyPr>
            <a:lstStyle/>
            <a:p>
              <a:r>
                <a:rPr lang="en-US" altLang="zh-CN" sz="1000" dirty="0">
                  <a:solidFill>
                    <a:srgbClr val="FFFFFF"/>
                  </a:solidFill>
                  <a:latin typeface="Calibri" panose="020F0502020204030204" pitchFamily="34" charset="0"/>
                </a:rPr>
                <a:t>HK destroys 28-ton </a:t>
              </a:r>
              <a:r>
                <a:rPr lang="en-US" altLang="zh-CN" sz="1000" dirty="0" smtClean="0">
                  <a:solidFill>
                    <a:srgbClr val="FFFFFF"/>
                  </a:solidFill>
                  <a:latin typeface="Calibri" panose="020F0502020204030204" pitchFamily="34" charset="0"/>
                </a:rPr>
                <a:t>ivory</a:t>
              </a:r>
            </a:p>
          </p:txBody>
        </p:sp>
        <p:cxnSp>
          <p:nvCxnSpPr>
            <p:cNvPr id="40" name="Straight Arrow Connector 39"/>
            <p:cNvCxnSpPr/>
            <p:nvPr/>
          </p:nvCxnSpPr>
          <p:spPr>
            <a:xfrm flipV="1">
              <a:off x="4673592" y="1638092"/>
              <a:ext cx="0" cy="673224"/>
            </a:xfrm>
            <a:prstGeom prst="straightConnector1">
              <a:avLst/>
            </a:prstGeom>
            <a:ln w="19050">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41" name="TextBox 4"/>
            <p:cNvSpPr txBox="1">
              <a:spLocks noChangeArrowheads="1"/>
            </p:cNvSpPr>
            <p:nvPr/>
          </p:nvSpPr>
          <p:spPr bwMode="auto">
            <a:xfrm>
              <a:off x="4300208" y="941612"/>
              <a:ext cx="9918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050" dirty="0" smtClean="0">
                  <a:solidFill>
                    <a:srgbClr val="FFFFFF"/>
                  </a:solidFill>
                  <a:latin typeface="Calibri" panose="020F0502020204030204" pitchFamily="34" charset="0"/>
                </a:rPr>
                <a:t>WCS Campaign with Customs</a:t>
              </a:r>
            </a:p>
          </p:txBody>
        </p:sp>
        <p:cxnSp>
          <p:nvCxnSpPr>
            <p:cNvPr id="42" name="Straight Arrow Connector 41"/>
            <p:cNvCxnSpPr/>
            <p:nvPr/>
          </p:nvCxnSpPr>
          <p:spPr>
            <a:xfrm>
              <a:off x="4716016" y="3573016"/>
              <a:ext cx="0" cy="578570"/>
            </a:xfrm>
            <a:prstGeom prst="straightConnector1">
              <a:avLst/>
            </a:prstGeom>
            <a:ln w="19050">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43" name="Rectangle 42"/>
            <p:cNvSpPr/>
            <p:nvPr/>
          </p:nvSpPr>
          <p:spPr>
            <a:xfrm>
              <a:off x="4355976" y="4149080"/>
              <a:ext cx="720080" cy="707886"/>
            </a:xfrm>
            <a:prstGeom prst="rect">
              <a:avLst/>
            </a:prstGeom>
          </p:spPr>
          <p:txBody>
            <a:bodyPr wrap="square">
              <a:spAutoFit/>
            </a:bodyPr>
            <a:lstStyle/>
            <a:p>
              <a:r>
                <a:rPr lang="en-US" altLang="zh-CN" sz="1000" dirty="0">
                  <a:solidFill>
                    <a:srgbClr val="FFFFFF"/>
                  </a:solidFill>
                  <a:latin typeface="Calibri" panose="020F0502020204030204" pitchFamily="34" charset="0"/>
                </a:rPr>
                <a:t>Kenya elephant king killed crucially</a:t>
              </a:r>
              <a:endParaRPr lang="en-US" altLang="zh-CN" sz="1000" dirty="0" smtClean="0">
                <a:solidFill>
                  <a:srgbClr val="FFFFFF"/>
                </a:solidFill>
                <a:latin typeface="Calibri" panose="020F0502020204030204" pitchFamily="34" charset="0"/>
              </a:endParaRPr>
            </a:p>
          </p:txBody>
        </p:sp>
        <p:sp>
          <p:nvSpPr>
            <p:cNvPr id="22" name="Rectangle 21"/>
            <p:cNvSpPr/>
            <p:nvPr/>
          </p:nvSpPr>
          <p:spPr>
            <a:xfrm>
              <a:off x="5004048" y="4233282"/>
              <a:ext cx="1008112" cy="707886"/>
            </a:xfrm>
            <a:prstGeom prst="rect">
              <a:avLst/>
            </a:prstGeom>
          </p:spPr>
          <p:txBody>
            <a:bodyPr wrap="square">
              <a:spAutoFit/>
            </a:bodyPr>
            <a:lstStyle/>
            <a:p>
              <a:r>
                <a:rPr lang="en-US" altLang="zh-CN" sz="1000" dirty="0">
                  <a:solidFill>
                    <a:srgbClr val="FFFFFF"/>
                  </a:solidFill>
                  <a:latin typeface="Calibri" panose="020F0502020204030204" pitchFamily="34" charset="0"/>
                </a:rPr>
                <a:t>Controversial  discussion on China supports terrorism LRA</a:t>
              </a:r>
              <a:endParaRPr lang="zh-CN" altLang="en-US" sz="1000" dirty="0">
                <a:solidFill>
                  <a:srgbClr val="FFFFFF"/>
                </a:solidFill>
                <a:latin typeface="Calibri" panose="020F0502020204030204" pitchFamily="34" charset="0"/>
              </a:endParaRPr>
            </a:p>
          </p:txBody>
        </p:sp>
        <p:cxnSp>
          <p:nvCxnSpPr>
            <p:cNvPr id="45" name="Straight Arrow Connector 44"/>
            <p:cNvCxnSpPr/>
            <p:nvPr/>
          </p:nvCxnSpPr>
          <p:spPr>
            <a:xfrm>
              <a:off x="5220072" y="3573016"/>
              <a:ext cx="0" cy="578570"/>
            </a:xfrm>
            <a:prstGeom prst="straightConnector1">
              <a:avLst/>
            </a:prstGeom>
            <a:ln w="19050">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23" name="Rectangle 22"/>
            <p:cNvSpPr/>
            <p:nvPr/>
          </p:nvSpPr>
          <p:spPr>
            <a:xfrm>
              <a:off x="6708044" y="942114"/>
              <a:ext cx="936104" cy="707886"/>
            </a:xfrm>
            <a:prstGeom prst="rect">
              <a:avLst/>
            </a:prstGeom>
          </p:spPr>
          <p:txBody>
            <a:bodyPr wrap="square">
              <a:spAutoFit/>
            </a:bodyPr>
            <a:lstStyle/>
            <a:p>
              <a:r>
                <a:rPr lang="en-US" altLang="zh-CN" sz="1000" dirty="0">
                  <a:solidFill>
                    <a:srgbClr val="FFFFFF"/>
                  </a:solidFill>
                  <a:latin typeface="Century Gothic" pitchFamily="34" charset="0"/>
                </a:rPr>
                <a:t>WCS collaborated with </a:t>
              </a:r>
              <a:r>
                <a:rPr lang="en-US" altLang="zh-CN" sz="1000" i="1" dirty="0">
                  <a:solidFill>
                    <a:srgbClr val="FFFFFF"/>
                  </a:solidFill>
                  <a:latin typeface="Century Gothic" pitchFamily="34" charset="0"/>
                </a:rPr>
                <a:t>Artron.net</a:t>
              </a:r>
              <a:endParaRPr lang="zh-CN" altLang="en-US" sz="1000" dirty="0">
                <a:solidFill>
                  <a:srgbClr val="FFFFFF"/>
                </a:solidFill>
              </a:endParaRPr>
            </a:p>
          </p:txBody>
        </p:sp>
        <p:cxnSp>
          <p:nvCxnSpPr>
            <p:cNvPr id="47" name="Straight Arrow Connector 46"/>
            <p:cNvCxnSpPr>
              <a:endCxn id="23" idx="2"/>
            </p:cNvCxnSpPr>
            <p:nvPr/>
          </p:nvCxnSpPr>
          <p:spPr>
            <a:xfrm flipV="1">
              <a:off x="7176096" y="1650000"/>
              <a:ext cx="0" cy="1528128"/>
            </a:xfrm>
            <a:prstGeom prst="straightConnector1">
              <a:avLst/>
            </a:prstGeom>
            <a:ln w="19050">
              <a:headEnd type="arrow" w="med" len="med"/>
              <a:tailEnd type="none" w="med" len="med"/>
            </a:ln>
          </p:spPr>
          <p:style>
            <a:lnRef idx="1">
              <a:schemeClr val="accent6"/>
            </a:lnRef>
            <a:fillRef idx="0">
              <a:schemeClr val="accent6"/>
            </a:fillRef>
            <a:effectRef idx="0">
              <a:schemeClr val="accent6"/>
            </a:effectRef>
            <a:fontRef idx="minor">
              <a:schemeClr val="tx1"/>
            </a:fontRef>
          </p:style>
        </p:cxnSp>
      </p:grpSp>
      <p:sp>
        <p:nvSpPr>
          <p:cNvPr id="10" name="TextBox 9"/>
          <p:cNvSpPr txBox="1"/>
          <p:nvPr/>
        </p:nvSpPr>
        <p:spPr>
          <a:xfrm>
            <a:off x="0" y="173194"/>
            <a:ext cx="9143904" cy="830997"/>
          </a:xfrm>
          <a:prstGeom prst="rect">
            <a:avLst/>
          </a:prstGeom>
          <a:noFill/>
        </p:spPr>
        <p:txBody>
          <a:bodyPr wrap="square" rtlCol="0">
            <a:spAutoFit/>
          </a:bodyPr>
          <a:lstStyle/>
          <a:p>
            <a:pPr algn="ctr"/>
            <a:r>
              <a:rPr lang="en-US" sz="2400" b="1" dirty="0" smtClean="0">
                <a:solidFill>
                  <a:srgbClr val="FFFFFF"/>
                </a:solidFill>
              </a:rPr>
              <a:t>Assessing social media analytical tools to measure online conversations</a:t>
            </a:r>
            <a:endParaRPr lang="en-US" sz="2400" b="1" dirty="0">
              <a:solidFill>
                <a:srgbClr val="FFFFFF"/>
              </a:solidFill>
            </a:endParaRPr>
          </a:p>
        </p:txBody>
      </p:sp>
    </p:spTree>
    <p:extLst>
      <p:ext uri="{BB962C8B-B14F-4D97-AF65-F5344CB8AC3E}">
        <p14:creationId xmlns:p14="http://schemas.microsoft.com/office/powerpoint/2010/main" val="86985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77" y="3294732"/>
            <a:ext cx="4656177" cy="351757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400" y="38488"/>
            <a:ext cx="4572000" cy="3215594"/>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l="5684"/>
          <a:stretch/>
        </p:blipFill>
        <p:spPr>
          <a:xfrm>
            <a:off x="4572000" y="0"/>
            <a:ext cx="4572000" cy="3225800"/>
          </a:xfrm>
          <a:prstGeom prst="rect">
            <a:avLst/>
          </a:prstGeom>
        </p:spPr>
      </p:pic>
      <p:sp>
        <p:nvSpPr>
          <p:cNvPr id="10" name="TextBox 9"/>
          <p:cNvSpPr txBox="1"/>
          <p:nvPr/>
        </p:nvSpPr>
        <p:spPr>
          <a:xfrm>
            <a:off x="5464274" y="3656316"/>
            <a:ext cx="2982262" cy="2646878"/>
          </a:xfrm>
          <a:prstGeom prst="rect">
            <a:avLst/>
          </a:prstGeom>
          <a:noFill/>
        </p:spPr>
        <p:txBody>
          <a:bodyPr wrap="square" rtlCol="0">
            <a:spAutoFit/>
          </a:bodyPr>
          <a:lstStyle/>
          <a:p>
            <a:pPr algn="ctr"/>
            <a:r>
              <a:rPr lang="en-US" sz="16600" dirty="0" smtClean="0">
                <a:solidFill>
                  <a:srgbClr val="FFFFFF"/>
                </a:solidFill>
              </a:rPr>
              <a:t>?</a:t>
            </a:r>
            <a:endParaRPr lang="en-US" sz="16600" dirty="0">
              <a:solidFill>
                <a:srgbClr val="FFFFFF"/>
              </a:solidFill>
            </a:endParaRPr>
          </a:p>
        </p:txBody>
      </p:sp>
    </p:spTree>
    <p:extLst>
      <p:ext uri="{BB962C8B-B14F-4D97-AF65-F5344CB8AC3E}">
        <p14:creationId xmlns:p14="http://schemas.microsoft.com/office/powerpoint/2010/main" val="147412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8866" y="3847145"/>
            <a:ext cx="2105334" cy="2726751"/>
          </a:xfrm>
          <a:prstGeom prst="rect">
            <a:avLst/>
          </a:prstGeom>
          <a:noFill/>
          <a:ln w="9525">
            <a:noFill/>
            <a:miter lim="800000"/>
            <a:headEnd/>
            <a:tailEnd/>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3510" y="1215117"/>
            <a:ext cx="3802709" cy="2535139"/>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8867" y="1231829"/>
            <a:ext cx="3731098" cy="2518427"/>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49497" y="3847145"/>
            <a:ext cx="5336722" cy="2726751"/>
          </a:xfrm>
          <a:prstGeom prst="rect">
            <a:avLst/>
          </a:prstGeom>
        </p:spPr>
      </p:pic>
      <p:sp>
        <p:nvSpPr>
          <p:cNvPr id="7" name="TextBox 6"/>
          <p:cNvSpPr txBox="1"/>
          <p:nvPr/>
        </p:nvSpPr>
        <p:spPr>
          <a:xfrm>
            <a:off x="12325" y="195397"/>
            <a:ext cx="9144000" cy="954107"/>
          </a:xfrm>
          <a:prstGeom prst="rect">
            <a:avLst/>
          </a:prstGeom>
          <a:noFill/>
        </p:spPr>
        <p:txBody>
          <a:bodyPr>
            <a:spAutoFit/>
          </a:bodyPr>
          <a:lstStyle/>
          <a:p>
            <a:pPr algn="ctr">
              <a:defRPr/>
            </a:pPr>
            <a:r>
              <a:rPr lang="en-US" sz="2800" b="1" dirty="0" smtClean="0">
                <a:solidFill>
                  <a:srgbClr val="FFFFFF"/>
                </a:solidFill>
              </a:rPr>
              <a:t>Global attention to address poaching, trafficking and demand for Endangered species has never been greater</a:t>
            </a:r>
            <a:endParaRPr lang="en-US" sz="2800" b="1" dirty="0">
              <a:solidFill>
                <a:srgbClr val="FFFFFF"/>
              </a:solidFill>
            </a:endParaRPr>
          </a:p>
        </p:txBody>
      </p:sp>
    </p:spTree>
    <p:extLst>
      <p:ext uri="{BB962C8B-B14F-4D97-AF65-F5344CB8AC3E}">
        <p14:creationId xmlns:p14="http://schemas.microsoft.com/office/powerpoint/2010/main" val="1028615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email">
            <a:alphaModFix amt="60000"/>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Rectangle 3"/>
          <p:cNvSpPr/>
          <p:nvPr/>
        </p:nvSpPr>
        <p:spPr>
          <a:xfrm>
            <a:off x="-16936" y="5833070"/>
            <a:ext cx="9144000" cy="707886"/>
          </a:xfrm>
          <a:prstGeom prst="rect">
            <a:avLst/>
          </a:prstGeom>
          <a:solidFill>
            <a:schemeClr val="tx1">
              <a:lumMod val="50000"/>
              <a:alpha val="59000"/>
            </a:schemeClr>
          </a:solidFill>
        </p:spPr>
        <p:txBody>
          <a:bodyPr wrap="square">
            <a:spAutoFit/>
          </a:bodyPr>
          <a:lstStyle/>
          <a:p>
            <a:pPr algn="ctr"/>
            <a:r>
              <a:rPr lang="en-US" sz="2000" b="1" dirty="0">
                <a:solidFill>
                  <a:srgbClr val="FFFFFF"/>
                </a:solidFill>
                <a:latin typeface="Arial" charset="0"/>
                <a:ea typeface="ＭＳ Ｐゴシック" charset="0"/>
                <a:cs typeface="Cambria" charset="0"/>
              </a:rPr>
              <a:t>Robust monitoring is </a:t>
            </a:r>
            <a:r>
              <a:rPr lang="en-US" sz="2000" b="1" dirty="0" smtClean="0">
                <a:solidFill>
                  <a:srgbClr val="FFFFFF"/>
                </a:solidFill>
                <a:latin typeface="Arial" charset="0"/>
                <a:ea typeface="ＭＳ Ｐゴシック" charset="0"/>
                <a:cs typeface="Cambria" charset="0"/>
              </a:rPr>
              <a:t>required </a:t>
            </a:r>
            <a:r>
              <a:rPr lang="en-US" sz="2000" b="1" dirty="0">
                <a:solidFill>
                  <a:srgbClr val="FFFFFF"/>
                </a:solidFill>
                <a:latin typeface="Arial" charset="0"/>
                <a:ea typeface="ＭＳ Ｐゴシック" charset="0"/>
                <a:cs typeface="Cambria" charset="0"/>
              </a:rPr>
              <a:t>to </a:t>
            </a:r>
            <a:r>
              <a:rPr lang="en-US" sz="2000" b="1" dirty="0" smtClean="0">
                <a:solidFill>
                  <a:srgbClr val="FFFFFF"/>
                </a:solidFill>
                <a:latin typeface="Arial" charset="0"/>
                <a:ea typeface="ＭＳ Ｐゴシック" charset="0"/>
                <a:cs typeface="Cambria" charset="0"/>
              </a:rPr>
              <a:t>enable more accurate measurement of consumption and assessment of demand </a:t>
            </a:r>
            <a:r>
              <a:rPr lang="en-US" sz="2000" b="1" dirty="0">
                <a:solidFill>
                  <a:srgbClr val="FFFFFF"/>
                </a:solidFill>
                <a:latin typeface="Arial" charset="0"/>
                <a:ea typeface="ＭＳ Ｐゴシック" charset="0"/>
                <a:cs typeface="Cambria" charset="0"/>
              </a:rPr>
              <a:t>reduction </a:t>
            </a:r>
            <a:r>
              <a:rPr lang="en-US" sz="2000" b="1" dirty="0" smtClean="0">
                <a:solidFill>
                  <a:srgbClr val="FFFFFF"/>
                </a:solidFill>
                <a:latin typeface="Arial" charset="0"/>
                <a:ea typeface="ＭＳ Ｐゴシック" charset="0"/>
                <a:cs typeface="Cambria" charset="0"/>
              </a:rPr>
              <a:t>efforts</a:t>
            </a:r>
          </a:p>
        </p:txBody>
      </p:sp>
      <p:sp>
        <p:nvSpPr>
          <p:cNvPr id="13" name="TextBox 12"/>
          <p:cNvSpPr txBox="1"/>
          <p:nvPr/>
        </p:nvSpPr>
        <p:spPr>
          <a:xfrm>
            <a:off x="-16936" y="3058"/>
            <a:ext cx="9160936" cy="846386"/>
          </a:xfrm>
          <a:prstGeom prst="rect">
            <a:avLst/>
          </a:prstGeom>
          <a:solidFill>
            <a:schemeClr val="tx1">
              <a:lumMod val="50000"/>
              <a:alpha val="59000"/>
            </a:schemeClr>
          </a:solidFill>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en-GB" sz="1000" b="1" dirty="0" smtClean="0">
              <a:solidFill>
                <a:srgbClr val="FFFFFF"/>
              </a:solidFill>
              <a:cs typeface="Cambria" charset="0"/>
            </a:endParaRPr>
          </a:p>
          <a:p>
            <a:pPr algn="ctr" eaLnBrk="1" hangingPunct="1">
              <a:defRPr/>
            </a:pPr>
            <a:r>
              <a:rPr lang="en-GB" sz="2800" b="1" dirty="0" smtClean="0">
                <a:solidFill>
                  <a:srgbClr val="FFFFFF"/>
                </a:solidFill>
                <a:cs typeface="Cambria" charset="0"/>
              </a:rPr>
              <a:t>But, what do we really know about consumption? </a:t>
            </a:r>
          </a:p>
          <a:p>
            <a:pPr algn="ctr" eaLnBrk="1" hangingPunct="1">
              <a:defRPr/>
            </a:pPr>
            <a:endParaRPr lang="en-GB" sz="1050" b="1" dirty="0" smtClean="0">
              <a:solidFill>
                <a:srgbClr val="FFFFFF"/>
              </a:solidFill>
              <a:latin typeface="+mn-lt"/>
              <a:cs typeface="Cambria"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1613" y="2345260"/>
            <a:ext cx="2192867" cy="1882691"/>
          </a:xfrm>
          <a:prstGeom prst="rect">
            <a:avLst/>
          </a:prstGeom>
          <a:ln>
            <a:solidFill>
              <a:schemeClr val="bg1"/>
            </a:solidFill>
          </a:ln>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3773" y="2345260"/>
            <a:ext cx="2232440" cy="1882691"/>
          </a:xfrm>
          <a:prstGeom prst="rect">
            <a:avLst/>
          </a:prstGeom>
          <a:ln>
            <a:solidFill>
              <a:schemeClr val="bg1"/>
            </a:solidFill>
          </a:ln>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63973" y="2345260"/>
            <a:ext cx="2514599" cy="1882691"/>
          </a:xfrm>
          <a:prstGeom prst="rect">
            <a:avLst/>
          </a:prstGeom>
          <a:ln>
            <a:solidFill>
              <a:schemeClr val="bg1"/>
            </a:solidFill>
          </a:ln>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67472" y="2345260"/>
            <a:ext cx="1617183" cy="1882691"/>
          </a:xfrm>
          <a:prstGeom prst="rect">
            <a:avLst/>
          </a:prstGeom>
          <a:ln>
            <a:solidFill>
              <a:srgbClr val="FFFFFF"/>
            </a:solidFill>
          </a:ln>
        </p:spPr>
      </p:pic>
    </p:spTree>
    <p:extLst>
      <p:ext uri="{BB962C8B-B14F-4D97-AF65-F5344CB8AC3E}">
        <p14:creationId xmlns:p14="http://schemas.microsoft.com/office/powerpoint/2010/main" val="1122421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1012115">
            <a:off x="265063" y="3206749"/>
            <a:ext cx="2291113" cy="331152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05395">
            <a:off x="1895710" y="2674192"/>
            <a:ext cx="2692400" cy="3589867"/>
          </a:xfrm>
          <a:prstGeom prst="rect">
            <a:avLst/>
          </a:prstGeom>
        </p:spPr>
      </p:pic>
      <p:sp>
        <p:nvSpPr>
          <p:cNvPr id="4" name="TextBox 3"/>
          <p:cNvSpPr txBox="1"/>
          <p:nvPr/>
        </p:nvSpPr>
        <p:spPr>
          <a:xfrm>
            <a:off x="-1571625" y="3746500"/>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991960">
            <a:off x="3906721" y="2037162"/>
            <a:ext cx="2121513" cy="3003913"/>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32123">
            <a:off x="5661465" y="1707976"/>
            <a:ext cx="2114783" cy="2742168"/>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33613">
            <a:off x="7137630" y="193681"/>
            <a:ext cx="1742052" cy="2443761"/>
          </a:xfrm>
          <a:prstGeom prst="rect">
            <a:avLst/>
          </a:prstGeom>
        </p:spPr>
      </p:pic>
      <p:sp>
        <p:nvSpPr>
          <p:cNvPr id="9" name="TextBox 8"/>
          <p:cNvSpPr txBox="1"/>
          <p:nvPr/>
        </p:nvSpPr>
        <p:spPr>
          <a:xfrm>
            <a:off x="-16937" y="-1"/>
            <a:ext cx="6660935" cy="584776"/>
          </a:xfrm>
          <a:prstGeom prst="rect">
            <a:avLst/>
          </a:prstGeom>
          <a:solidFill>
            <a:schemeClr val="tx1">
              <a:lumMod val="50000"/>
              <a:alpha val="59000"/>
            </a:schemeClr>
          </a:solid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3200" b="1" dirty="0" smtClean="0">
                <a:solidFill>
                  <a:srgbClr val="FFFFFF"/>
                </a:solidFill>
                <a:cs typeface="Cambria" charset="0"/>
              </a:rPr>
              <a:t>Are consumers listening?</a:t>
            </a:r>
            <a:endParaRPr lang="en-GB" sz="1800" b="1" dirty="0" smtClean="0">
              <a:solidFill>
                <a:srgbClr val="FFFFFF"/>
              </a:solidFill>
              <a:latin typeface="+mn-lt"/>
              <a:cs typeface="Cambria" charset="0"/>
            </a:endParaRPr>
          </a:p>
        </p:txBody>
      </p:sp>
      <p:sp>
        <p:nvSpPr>
          <p:cNvPr id="10" name="TextBox 9"/>
          <p:cNvSpPr txBox="1"/>
          <p:nvPr/>
        </p:nvSpPr>
        <p:spPr>
          <a:xfrm>
            <a:off x="5587999" y="5003804"/>
            <a:ext cx="3556001" cy="1631216"/>
          </a:xfrm>
          <a:prstGeom prst="rect">
            <a:avLst/>
          </a:prstGeom>
          <a:solidFill>
            <a:schemeClr val="tx1">
              <a:lumMod val="50000"/>
              <a:alpha val="59000"/>
            </a:schemeClr>
          </a:solid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b="1" dirty="0" smtClean="0">
                <a:solidFill>
                  <a:srgbClr val="FFFFFF"/>
                </a:solidFill>
                <a:cs typeface="Cambria" charset="0"/>
              </a:rPr>
              <a:t>Being aware</a:t>
            </a:r>
          </a:p>
          <a:p>
            <a:pPr algn="ctr" eaLnBrk="1" hangingPunct="1">
              <a:defRPr/>
            </a:pPr>
            <a:r>
              <a:rPr lang="en-GB" sz="4400" b="1" dirty="0" smtClean="0">
                <a:solidFill>
                  <a:srgbClr val="FFFFFF"/>
                </a:solidFill>
                <a:latin typeface="+mn-lt"/>
                <a:cs typeface="Cambria" charset="0"/>
              </a:rPr>
              <a:t>≠</a:t>
            </a:r>
          </a:p>
          <a:p>
            <a:pPr algn="ctr" eaLnBrk="1" hangingPunct="1">
              <a:defRPr/>
            </a:pPr>
            <a:r>
              <a:rPr lang="en-GB" sz="2800" b="1" dirty="0" smtClean="0">
                <a:solidFill>
                  <a:srgbClr val="FFFFFF"/>
                </a:solidFill>
                <a:latin typeface="+mn-lt"/>
                <a:cs typeface="Cambria" charset="0"/>
              </a:rPr>
              <a:t>Behaviour change</a:t>
            </a:r>
          </a:p>
        </p:txBody>
      </p:sp>
    </p:spTree>
    <p:extLst>
      <p:ext uri="{BB962C8B-B14F-4D97-AF65-F5344CB8AC3E}">
        <p14:creationId xmlns:p14="http://schemas.microsoft.com/office/powerpoint/2010/main" val="3094657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TextBox 2"/>
          <p:cNvSpPr txBox="1"/>
          <p:nvPr/>
        </p:nvSpPr>
        <p:spPr>
          <a:xfrm>
            <a:off x="-1" y="2845026"/>
            <a:ext cx="9144000" cy="954107"/>
          </a:xfrm>
          <a:prstGeom prst="rect">
            <a:avLst/>
          </a:prstGeom>
          <a:solidFill>
            <a:srgbClr val="000000">
              <a:alpha val="59000"/>
            </a:srgbClr>
          </a:solidFill>
        </p:spPr>
        <p:txBody>
          <a:bodyPr>
            <a:spAutoFit/>
          </a:bodyPr>
          <a:lstStyle/>
          <a:p>
            <a:pPr algn="ctr"/>
            <a:r>
              <a:rPr lang="en-US" sz="2800" b="1" dirty="0" smtClean="0">
                <a:solidFill>
                  <a:schemeClr val="bg1"/>
                </a:solidFill>
              </a:rPr>
              <a:t>Governments </a:t>
            </a:r>
            <a:r>
              <a:rPr lang="en-US" sz="2800" b="1" dirty="0">
                <a:solidFill>
                  <a:schemeClr val="bg1"/>
                </a:solidFill>
              </a:rPr>
              <a:t>action, or inaction are </a:t>
            </a:r>
            <a:r>
              <a:rPr lang="en-US" sz="2800" b="1" dirty="0" smtClean="0">
                <a:solidFill>
                  <a:schemeClr val="bg1"/>
                </a:solidFill>
              </a:rPr>
              <a:t>important drivers </a:t>
            </a:r>
            <a:r>
              <a:rPr lang="en-US" sz="2800" b="1" dirty="0">
                <a:solidFill>
                  <a:schemeClr val="bg1"/>
                </a:solidFill>
              </a:rPr>
              <a:t>to </a:t>
            </a:r>
            <a:r>
              <a:rPr lang="en-US" sz="2800" b="1" dirty="0" smtClean="0">
                <a:solidFill>
                  <a:schemeClr val="bg1"/>
                </a:solidFill>
              </a:rPr>
              <a:t>changing traditional consumptive behavior </a:t>
            </a:r>
            <a:endParaRPr lang="en-US" sz="2800" b="1" dirty="0">
              <a:solidFill>
                <a:schemeClr val="bg1"/>
              </a:solidFill>
            </a:endParaRPr>
          </a:p>
        </p:txBody>
      </p:sp>
    </p:spTree>
    <p:extLst>
      <p:ext uri="{BB962C8B-B14F-4D97-AF65-F5344CB8AC3E}">
        <p14:creationId xmlns:p14="http://schemas.microsoft.com/office/powerpoint/2010/main" val="275696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6"/>
          <p:cNvSpPr txBox="1">
            <a:spLocks noChangeArrowheads="1"/>
          </p:cNvSpPr>
          <p:nvPr/>
        </p:nvSpPr>
        <p:spPr bwMode="auto">
          <a:xfrm>
            <a:off x="1143000" y="1684338"/>
            <a:ext cx="100012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dirty="0">
                <a:solidFill>
                  <a:srgbClr val="D9D9D9"/>
                </a:solidFill>
                <a:ea typeface="宋体" charset="0"/>
                <a:cs typeface="Heiti SC Light" charset="0"/>
              </a:rPr>
              <a:t>2006-2012, shark protection themed commercials by sport </a:t>
            </a:r>
            <a:r>
              <a:rPr lang="en-US" altLang="zh-CN" sz="1100" b="1" dirty="0">
                <a:solidFill>
                  <a:srgbClr val="FFC000"/>
                </a:solidFill>
                <a:ea typeface="宋体" charset="0"/>
                <a:cs typeface="Heiti SC Light" charset="0"/>
              </a:rPr>
              <a:t>celebrities</a:t>
            </a:r>
            <a:endParaRPr lang="zh-CN" altLang="en-US" sz="1100" b="1" dirty="0">
              <a:solidFill>
                <a:srgbClr val="FFC000"/>
              </a:solidFill>
              <a:ea typeface="宋体" charset="0"/>
              <a:cs typeface="Heiti SC Light" charset="0"/>
            </a:endParaRPr>
          </a:p>
        </p:txBody>
      </p:sp>
      <p:sp>
        <p:nvSpPr>
          <p:cNvPr id="2051" name="标题 3"/>
          <p:cNvSpPr>
            <a:spLocks noGrp="1"/>
          </p:cNvSpPr>
          <p:nvPr>
            <p:ph type="title"/>
          </p:nvPr>
        </p:nvSpPr>
        <p:spPr>
          <a:xfrm>
            <a:off x="71438" y="-15875"/>
            <a:ext cx="5829300" cy="582613"/>
          </a:xfrm>
        </p:spPr>
        <p:txBody>
          <a:bodyPr>
            <a:normAutofit/>
          </a:bodyPr>
          <a:lstStyle/>
          <a:p>
            <a:pPr algn="l">
              <a:defRPr/>
            </a:pPr>
            <a:r>
              <a:rPr lang="en-US" altLang="zh-CN" sz="2400" b="1" dirty="0" smtClean="0">
                <a:solidFill>
                  <a:schemeClr val="bg1"/>
                </a:solidFill>
                <a:latin typeface="Calibri" panose="020F0502020204030204" pitchFamily="34" charset="0"/>
              </a:rPr>
              <a:t>What happened to shark fin trade? </a:t>
            </a:r>
            <a:endParaRPr lang="zh-CN" altLang="en-US" sz="2400" dirty="0" smtClean="0">
              <a:solidFill>
                <a:schemeClr val="bg1"/>
              </a:solidFill>
              <a:latin typeface="Calibri" panose="020F0502020204030204" pitchFamily="34" charset="0"/>
            </a:endParaRPr>
          </a:p>
        </p:txBody>
      </p:sp>
      <p:pic>
        <p:nvPicPr>
          <p:cNvPr id="2052" name="内容占位符 43" descr="1.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42875" y="1633538"/>
            <a:ext cx="474663" cy="593725"/>
          </a:xfrm>
        </p:spPr>
      </p:pic>
      <p:sp>
        <p:nvSpPr>
          <p:cNvPr id="6" name="波形 5"/>
          <p:cNvSpPr/>
          <p:nvPr/>
        </p:nvSpPr>
        <p:spPr>
          <a:xfrm>
            <a:off x="0" y="3286125"/>
            <a:ext cx="9144000" cy="500063"/>
          </a:xfrm>
          <a:prstGeom prst="wave">
            <a:avLst>
              <a:gd name="adj1" fmla="val 20000"/>
              <a:gd name="adj2" fmla="val 0"/>
            </a:avLst>
          </a:prstGeom>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defTabSz="456514" fontAlgn="auto">
              <a:spcBef>
                <a:spcPts val="0"/>
              </a:spcBef>
              <a:spcAft>
                <a:spcPts val="0"/>
              </a:spcAft>
              <a:defRPr/>
            </a:pPr>
            <a:endParaRPr lang="zh-CN" altLang="en-US" sz="1100" b="1" spc="150">
              <a:ln w="11430"/>
              <a:solidFill>
                <a:schemeClr val="tx1"/>
              </a:solidFill>
              <a:effectLst>
                <a:outerShdw blurRad="25400" algn="tl" rotWithShape="0">
                  <a:srgbClr val="000000">
                    <a:alpha val="43000"/>
                  </a:srgbClr>
                </a:outerShdw>
              </a:effectLst>
            </a:endParaRPr>
          </a:p>
        </p:txBody>
      </p:sp>
      <p:sp>
        <p:nvSpPr>
          <p:cNvPr id="33797" name="TextBox 6"/>
          <p:cNvSpPr txBox="1">
            <a:spLocks noChangeArrowheads="1"/>
          </p:cNvSpPr>
          <p:nvPr/>
        </p:nvSpPr>
        <p:spPr bwMode="auto">
          <a:xfrm>
            <a:off x="344488" y="3286125"/>
            <a:ext cx="13573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a:ea typeface="宋体" charset="0"/>
                <a:cs typeface="Heiti SC Light" charset="0"/>
              </a:rPr>
              <a:t>2002</a:t>
            </a:r>
            <a:endParaRPr lang="zh-CN" altLang="en-US" sz="1100" b="1">
              <a:ea typeface="宋体" charset="0"/>
              <a:cs typeface="Heiti SC Light" charset="0"/>
            </a:endParaRPr>
          </a:p>
        </p:txBody>
      </p:sp>
      <p:sp>
        <p:nvSpPr>
          <p:cNvPr id="33798" name="TextBox 7"/>
          <p:cNvSpPr txBox="1">
            <a:spLocks noChangeArrowheads="1"/>
          </p:cNvSpPr>
          <p:nvPr/>
        </p:nvSpPr>
        <p:spPr bwMode="auto">
          <a:xfrm>
            <a:off x="3214688" y="3286125"/>
            <a:ext cx="15001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a:ea typeface="宋体" charset="0"/>
                <a:cs typeface="Heiti SC Light" charset="0"/>
              </a:rPr>
              <a:t>2006-2012</a:t>
            </a:r>
            <a:endParaRPr lang="zh-CN" altLang="en-US" sz="1100" b="1">
              <a:ea typeface="宋体" charset="0"/>
              <a:cs typeface="Heiti SC Light" charset="0"/>
            </a:endParaRPr>
          </a:p>
        </p:txBody>
      </p:sp>
      <p:sp>
        <p:nvSpPr>
          <p:cNvPr id="33799" name="TextBox 8"/>
          <p:cNvSpPr txBox="1">
            <a:spLocks noChangeArrowheads="1"/>
          </p:cNvSpPr>
          <p:nvPr/>
        </p:nvSpPr>
        <p:spPr bwMode="auto">
          <a:xfrm>
            <a:off x="6357938" y="3429000"/>
            <a:ext cx="1428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a:ea typeface="宋体" charset="0"/>
                <a:cs typeface="Heiti SC Light" charset="0"/>
              </a:rPr>
              <a:t>2013-2014</a:t>
            </a:r>
            <a:endParaRPr lang="zh-CN" altLang="en-US" sz="1100" b="1">
              <a:ea typeface="宋体" charset="0"/>
              <a:cs typeface="Heiti SC Light" charset="0"/>
            </a:endParaRPr>
          </a:p>
        </p:txBody>
      </p:sp>
      <p:cxnSp>
        <p:nvCxnSpPr>
          <p:cNvPr id="11" name="直接连接符 10"/>
          <p:cNvCxnSpPr/>
          <p:nvPr/>
        </p:nvCxnSpPr>
        <p:spPr>
          <a:xfrm rot="5400000">
            <a:off x="-465137" y="2751138"/>
            <a:ext cx="1214437" cy="158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43669" y="2356644"/>
            <a:ext cx="200025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1394619" y="2428082"/>
            <a:ext cx="1857375" cy="158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321050" y="1357313"/>
            <a:ext cx="1588" cy="196532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214813" y="2060575"/>
            <a:ext cx="1587" cy="126682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4037013" y="2320925"/>
            <a:ext cx="2357438" cy="158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4857750" y="2071688"/>
            <a:ext cx="2859087"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flipH="1">
            <a:off x="6322219" y="2178844"/>
            <a:ext cx="264318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684212" y="4684713"/>
            <a:ext cx="2084387" cy="158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642938" y="4286250"/>
            <a:ext cx="14287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430463" y="3571875"/>
            <a:ext cx="0" cy="257175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286125" y="3644900"/>
            <a:ext cx="12700" cy="173355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a:off x="3429000" y="4714875"/>
            <a:ext cx="20002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a:off x="3965575" y="5106988"/>
            <a:ext cx="2786063" cy="158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5400000">
            <a:off x="5608638" y="5106988"/>
            <a:ext cx="2643187" cy="158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815" name="TextBox 44"/>
          <p:cNvSpPr txBox="1">
            <a:spLocks noChangeArrowheads="1"/>
          </p:cNvSpPr>
          <p:nvPr/>
        </p:nvSpPr>
        <p:spPr bwMode="auto">
          <a:xfrm>
            <a:off x="95250" y="2298700"/>
            <a:ext cx="85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dirty="0">
                <a:solidFill>
                  <a:srgbClr val="FFFFFF"/>
                </a:solidFill>
                <a:ea typeface="宋体" charset="0"/>
                <a:cs typeface="Heiti SC Light" charset="0"/>
              </a:rPr>
              <a:t>2000-</a:t>
            </a:r>
            <a:r>
              <a:rPr lang="en-US" altLang="zh-CN" sz="1100" b="1" dirty="0" smtClean="0">
                <a:solidFill>
                  <a:srgbClr val="FFFFFF"/>
                </a:solidFill>
                <a:ea typeface="宋体" charset="0"/>
                <a:cs typeface="Heiti SC Light" charset="0"/>
              </a:rPr>
              <a:t>2001 </a:t>
            </a:r>
            <a:r>
              <a:rPr lang="en-US" altLang="zh-CN" sz="1100" b="1" dirty="0">
                <a:solidFill>
                  <a:srgbClr val="FFFFFF"/>
                </a:solidFill>
                <a:ea typeface="宋体" charset="0"/>
                <a:cs typeface="Heiti SC Light" charset="0"/>
              </a:rPr>
              <a:t>unaware of shark protection</a:t>
            </a:r>
            <a:endParaRPr lang="zh-CN" altLang="en-US" sz="1100" b="1" dirty="0">
              <a:solidFill>
                <a:srgbClr val="FFFFFF"/>
              </a:solidFill>
              <a:ea typeface="宋体" charset="0"/>
              <a:cs typeface="Heiti SC Light" charset="0"/>
            </a:endParaRPr>
          </a:p>
        </p:txBody>
      </p:sp>
      <p:pic>
        <p:nvPicPr>
          <p:cNvPr id="33816" name="Picture 2" descr="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1775" y="5719763"/>
            <a:ext cx="10715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4" name="TextBox 47"/>
          <p:cNvSpPr txBox="1">
            <a:spLocks noChangeArrowheads="1"/>
          </p:cNvSpPr>
          <p:nvPr/>
        </p:nvSpPr>
        <p:spPr bwMode="auto">
          <a:xfrm>
            <a:off x="307975" y="3643313"/>
            <a:ext cx="1143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defTabSz="456514" fontAlgn="auto">
              <a:spcBef>
                <a:spcPts val="0"/>
              </a:spcBef>
              <a:spcAft>
                <a:spcPts val="0"/>
              </a:spcAft>
              <a:defRPr/>
            </a:pPr>
            <a:r>
              <a:rPr lang="en-US" altLang="zh-CN" sz="1100" b="1" dirty="0">
                <a:solidFill>
                  <a:schemeClr val="bg1">
                    <a:lumMod val="85000"/>
                  </a:schemeClr>
                </a:solidFill>
                <a:cs typeface="+mn-cs"/>
              </a:rPr>
              <a:t>2002-2003, </a:t>
            </a:r>
            <a:r>
              <a:rPr lang="en-US" altLang="zh-CN" sz="1100" b="1" dirty="0">
                <a:solidFill>
                  <a:srgbClr val="FF0000"/>
                </a:solidFill>
                <a:cs typeface="+mn-cs"/>
              </a:rPr>
              <a:t>hydrogen peroxide fins </a:t>
            </a:r>
            <a:r>
              <a:rPr lang="en-US" altLang="zh-CN" sz="1100" b="1" dirty="0">
                <a:solidFill>
                  <a:schemeClr val="bg1">
                    <a:lumMod val="85000"/>
                  </a:schemeClr>
                </a:solidFill>
                <a:cs typeface="+mn-cs"/>
              </a:rPr>
              <a:t>were investigated in Guangdong, resulting in </a:t>
            </a:r>
            <a:r>
              <a:rPr lang="en-US" altLang="zh-CN" sz="1100" b="1" dirty="0" smtClean="0">
                <a:solidFill>
                  <a:schemeClr val="bg1">
                    <a:lumMod val="85000"/>
                  </a:schemeClr>
                </a:solidFill>
                <a:cs typeface="+mn-cs"/>
              </a:rPr>
              <a:t>decrease </a:t>
            </a:r>
            <a:r>
              <a:rPr lang="en-US" altLang="zh-CN" sz="1100" b="1" dirty="0">
                <a:solidFill>
                  <a:schemeClr val="bg1">
                    <a:lumMod val="85000"/>
                  </a:schemeClr>
                </a:solidFill>
                <a:cs typeface="+mn-cs"/>
              </a:rPr>
              <a:t>of </a:t>
            </a:r>
            <a:r>
              <a:rPr lang="en-US" altLang="zh-CN" sz="1100" b="1" dirty="0" smtClean="0">
                <a:solidFill>
                  <a:schemeClr val="bg1">
                    <a:lumMod val="85000"/>
                  </a:schemeClr>
                </a:solidFill>
                <a:cs typeface="+mn-cs"/>
              </a:rPr>
              <a:t>fin </a:t>
            </a:r>
            <a:r>
              <a:rPr lang="en-US" altLang="zh-CN" sz="1100" b="1" dirty="0">
                <a:solidFill>
                  <a:schemeClr val="bg1">
                    <a:lumMod val="85000"/>
                  </a:schemeClr>
                </a:solidFill>
                <a:cs typeface="+mn-cs"/>
              </a:rPr>
              <a:t>wholesale volume</a:t>
            </a:r>
            <a:endParaRPr lang="zh-CN" altLang="en-US" sz="1100" b="1" dirty="0">
              <a:solidFill>
                <a:schemeClr val="bg1">
                  <a:lumMod val="85000"/>
                </a:schemeClr>
              </a:solidFill>
              <a:cs typeface="+mn-cs"/>
            </a:endParaRPr>
          </a:p>
        </p:txBody>
      </p:sp>
      <p:pic>
        <p:nvPicPr>
          <p:cNvPr id="33818" name="Picture 3" descr="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3000" y="1071563"/>
            <a:ext cx="6429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9" name="Picture 4" descr="3-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71625" y="1214438"/>
            <a:ext cx="5715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0" name="Picture 5" descr="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57313" y="5199063"/>
            <a:ext cx="10636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1" name="TextBox 59"/>
          <p:cNvSpPr txBox="1">
            <a:spLocks noChangeArrowheads="1"/>
          </p:cNvSpPr>
          <p:nvPr/>
        </p:nvSpPr>
        <p:spPr bwMode="auto">
          <a:xfrm>
            <a:off x="1381125" y="3606800"/>
            <a:ext cx="9429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a:solidFill>
                  <a:srgbClr val="D9D9D9"/>
                </a:solidFill>
                <a:ea typeface="宋体" charset="0"/>
                <a:cs typeface="Heiti SC Light" charset="0"/>
              </a:rPr>
              <a:t>2007, </a:t>
            </a:r>
            <a:r>
              <a:rPr lang="en-US" altLang="zh-CN" sz="1100" b="1">
                <a:solidFill>
                  <a:srgbClr val="FFC000"/>
                </a:solidFill>
                <a:ea typeface="宋体" charset="0"/>
                <a:cs typeface="Heiti SC Light" charset="0"/>
              </a:rPr>
              <a:t>Yao Ming</a:t>
            </a:r>
            <a:r>
              <a:rPr lang="en-US" altLang="zh-CN" sz="1100" b="1">
                <a:solidFill>
                  <a:srgbClr val="D9D9D9"/>
                </a:solidFill>
                <a:ea typeface="宋体" charset="0"/>
                <a:cs typeface="Heiti SC Light" charset="0"/>
              </a:rPr>
              <a:t> vowed to “refuse fin dishes under any circumstances”</a:t>
            </a:r>
            <a:endParaRPr lang="zh-CN" altLang="en-US" sz="1100" b="1">
              <a:solidFill>
                <a:srgbClr val="D9D9D9"/>
              </a:solidFill>
              <a:ea typeface="宋体" charset="0"/>
              <a:cs typeface="Heiti SC Light" charset="0"/>
            </a:endParaRPr>
          </a:p>
        </p:txBody>
      </p:sp>
      <p:pic>
        <p:nvPicPr>
          <p:cNvPr id="33822" name="Picture 6" descr="200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22513" y="857250"/>
            <a:ext cx="9525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3" name="TextBox 62"/>
          <p:cNvSpPr txBox="1">
            <a:spLocks noChangeArrowheads="1"/>
          </p:cNvSpPr>
          <p:nvPr/>
        </p:nvSpPr>
        <p:spPr bwMode="auto">
          <a:xfrm>
            <a:off x="2298700" y="1558925"/>
            <a:ext cx="100012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dirty="0">
                <a:solidFill>
                  <a:srgbClr val="D9D9D9"/>
                </a:solidFill>
                <a:ea typeface="宋体" charset="0"/>
                <a:cs typeface="Heiti SC Light" charset="0"/>
              </a:rPr>
              <a:t>2007, WildAid released the </a:t>
            </a:r>
            <a:r>
              <a:rPr lang="en-US" altLang="zh-CN" sz="1100" b="1" dirty="0">
                <a:solidFill>
                  <a:srgbClr val="FF0000"/>
                </a:solidFill>
                <a:ea typeface="宋体" charset="0"/>
                <a:cs typeface="Heiti SC Light" charset="0"/>
              </a:rPr>
              <a:t>“Species Extinction” report </a:t>
            </a:r>
            <a:r>
              <a:rPr lang="en-US" altLang="zh-CN" sz="1100" b="1" dirty="0">
                <a:solidFill>
                  <a:srgbClr val="D9D9D9"/>
                </a:solidFill>
                <a:ea typeface="宋体" charset="0"/>
                <a:cs typeface="Heiti SC Light" charset="0"/>
              </a:rPr>
              <a:t>on global threats to sharks</a:t>
            </a:r>
            <a:endParaRPr lang="zh-CN" altLang="en-US" sz="1100" b="1" dirty="0">
              <a:solidFill>
                <a:srgbClr val="D9D9D9"/>
              </a:solidFill>
              <a:ea typeface="宋体" charset="0"/>
              <a:cs typeface="Heiti SC Light" charset="0"/>
            </a:endParaRPr>
          </a:p>
        </p:txBody>
      </p:sp>
      <p:pic>
        <p:nvPicPr>
          <p:cNvPr id="33824" name="Picture 7" descr="2008-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28875" y="6099175"/>
            <a:ext cx="170338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5" name="TextBox 66"/>
          <p:cNvSpPr txBox="1">
            <a:spLocks noChangeArrowheads="1"/>
          </p:cNvSpPr>
          <p:nvPr/>
        </p:nvSpPr>
        <p:spPr bwMode="auto">
          <a:xfrm>
            <a:off x="2392363" y="3835400"/>
            <a:ext cx="9652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dirty="0">
                <a:solidFill>
                  <a:srgbClr val="D9D9D9"/>
                </a:solidFill>
                <a:ea typeface="宋体" charset="0"/>
                <a:cs typeface="Heiti SC Light" charset="0"/>
              </a:rPr>
              <a:t>2008-2009, </a:t>
            </a:r>
            <a:r>
              <a:rPr lang="en-US" altLang="zh-CN" sz="1100" b="1" dirty="0">
                <a:solidFill>
                  <a:srgbClr val="FFC000"/>
                </a:solidFill>
                <a:ea typeface="宋体" charset="0"/>
                <a:cs typeface="Heiti SC Light" charset="0"/>
              </a:rPr>
              <a:t>top restaurants </a:t>
            </a:r>
            <a:r>
              <a:rPr lang="en-US" altLang="zh-CN" sz="1100" b="1" dirty="0">
                <a:solidFill>
                  <a:srgbClr val="D9D9D9"/>
                </a:solidFill>
                <a:ea typeface="宋体" charset="0"/>
                <a:cs typeface="Heiti SC Light" charset="0"/>
              </a:rPr>
              <a:t>like South Beauty joined in the “anti-finning” campaign</a:t>
            </a:r>
            <a:endParaRPr lang="zh-CN" altLang="en-US" sz="1100" b="1" dirty="0">
              <a:solidFill>
                <a:srgbClr val="D9D9D9"/>
              </a:solidFill>
              <a:ea typeface="宋体" charset="0"/>
              <a:cs typeface="Heiti SC Light" charset="0"/>
            </a:endParaRPr>
          </a:p>
        </p:txBody>
      </p:sp>
      <p:pic>
        <p:nvPicPr>
          <p:cNvPr id="33826" name="Picture 8" descr="2008-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22638" y="1273175"/>
            <a:ext cx="8493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7" name="TextBox 68"/>
          <p:cNvSpPr txBox="1">
            <a:spLocks noChangeArrowheads="1"/>
          </p:cNvSpPr>
          <p:nvPr/>
        </p:nvSpPr>
        <p:spPr bwMode="auto">
          <a:xfrm>
            <a:off x="3357563" y="1827213"/>
            <a:ext cx="85725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dirty="0">
                <a:solidFill>
                  <a:srgbClr val="D9D9D9"/>
                </a:solidFill>
                <a:ea typeface="宋体" charset="0"/>
                <a:cs typeface="Heiti SC Light" charset="0"/>
              </a:rPr>
              <a:t>2008-</a:t>
            </a:r>
            <a:r>
              <a:rPr lang="en-US" altLang="zh-CN" sz="1100" b="1" dirty="0" smtClean="0">
                <a:solidFill>
                  <a:srgbClr val="D9D9D9"/>
                </a:solidFill>
                <a:ea typeface="宋体" charset="0"/>
                <a:cs typeface="Heiti SC Light" charset="0"/>
              </a:rPr>
              <a:t>2012</a:t>
            </a:r>
            <a:r>
              <a:rPr lang="en-US" altLang="zh-CN" sz="1100" b="1" dirty="0">
                <a:solidFill>
                  <a:srgbClr val="FFC000"/>
                </a:solidFill>
                <a:ea typeface="宋体" charset="0"/>
                <a:cs typeface="Heiti SC Light" charset="0"/>
              </a:rPr>
              <a:t>E</a:t>
            </a:r>
            <a:r>
              <a:rPr lang="en-US" altLang="zh-CN" sz="1100" b="1" dirty="0" smtClean="0">
                <a:solidFill>
                  <a:srgbClr val="FFC000"/>
                </a:solidFill>
                <a:ea typeface="宋体" charset="0"/>
                <a:cs typeface="Heiti SC Light" charset="0"/>
              </a:rPr>
              <a:t>ntrepreneurs</a:t>
            </a:r>
            <a:r>
              <a:rPr lang="en-US" altLang="zh-CN" sz="1100" b="1" dirty="0" smtClean="0">
                <a:solidFill>
                  <a:srgbClr val="D9D9D9"/>
                </a:solidFill>
                <a:ea typeface="宋体" charset="0"/>
                <a:cs typeface="Heiti SC Light" charset="0"/>
              </a:rPr>
              <a:t> </a:t>
            </a:r>
            <a:r>
              <a:rPr lang="en-US" altLang="zh-CN" sz="1100" b="1" dirty="0">
                <a:solidFill>
                  <a:srgbClr val="D9D9D9"/>
                </a:solidFill>
                <a:ea typeface="宋体" charset="0"/>
                <a:cs typeface="Heiti SC Light" charset="0"/>
              </a:rPr>
              <a:t>start to have relevant appealing proposals</a:t>
            </a:r>
            <a:endParaRPr lang="zh-CN" altLang="en-US" sz="1100" b="1" dirty="0">
              <a:solidFill>
                <a:srgbClr val="D9D9D9"/>
              </a:solidFill>
              <a:ea typeface="宋体" charset="0"/>
              <a:cs typeface="Heiti SC Light" charset="0"/>
            </a:endParaRPr>
          </a:p>
        </p:txBody>
      </p:sp>
      <p:pic>
        <p:nvPicPr>
          <p:cNvPr id="33828" name="Picture 9" descr="鲨鱼鱼翅营养学报告200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40213" y="1762125"/>
            <a:ext cx="785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9" name="TextBox 77"/>
          <p:cNvSpPr txBox="1">
            <a:spLocks noChangeArrowheads="1"/>
          </p:cNvSpPr>
          <p:nvPr/>
        </p:nvSpPr>
        <p:spPr bwMode="auto">
          <a:xfrm>
            <a:off x="4214813" y="2557463"/>
            <a:ext cx="107156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dirty="0">
                <a:solidFill>
                  <a:srgbClr val="D9D9D9"/>
                </a:solidFill>
                <a:ea typeface="宋体" charset="0"/>
                <a:cs typeface="Heiti SC Light" charset="0"/>
              </a:rPr>
              <a:t>2009, </a:t>
            </a:r>
            <a:r>
              <a:rPr lang="en-US" altLang="zh-CN" sz="1100" b="1" dirty="0" err="1">
                <a:solidFill>
                  <a:srgbClr val="FF0000"/>
                </a:solidFill>
                <a:ea typeface="宋体" charset="0"/>
                <a:cs typeface="Heiti SC Light" charset="0"/>
              </a:rPr>
              <a:t>Nutriological</a:t>
            </a:r>
            <a:r>
              <a:rPr lang="en-US" altLang="zh-CN" sz="1100" b="1" dirty="0">
                <a:solidFill>
                  <a:srgbClr val="FF0000"/>
                </a:solidFill>
                <a:ea typeface="宋体" charset="0"/>
                <a:cs typeface="Heiti SC Light" charset="0"/>
              </a:rPr>
              <a:t> Report </a:t>
            </a:r>
            <a:r>
              <a:rPr lang="en-US" altLang="zh-CN" sz="1100" b="1" dirty="0">
                <a:solidFill>
                  <a:srgbClr val="D9D9D9"/>
                </a:solidFill>
                <a:ea typeface="宋体" charset="0"/>
                <a:cs typeface="Heiti SC Light" charset="0"/>
              </a:rPr>
              <a:t>on Shark Fins</a:t>
            </a:r>
            <a:endParaRPr lang="zh-CN" altLang="en-US" sz="1100" b="1" dirty="0">
              <a:solidFill>
                <a:srgbClr val="D9D9D9"/>
              </a:solidFill>
              <a:ea typeface="宋体" charset="0"/>
              <a:cs typeface="Heiti SC Light" charset="0"/>
            </a:endParaRPr>
          </a:p>
          <a:p>
            <a:endParaRPr lang="zh-CN" altLang="en-US" sz="1100" b="1" dirty="0">
              <a:solidFill>
                <a:srgbClr val="D9D9D9"/>
              </a:solidFill>
              <a:ea typeface="宋体" charset="0"/>
              <a:cs typeface="Heiti SC Light" charset="0"/>
            </a:endParaRPr>
          </a:p>
        </p:txBody>
      </p:sp>
      <p:pic>
        <p:nvPicPr>
          <p:cNvPr id="33830" name="Picture 11" descr="2010国外禁翅-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286125" y="5378450"/>
            <a:ext cx="10144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1" name="TextBox 80"/>
          <p:cNvSpPr txBox="1">
            <a:spLocks noChangeArrowheads="1"/>
          </p:cNvSpPr>
          <p:nvPr/>
        </p:nvSpPr>
        <p:spPr bwMode="auto">
          <a:xfrm>
            <a:off x="3262313" y="3813175"/>
            <a:ext cx="10715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a:solidFill>
                  <a:srgbClr val="D9D9D9"/>
                </a:solidFill>
                <a:ea typeface="宋体" charset="0"/>
                <a:cs typeface="Heiti SC Light" charset="0"/>
              </a:rPr>
              <a:t>2010, </a:t>
            </a:r>
            <a:r>
              <a:rPr lang="en-US" altLang="zh-CN" sz="1100" b="1">
                <a:solidFill>
                  <a:srgbClr val="FFC000"/>
                </a:solidFill>
                <a:ea typeface="宋体" charset="0"/>
                <a:cs typeface="Heiti SC Light" charset="0"/>
              </a:rPr>
              <a:t>Canadian &amp; US gov</a:t>
            </a:r>
            <a:r>
              <a:rPr lang="en-US" altLang="zh-CN" sz="1100" b="1">
                <a:solidFill>
                  <a:srgbClr val="D9D9D9"/>
                </a:solidFill>
                <a:ea typeface="宋体" charset="0"/>
                <a:cs typeface="Heiti SC Light" charset="0"/>
              </a:rPr>
              <a:t>. announced the banning on “fin consumption”</a:t>
            </a:r>
            <a:endParaRPr lang="zh-CN" altLang="en-US" sz="1100" b="1">
              <a:solidFill>
                <a:srgbClr val="D9D9D9"/>
              </a:solidFill>
              <a:ea typeface="宋体" charset="0"/>
              <a:cs typeface="Heiti SC Light" charset="0"/>
            </a:endParaRPr>
          </a:p>
        </p:txBody>
      </p:sp>
      <p:pic>
        <p:nvPicPr>
          <p:cNvPr id="33832" name="Picture 12" descr="2011鱼翅混乱的市场"/>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214938" y="841375"/>
            <a:ext cx="8572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3" name="TextBox 86"/>
          <p:cNvSpPr txBox="1">
            <a:spLocks noChangeArrowheads="1"/>
          </p:cNvSpPr>
          <p:nvPr/>
        </p:nvSpPr>
        <p:spPr bwMode="auto">
          <a:xfrm>
            <a:off x="5214938" y="1417638"/>
            <a:ext cx="10128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dirty="0">
                <a:solidFill>
                  <a:srgbClr val="D9D9D9"/>
                </a:solidFill>
                <a:ea typeface="宋体" charset="0"/>
                <a:cs typeface="Heiti SC Light" charset="0"/>
              </a:rPr>
              <a:t>2011, the </a:t>
            </a:r>
            <a:r>
              <a:rPr lang="en-US" altLang="zh-CN" sz="1100" b="1" dirty="0">
                <a:solidFill>
                  <a:srgbClr val="FF0000"/>
                </a:solidFill>
                <a:ea typeface="宋体" charset="0"/>
                <a:cs typeface="Heiti SC Light" charset="0"/>
              </a:rPr>
              <a:t>CCTV reports </a:t>
            </a:r>
            <a:r>
              <a:rPr lang="en-US" altLang="zh-CN" sz="1100" b="1" dirty="0">
                <a:solidFill>
                  <a:srgbClr val="D9D9D9"/>
                </a:solidFill>
                <a:ea typeface="宋体" charset="0"/>
                <a:cs typeface="Heiti SC Light" charset="0"/>
              </a:rPr>
              <a:t>led to more proposals which was implicitly connected to the anti-corruption appealing</a:t>
            </a:r>
            <a:endParaRPr lang="zh-CN" altLang="en-US" sz="1100" b="1" dirty="0">
              <a:solidFill>
                <a:srgbClr val="D9D9D9"/>
              </a:solidFill>
              <a:ea typeface="宋体" charset="0"/>
              <a:cs typeface="Heiti SC Light" charset="0"/>
            </a:endParaRPr>
          </a:p>
        </p:txBody>
      </p:sp>
      <p:pic>
        <p:nvPicPr>
          <p:cNvPr id="33834" name="Picture 13" descr="2011鲨鱼电影"/>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29125" y="5643563"/>
            <a:ext cx="7397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5" name="TextBox 90"/>
          <p:cNvSpPr txBox="1">
            <a:spLocks noChangeArrowheads="1"/>
          </p:cNvSpPr>
          <p:nvPr/>
        </p:nvSpPr>
        <p:spPr bwMode="auto">
          <a:xfrm>
            <a:off x="4381500" y="3714750"/>
            <a:ext cx="1071563"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a:solidFill>
                  <a:srgbClr val="D9D9D9"/>
                </a:solidFill>
                <a:ea typeface="宋体" charset="0"/>
                <a:cs typeface="Heiti SC Light" charset="0"/>
              </a:rPr>
              <a:t>2011, the </a:t>
            </a:r>
            <a:r>
              <a:rPr lang="en-US" altLang="zh-CN" sz="1100" b="1">
                <a:solidFill>
                  <a:srgbClr val="FF0000"/>
                </a:solidFill>
                <a:ea typeface="宋体" charset="0"/>
                <a:cs typeface="Heiti SC Light" charset="0"/>
              </a:rPr>
              <a:t>OCEANS film </a:t>
            </a:r>
            <a:r>
              <a:rPr lang="en-US" altLang="zh-CN" sz="1100" b="1">
                <a:solidFill>
                  <a:srgbClr val="D9D9D9"/>
                </a:solidFill>
                <a:ea typeface="宋体" charset="0"/>
                <a:cs typeface="Heiti SC Light" charset="0"/>
              </a:rPr>
              <a:t>inspires the buzz of maritime life protection highlighted by KOLs’ tweets online</a:t>
            </a:r>
            <a:endParaRPr lang="zh-CN" altLang="en-US" sz="1100" b="1">
              <a:solidFill>
                <a:srgbClr val="D9D9D9"/>
              </a:solidFill>
              <a:ea typeface="宋体" charset="0"/>
              <a:cs typeface="Heiti SC Light" charset="0"/>
            </a:endParaRPr>
          </a:p>
        </p:txBody>
      </p:sp>
      <p:sp>
        <p:nvSpPr>
          <p:cNvPr id="33836" name="TextBox 93"/>
          <p:cNvSpPr txBox="1">
            <a:spLocks noChangeArrowheads="1"/>
          </p:cNvSpPr>
          <p:nvPr/>
        </p:nvSpPr>
        <p:spPr bwMode="auto">
          <a:xfrm>
            <a:off x="5364163" y="3738563"/>
            <a:ext cx="15589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dirty="0">
                <a:solidFill>
                  <a:srgbClr val="D9D9D9"/>
                </a:solidFill>
                <a:ea typeface="宋体" charset="0"/>
                <a:cs typeface="Heiti SC Light" charset="0"/>
              </a:rPr>
              <a:t>July 2012, competent administration under the State Council replied to </a:t>
            </a:r>
            <a:r>
              <a:rPr lang="en-US" altLang="zh-CN" sz="1100" b="1" dirty="0">
                <a:solidFill>
                  <a:srgbClr val="FFC000"/>
                </a:solidFill>
                <a:ea typeface="宋体" charset="0"/>
                <a:cs typeface="Heiti SC Light" charset="0"/>
              </a:rPr>
              <a:t>NPC representative Ding </a:t>
            </a:r>
            <a:r>
              <a:rPr lang="en-US" altLang="zh-CN" sz="1100" b="1" dirty="0" err="1">
                <a:solidFill>
                  <a:srgbClr val="FFC000"/>
                </a:solidFill>
                <a:ea typeface="宋体" charset="0"/>
                <a:cs typeface="Heiti SC Light" charset="0"/>
              </a:rPr>
              <a:t>Liguo</a:t>
            </a:r>
            <a:r>
              <a:rPr lang="en-US" altLang="zh-CN" sz="1100" b="1" dirty="0">
                <a:solidFill>
                  <a:srgbClr val="D9D9D9"/>
                </a:solidFill>
                <a:ea typeface="宋体" charset="0"/>
                <a:cs typeface="Heiti SC Light" charset="0"/>
              </a:rPr>
              <a:t>, expressing to stipulate on the “removal of fin dishes from governmental menus”  in three years</a:t>
            </a:r>
            <a:endParaRPr lang="zh-CN" altLang="en-US" sz="1100" b="1" dirty="0">
              <a:solidFill>
                <a:srgbClr val="D9D9D9"/>
              </a:solidFill>
              <a:ea typeface="宋体" charset="0"/>
              <a:cs typeface="Heiti SC Light" charset="0"/>
            </a:endParaRPr>
          </a:p>
        </p:txBody>
      </p:sp>
      <p:pic>
        <p:nvPicPr>
          <p:cNvPr id="33837" name="Picture 14" descr="2012年国务院回复丁立国"/>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370513" y="5643563"/>
            <a:ext cx="122364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15" descr="2013年沈丹阳鱼翅消费下降70%"/>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310313" y="285750"/>
            <a:ext cx="9286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9" name="TextBox 102"/>
          <p:cNvSpPr txBox="1">
            <a:spLocks noChangeArrowheads="1"/>
          </p:cNvSpPr>
          <p:nvPr/>
        </p:nvSpPr>
        <p:spPr bwMode="auto">
          <a:xfrm>
            <a:off x="6278563" y="1155700"/>
            <a:ext cx="12509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a:solidFill>
                  <a:srgbClr val="D9D9D9"/>
                </a:solidFill>
                <a:ea typeface="宋体" charset="0"/>
                <a:cs typeface="Heiti SC Light" charset="0"/>
              </a:rPr>
              <a:t>February 20, 2013, MOC Spokesman said the sales of top-grade dishes dropped markedly, with the fins sale down by over 70% around the Chinese New Year period</a:t>
            </a:r>
            <a:endParaRPr lang="zh-CN" altLang="en-US" sz="1100" b="1">
              <a:solidFill>
                <a:srgbClr val="D9D9D9"/>
              </a:solidFill>
              <a:ea typeface="宋体" charset="0"/>
              <a:cs typeface="Heiti SC Light" charset="0"/>
            </a:endParaRPr>
          </a:p>
        </p:txBody>
      </p:sp>
      <p:sp>
        <p:nvSpPr>
          <p:cNvPr id="33840" name="TextBox 104"/>
          <p:cNvSpPr txBox="1">
            <a:spLocks noChangeArrowheads="1"/>
          </p:cNvSpPr>
          <p:nvPr/>
        </p:nvSpPr>
        <p:spPr bwMode="auto">
          <a:xfrm>
            <a:off x="6905625" y="3762375"/>
            <a:ext cx="2119313"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a:solidFill>
                  <a:srgbClr val="D9D9D9"/>
                </a:solidFill>
                <a:ea typeface="宋体" charset="0"/>
                <a:cs typeface="Heiti SC Light" charset="0"/>
              </a:rPr>
              <a:t>December 2013, </a:t>
            </a:r>
            <a:r>
              <a:rPr lang="en-US" altLang="zh-CN" sz="1100" b="1">
                <a:solidFill>
                  <a:srgbClr val="FFC000"/>
                </a:solidFill>
                <a:ea typeface="宋体" charset="0"/>
                <a:cs typeface="Heiti SC Light" charset="0"/>
              </a:rPr>
              <a:t>the General Office of the State Council</a:t>
            </a:r>
            <a:r>
              <a:rPr lang="en-US" altLang="zh-CN" sz="1100" b="1">
                <a:solidFill>
                  <a:srgbClr val="D9D9D9"/>
                </a:solidFill>
                <a:ea typeface="宋体" charset="0"/>
                <a:cs typeface="Heiti SC Light" charset="0"/>
              </a:rPr>
              <a:t> issues the administration rules for official receptions, pointing out to refuse the offering of fins, bird’s nest and other top-grad dishes or wildlife dishes for work meals, provision of cigarette and expensive wines, use of private clubs or high consumption venues.</a:t>
            </a:r>
            <a:endParaRPr lang="zh-CN" altLang="en-US" sz="1100" b="1">
              <a:solidFill>
                <a:srgbClr val="D9D9D9"/>
              </a:solidFill>
              <a:ea typeface="宋体" charset="0"/>
              <a:cs typeface="Heiti SC Light" charset="0"/>
            </a:endParaRPr>
          </a:p>
        </p:txBody>
      </p:sp>
      <p:pic>
        <p:nvPicPr>
          <p:cNvPr id="33841" name="Picture 16" descr="2013规定出台"/>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954838" y="5715000"/>
            <a:ext cx="1896638"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2" name="TextBox 118"/>
          <p:cNvSpPr txBox="1">
            <a:spLocks noChangeArrowheads="1"/>
          </p:cNvSpPr>
          <p:nvPr/>
        </p:nvSpPr>
        <p:spPr bwMode="auto">
          <a:xfrm>
            <a:off x="7643813" y="1484313"/>
            <a:ext cx="121443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r>
              <a:rPr lang="en-US" altLang="zh-CN" sz="1100" b="1">
                <a:solidFill>
                  <a:srgbClr val="D9D9D9"/>
                </a:solidFill>
                <a:ea typeface="宋体" charset="0"/>
                <a:cs typeface="Heiti SC Light" charset="0"/>
              </a:rPr>
              <a:t>Latest data in 2014 shows, volume of fins products from Hong Kong to Mainland decreased from 1170 tons in 2012 to 114 tons in 2013 </a:t>
            </a:r>
            <a:endParaRPr lang="zh-CN" altLang="en-US" sz="1100" b="1">
              <a:solidFill>
                <a:srgbClr val="D9D9D9"/>
              </a:solidFill>
              <a:ea typeface="宋体" charset="0"/>
              <a:cs typeface="Heiti SC Light" charset="0"/>
            </a:endParaRPr>
          </a:p>
        </p:txBody>
      </p:sp>
      <p:pic>
        <p:nvPicPr>
          <p:cNvPr id="33843" name="Picture 17" descr="2014hk"/>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643812" y="581024"/>
            <a:ext cx="9191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033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rotWithShape="1">
          <a:blip r:embed="rId4" cstate="email">
            <a:alphaModFix amt="85000"/>
            <a:extLst>
              <a:ext uri="{28A0092B-C50C-407E-A947-70E740481C1C}">
                <a14:useLocalDpi xmlns:a14="http://schemas.microsoft.com/office/drawing/2010/main"/>
              </a:ext>
            </a:extLst>
          </a:blip>
          <a:srcRect/>
          <a:stretch/>
        </p:blipFill>
        <p:spPr bwMode="auto">
          <a:xfrm>
            <a:off x="0" y="0"/>
            <a:ext cx="9144000" cy="6841288"/>
          </a:xfrm>
          <a:prstGeom prst="rect">
            <a:avLst/>
          </a:prstGeom>
          <a:noFill/>
          <a:ln>
            <a:noFill/>
          </a:ln>
          <a:extLst>
            <a:ext uri="{909E8E84-426E-40DD-AFC4-6F175D3DCCD1}">
              <a14:hiddenFill xmlns:a14="http://schemas.microsoft.com/office/drawing/2010/main">
                <a:solidFill>
                  <a:srgbClr val="FFFFFF">
                    <a:alpha val="85097"/>
                  </a:srgbClr>
                </a:solidFill>
              </a14:hiddenFill>
            </a:ext>
            <a:ext uri="{91240B29-F687-4F45-9708-019B960494DF}">
              <a14:hiddenLine xmlns:a14="http://schemas.microsoft.com/office/drawing/2010/main" w="12700">
                <a:solidFill>
                  <a:srgbClr val="000000">
                    <a:alpha val="85097"/>
                  </a:srgbClr>
                </a:solidFill>
                <a:miter lim="800000"/>
                <a:headEnd/>
                <a:tailEnd/>
              </a14:hiddenLine>
            </a:ext>
          </a:extLst>
        </p:spPr>
      </p:pic>
      <p:sp>
        <p:nvSpPr>
          <p:cNvPr id="1026" name="Rectangle 2"/>
          <p:cNvSpPr>
            <a:spLocks/>
          </p:cNvSpPr>
          <p:nvPr/>
        </p:nvSpPr>
        <p:spPr bwMode="auto">
          <a:xfrm>
            <a:off x="-17463" y="4169121"/>
            <a:ext cx="9178926" cy="2663479"/>
          </a:xfrm>
          <a:prstGeom prst="rect">
            <a:avLst/>
          </a:prstGeom>
          <a:solidFill>
            <a:schemeClr val="tx1">
              <a:lumMod val="95000"/>
              <a:lumOff val="5000"/>
              <a:alpha val="50195"/>
            </a:schemeClr>
          </a:solidFill>
          <a:ln>
            <a:noFill/>
          </a:ln>
        </p:spPr>
        <p:txBody>
          <a:bodyPr lIns="0" tIns="0" rIns="0" bIns="0"/>
          <a:lstStyle/>
          <a:p>
            <a:pPr algn="ctr" defTabSz="641350"/>
            <a:endParaRPr lang="en-US" sz="2500">
              <a:solidFill>
                <a:srgbClr val="000000"/>
              </a:solidFill>
              <a:latin typeface="Helvetica" charset="0"/>
              <a:ea typeface="Heiti SC Light" charset="0"/>
              <a:cs typeface="Heiti SC Light" charset="0"/>
              <a:sym typeface="Helvetica" charset="0"/>
            </a:endParaRPr>
          </a:p>
        </p:txBody>
      </p:sp>
      <p:sp>
        <p:nvSpPr>
          <p:cNvPr id="1027" name="Rectangle 3"/>
          <p:cNvSpPr>
            <a:spLocks/>
          </p:cNvSpPr>
          <p:nvPr/>
        </p:nvSpPr>
        <p:spPr bwMode="auto">
          <a:xfrm>
            <a:off x="3278188" y="6183313"/>
            <a:ext cx="5867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defTabSz="641350"/>
            <a:r>
              <a:rPr lang="en-US" sz="1000" dirty="0">
                <a:solidFill>
                  <a:srgbClr val="FFFFFF"/>
                </a:solidFill>
                <a:latin typeface="Gill Sans Light" charset="0"/>
                <a:cs typeface="Gill Sans Light" charset="0"/>
                <a:sym typeface="Gill Sans Light" charset="0"/>
              </a:rPr>
              <a:t>source:  </a:t>
            </a:r>
            <a:r>
              <a:rPr lang="ja-JP" altLang="en-US" sz="1000" dirty="0">
                <a:solidFill>
                  <a:srgbClr val="FFFFFF"/>
                </a:solidFill>
                <a:latin typeface="Arial" charset="0"/>
                <a:cs typeface="Gill Sans Light" charset="0"/>
                <a:sym typeface="Gill Sans Light" charset="0"/>
              </a:rPr>
              <a:t>“</a:t>
            </a:r>
            <a:r>
              <a:rPr lang="en-US" altLang="ja-JP" sz="1000" dirty="0">
                <a:solidFill>
                  <a:srgbClr val="FFFFFF"/>
                </a:solidFill>
                <a:latin typeface="Gill Sans Light" charset="0"/>
                <a:cs typeface="Gill Sans Light" charset="0"/>
                <a:sym typeface="Gill Sans Light" charset="0"/>
              </a:rPr>
              <a:t>The Ivory Road Study</a:t>
            </a:r>
            <a:r>
              <a:rPr lang="ja-JP" altLang="en-US" sz="1000" dirty="0">
                <a:solidFill>
                  <a:srgbClr val="FFFFFF"/>
                </a:solidFill>
                <a:latin typeface="Arial" charset="0"/>
                <a:cs typeface="Gill Sans Light" charset="0"/>
                <a:sym typeface="Gill Sans Light" charset="0"/>
              </a:rPr>
              <a:t>”</a:t>
            </a:r>
            <a:r>
              <a:rPr lang="en-US" altLang="ja-JP" sz="1000" dirty="0">
                <a:solidFill>
                  <a:srgbClr val="FFFFFF"/>
                </a:solidFill>
                <a:latin typeface="Gill Sans Light" charset="0"/>
                <a:cs typeface="Gill Sans Light" charset="0"/>
                <a:sym typeface="Gill Sans Light" charset="0"/>
              </a:rPr>
              <a:t> (National Geographic/</a:t>
            </a:r>
            <a:r>
              <a:rPr lang="en-US" altLang="ja-JP" sz="1000" dirty="0" err="1">
                <a:solidFill>
                  <a:srgbClr val="FFFFFF"/>
                </a:solidFill>
                <a:latin typeface="Gill Sans Light" charset="0"/>
                <a:cs typeface="Gill Sans Light" charset="0"/>
                <a:sym typeface="Gill Sans Light" charset="0"/>
              </a:rPr>
              <a:t>ifop</a:t>
            </a:r>
            <a:r>
              <a:rPr lang="en-US" altLang="ja-JP" sz="1000" dirty="0">
                <a:solidFill>
                  <a:srgbClr val="FFFFFF"/>
                </a:solidFill>
                <a:latin typeface="Gill Sans Light" charset="0"/>
                <a:cs typeface="Gill Sans Light" charset="0"/>
                <a:sym typeface="Gill Sans Light" charset="0"/>
              </a:rPr>
              <a:t> research), December 2012</a:t>
            </a:r>
            <a:endParaRPr lang="en-US" sz="1000" dirty="0">
              <a:solidFill>
                <a:srgbClr val="FFFFFF"/>
              </a:solidFill>
              <a:latin typeface="Gill Sans Light" charset="0"/>
              <a:cs typeface="Gill Sans Light" charset="0"/>
              <a:sym typeface="Gill Sans Light" charset="0"/>
            </a:endParaRPr>
          </a:p>
        </p:txBody>
      </p:sp>
      <p:graphicFrame>
        <p:nvGraphicFramePr>
          <p:cNvPr id="1028" name="Object 5"/>
          <p:cNvGraphicFramePr>
            <a:graphicFrameLocks/>
          </p:cNvGraphicFramePr>
          <p:nvPr>
            <p:extLst>
              <p:ext uri="{D42A27DB-BD31-4B8C-83A1-F6EECF244321}">
                <p14:modId xmlns:p14="http://schemas.microsoft.com/office/powerpoint/2010/main" val="2400272865"/>
              </p:ext>
            </p:extLst>
          </p:nvPr>
        </p:nvGraphicFramePr>
        <p:xfrm>
          <a:off x="393700" y="4848225"/>
          <a:ext cx="8437563" cy="1463675"/>
        </p:xfrm>
        <a:graphic>
          <a:graphicData uri="http://schemas.openxmlformats.org/presentationml/2006/ole">
            <mc:AlternateContent xmlns:mc="http://schemas.openxmlformats.org/markup-compatibility/2006">
              <mc:Choice xmlns:v="urn:schemas-microsoft-com:vml" Requires="v">
                <p:oleObj spid="_x0000_s3106" name="Chart" r:id="rId5" imgW="16863492" imgH="2926108" progId="MSGraph.Chart.8">
                  <p:embed/>
                </p:oleObj>
              </mc:Choice>
              <mc:Fallback>
                <p:oleObj name="Chart" r:id="rId5" imgW="16863492" imgH="2926108" progId="MSGraph.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700" y="4848225"/>
                        <a:ext cx="8437563" cy="146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29" name="TextBox 1"/>
          <p:cNvSpPr txBox="1">
            <a:spLocks noChangeArrowheads="1"/>
          </p:cNvSpPr>
          <p:nvPr/>
        </p:nvSpPr>
        <p:spPr bwMode="auto">
          <a:xfrm>
            <a:off x="0" y="4169121"/>
            <a:ext cx="9161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a:r>
              <a:rPr lang="en-US" sz="2400" b="1" dirty="0">
                <a:solidFill>
                  <a:schemeClr val="bg1"/>
                </a:solidFill>
                <a:ea typeface="Heiti SC Light" charset="0"/>
              </a:rPr>
              <a:t>What </a:t>
            </a:r>
            <a:r>
              <a:rPr lang="en-US" sz="2400" b="1" dirty="0" smtClean="0">
                <a:solidFill>
                  <a:schemeClr val="bg1"/>
                </a:solidFill>
                <a:ea typeface="Heiti SC Light" charset="0"/>
              </a:rPr>
              <a:t>do ivory consumers think would affect their choices? </a:t>
            </a:r>
            <a:endParaRPr lang="en-US" sz="1200" b="1" dirty="0">
              <a:solidFill>
                <a:schemeClr val="bg1"/>
              </a:solidFill>
              <a:latin typeface="Gill Sans" charset="0"/>
              <a:ea typeface="Heiti SC Light" charset="0"/>
            </a:endParaRPr>
          </a:p>
        </p:txBody>
      </p:sp>
    </p:spTree>
    <p:extLst>
      <p:ext uri="{BB962C8B-B14F-4D97-AF65-F5344CB8AC3E}">
        <p14:creationId xmlns:p14="http://schemas.microsoft.com/office/powerpoint/2010/main" val="203608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36609" cy="5253550"/>
          </a:xfrm>
          <a:prstGeom prst="rect">
            <a:avLst/>
          </a:prstGeom>
        </p:spPr>
      </p:pic>
      <p:sp>
        <p:nvSpPr>
          <p:cNvPr id="4" name="Rectangle 3"/>
          <p:cNvSpPr/>
          <p:nvPr/>
        </p:nvSpPr>
        <p:spPr>
          <a:xfrm>
            <a:off x="-2" y="5411577"/>
            <a:ext cx="9136609" cy="1015663"/>
          </a:xfrm>
          <a:prstGeom prst="rect">
            <a:avLst/>
          </a:prstGeom>
        </p:spPr>
        <p:txBody>
          <a:bodyPr wrap="square">
            <a:spAutoFit/>
          </a:bodyPr>
          <a:lstStyle/>
          <a:p>
            <a:pPr algn="ctr"/>
            <a:r>
              <a:rPr lang="en-SG" sz="2000" b="1" dirty="0">
                <a:solidFill>
                  <a:srgbClr val="FFFFFF"/>
                </a:solidFill>
              </a:rPr>
              <a:t>Greater efforts are required to generate the political support for effective crime prevention strategies that will not only have impact on reducing consumption but also strengthen enforcement to combat wildlife trafficking networks. </a:t>
            </a:r>
            <a:endParaRPr lang="en-US" sz="2000" b="1" dirty="0">
              <a:solidFill>
                <a:srgbClr val="FFFFFF"/>
              </a:solidFill>
            </a:endParaRPr>
          </a:p>
        </p:txBody>
      </p:sp>
    </p:spTree>
    <p:extLst>
      <p:ext uri="{BB962C8B-B14F-4D97-AF65-F5344CB8AC3E}">
        <p14:creationId xmlns:p14="http://schemas.microsoft.com/office/powerpoint/2010/main" val="277064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796" y="265620"/>
            <a:ext cx="8757990" cy="1015663"/>
          </a:xfrm>
          <a:prstGeom prst="rect">
            <a:avLst/>
          </a:prstGeom>
        </p:spPr>
        <p:txBody>
          <a:bodyPr wrap="square">
            <a:spAutoFit/>
          </a:bodyPr>
          <a:lstStyle/>
          <a:p>
            <a:pPr lvl="0"/>
            <a:r>
              <a:rPr lang="en-SG" sz="2000" b="1" dirty="0" smtClean="0">
                <a:solidFill>
                  <a:srgbClr val="FFFFFF"/>
                </a:solidFill>
              </a:rPr>
              <a:t>Building an influential, active conservation constituency (Parliamentarians, high-wealth individuals, Government ‘champions’, and media) to strengthern accountability and advocate for policy/legal reforms</a:t>
            </a:r>
          </a:p>
        </p:txBody>
      </p:sp>
      <p:pic>
        <p:nvPicPr>
          <p:cNvPr id="3"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694" y="2776137"/>
            <a:ext cx="7095379" cy="3339942"/>
          </a:xfrm>
          <a:prstGeom prst="rect">
            <a:avLst/>
          </a:prstGeom>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88494" y="1518185"/>
            <a:ext cx="4558292" cy="251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ogo-2-inc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66306" y="5844581"/>
            <a:ext cx="838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966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1322</TotalTime>
  <Words>1368</Words>
  <Application>Microsoft Office PowerPoint</Application>
  <PresentationFormat>On-screen Show (4:3)</PresentationFormat>
  <Paragraphs>154</Paragraphs>
  <Slides>15</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Chart</vt:lpstr>
      <vt:lpstr>PowerPoint Presentation</vt:lpstr>
      <vt:lpstr>PowerPoint Presentation</vt:lpstr>
      <vt:lpstr>PowerPoint Presentation</vt:lpstr>
      <vt:lpstr>PowerPoint Presentation</vt:lpstr>
      <vt:lpstr>PowerPoint Presentation</vt:lpstr>
      <vt:lpstr>What happened to shark fin trade?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Roberton</dc:creator>
  <cp:lastModifiedBy>Mike</cp:lastModifiedBy>
  <cp:revision>36</cp:revision>
  <dcterms:created xsi:type="dcterms:W3CDTF">2015-03-29T06:31:01Z</dcterms:created>
  <dcterms:modified xsi:type="dcterms:W3CDTF">2016-03-09T02:43:06Z</dcterms:modified>
</cp:coreProperties>
</file>