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4"/>
  </p:notesMasterIdLst>
  <p:handoutMasterIdLst>
    <p:handoutMasterId r:id="rId35"/>
  </p:handoutMasterIdLst>
  <p:sldIdLst>
    <p:sldId id="265" r:id="rId3"/>
    <p:sldId id="475" r:id="rId4"/>
    <p:sldId id="470" r:id="rId5"/>
    <p:sldId id="477" r:id="rId6"/>
    <p:sldId id="487" r:id="rId7"/>
    <p:sldId id="473" r:id="rId8"/>
    <p:sldId id="474" r:id="rId9"/>
    <p:sldId id="497" r:id="rId10"/>
    <p:sldId id="498" r:id="rId11"/>
    <p:sldId id="499" r:id="rId12"/>
    <p:sldId id="534" r:id="rId13"/>
    <p:sldId id="533" r:id="rId14"/>
    <p:sldId id="509" r:id="rId15"/>
    <p:sldId id="479" r:id="rId16"/>
    <p:sldId id="526" r:id="rId17"/>
    <p:sldId id="512" r:id="rId18"/>
    <p:sldId id="522" r:id="rId19"/>
    <p:sldId id="532" r:id="rId20"/>
    <p:sldId id="515" r:id="rId21"/>
    <p:sldId id="518" r:id="rId22"/>
    <p:sldId id="523" r:id="rId23"/>
    <p:sldId id="520" r:id="rId24"/>
    <p:sldId id="529" r:id="rId25"/>
    <p:sldId id="530" r:id="rId26"/>
    <p:sldId id="531" r:id="rId27"/>
    <p:sldId id="521" r:id="rId28"/>
    <p:sldId id="527" r:id="rId29"/>
    <p:sldId id="528" r:id="rId30"/>
    <p:sldId id="496" r:id="rId31"/>
    <p:sldId id="535" r:id="rId32"/>
    <p:sldId id="501" r:id="rId33"/>
  </p:sldIdLst>
  <p:sldSz cx="9144000" cy="6858000" type="screen4x3"/>
  <p:notesSz cx="7053263" cy="935672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63050"/>
    <a:srgbClr val="020000"/>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525" autoAdjust="0"/>
  </p:normalViewPr>
  <p:slideViewPr>
    <p:cSldViewPr>
      <p:cViewPr>
        <p:scale>
          <a:sx n="94" d="100"/>
          <a:sy n="94" d="100"/>
        </p:scale>
        <p:origin x="174" y="912"/>
      </p:cViewPr>
      <p:guideLst>
        <p:guide orient="horz" pos="2160"/>
        <p:guide pos="2880"/>
        <p:guide pos="5112"/>
        <p:guide pos="612"/>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9900"/>
          </a:xfrm>
          <a:prstGeom prst="rect">
            <a:avLst/>
          </a:prstGeom>
        </p:spPr>
        <p:txBody>
          <a:bodyPr vert="horz" lIns="93763" tIns="46881" rIns="93763" bIns="46881" rtlCol="0"/>
          <a:lstStyle>
            <a:lvl1pPr algn="l" fontAlgn="auto">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sz="quarter" idx="1"/>
          </p:nvPr>
        </p:nvSpPr>
        <p:spPr>
          <a:xfrm>
            <a:off x="3995738" y="0"/>
            <a:ext cx="3055937" cy="469900"/>
          </a:xfrm>
          <a:prstGeom prst="rect">
            <a:avLst/>
          </a:prstGeom>
        </p:spPr>
        <p:txBody>
          <a:bodyPr vert="horz" wrap="square" lIns="93763" tIns="46881" rIns="93763" bIns="46881" numCol="1" anchor="t" anchorCtr="0" compatLnSpc="1">
            <a:prstTxWarp prst="textNoShape">
              <a:avLst/>
            </a:prstTxWarp>
          </a:bodyPr>
          <a:lstStyle>
            <a:lvl1pPr algn="r">
              <a:defRPr sz="1200" smtClean="0">
                <a:latin typeface="Corbel" charset="0"/>
                <a:cs typeface="Arial" charset="0"/>
              </a:defRPr>
            </a:lvl1pPr>
          </a:lstStyle>
          <a:p>
            <a:pPr>
              <a:defRPr/>
            </a:pPr>
            <a:fld id="{136216D0-3B5C-3B40-925F-670A52A62446}" type="datetimeFigureOut">
              <a:rPr lang="en-US"/>
              <a:pPr>
                <a:defRPr/>
              </a:pPr>
              <a:t>3/9/2016</a:t>
            </a:fld>
            <a:endParaRPr lang="en-US"/>
          </a:p>
        </p:txBody>
      </p:sp>
      <p:sp>
        <p:nvSpPr>
          <p:cNvPr id="4" name="Footer Placeholder 3"/>
          <p:cNvSpPr>
            <a:spLocks noGrp="1"/>
          </p:cNvSpPr>
          <p:nvPr>
            <p:ph type="ftr" sz="quarter" idx="2"/>
          </p:nvPr>
        </p:nvSpPr>
        <p:spPr>
          <a:xfrm>
            <a:off x="0" y="8886825"/>
            <a:ext cx="3055938" cy="469900"/>
          </a:xfrm>
          <a:prstGeom prst="rect">
            <a:avLst/>
          </a:prstGeom>
        </p:spPr>
        <p:txBody>
          <a:bodyPr vert="horz" lIns="93763" tIns="46881" rIns="93763" bIns="46881" rtlCol="0" anchor="b"/>
          <a:lstStyle>
            <a:lvl1pPr algn="l" fontAlgn="auto">
              <a:spcBef>
                <a:spcPts val="0"/>
              </a:spcBef>
              <a:spcAft>
                <a:spcPts val="0"/>
              </a:spcAft>
              <a:defRPr sz="1200">
                <a:latin typeface="+mn-lt"/>
                <a:ea typeface="+mn-ea"/>
                <a:cs typeface="+mn-cs"/>
              </a:defRPr>
            </a:lvl1pPr>
          </a:lstStyle>
          <a:p>
            <a:pPr>
              <a:defRPr/>
            </a:pPr>
            <a:endParaRPr/>
          </a:p>
        </p:txBody>
      </p:sp>
      <p:sp>
        <p:nvSpPr>
          <p:cNvPr id="5" name="Slide Number Placeholder 4"/>
          <p:cNvSpPr>
            <a:spLocks noGrp="1"/>
          </p:cNvSpPr>
          <p:nvPr>
            <p:ph type="sldNum" sz="quarter" idx="3"/>
          </p:nvPr>
        </p:nvSpPr>
        <p:spPr>
          <a:xfrm>
            <a:off x="3995738" y="8886825"/>
            <a:ext cx="3055937" cy="469900"/>
          </a:xfrm>
          <a:prstGeom prst="rect">
            <a:avLst/>
          </a:prstGeom>
        </p:spPr>
        <p:txBody>
          <a:bodyPr vert="horz" wrap="square" lIns="93763" tIns="46881" rIns="93763" bIns="46881" numCol="1" anchor="b" anchorCtr="0" compatLnSpc="1">
            <a:prstTxWarp prst="textNoShape">
              <a:avLst/>
            </a:prstTxWarp>
          </a:bodyPr>
          <a:lstStyle>
            <a:lvl1pPr algn="r">
              <a:defRPr sz="1200" smtClean="0">
                <a:latin typeface="Corbel" charset="0"/>
                <a:cs typeface="Arial" charset="0"/>
              </a:defRPr>
            </a:lvl1pPr>
          </a:lstStyle>
          <a:p>
            <a:pPr>
              <a:defRPr/>
            </a:pPr>
            <a:fld id="{E332C6F8-D088-B945-9401-A80D98AE748E}" type="slidenum">
              <a:rPr lang="en-US"/>
              <a:pPr>
                <a:defRPr/>
              </a:pPr>
              <a:t>‹#›</a:t>
            </a:fld>
            <a:endParaRPr lang="en-US"/>
          </a:p>
        </p:txBody>
      </p:sp>
    </p:spTree>
    <p:extLst>
      <p:ext uri="{BB962C8B-B14F-4D97-AF65-F5344CB8AC3E}">
        <p14:creationId xmlns:p14="http://schemas.microsoft.com/office/powerpoint/2010/main" val="98564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9900"/>
          </a:xfrm>
          <a:prstGeom prst="rect">
            <a:avLst/>
          </a:prstGeom>
        </p:spPr>
        <p:txBody>
          <a:bodyPr vert="horz" lIns="93763" tIns="46881" rIns="93763" bIns="46881" rtlCol="0"/>
          <a:lstStyle>
            <a:lvl1pPr algn="l" fontAlgn="auto">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idx="1"/>
          </p:nvPr>
        </p:nvSpPr>
        <p:spPr>
          <a:xfrm>
            <a:off x="3995738" y="0"/>
            <a:ext cx="3055937" cy="469900"/>
          </a:xfrm>
          <a:prstGeom prst="rect">
            <a:avLst/>
          </a:prstGeom>
        </p:spPr>
        <p:txBody>
          <a:bodyPr vert="horz" wrap="square" lIns="93763" tIns="46881" rIns="93763" bIns="46881" numCol="1" anchor="t" anchorCtr="0" compatLnSpc="1">
            <a:prstTxWarp prst="textNoShape">
              <a:avLst/>
            </a:prstTxWarp>
          </a:bodyPr>
          <a:lstStyle>
            <a:lvl1pPr algn="r">
              <a:defRPr sz="1200" smtClean="0">
                <a:latin typeface="Corbel" charset="0"/>
                <a:cs typeface="Arial" charset="0"/>
              </a:defRPr>
            </a:lvl1pPr>
          </a:lstStyle>
          <a:p>
            <a:pPr>
              <a:defRPr/>
            </a:pPr>
            <a:fld id="{B747E61F-EEB6-CE4F-A125-E767F4AF31AF}" type="datetimeFigureOut">
              <a:rPr lang="en-US"/>
              <a:pPr>
                <a:defRPr/>
              </a:pPr>
              <a:t>3/9/2016</a:t>
            </a:fld>
            <a:endParaRPr lang="en-US"/>
          </a:p>
        </p:txBody>
      </p:sp>
      <p:sp>
        <p:nvSpPr>
          <p:cNvPr id="4" name="Slide Image Placeholder 3"/>
          <p:cNvSpPr>
            <a:spLocks noGrp="1" noRot="1" noChangeAspect="1"/>
          </p:cNvSpPr>
          <p:nvPr>
            <p:ph type="sldImg" idx="2"/>
          </p:nvPr>
        </p:nvSpPr>
        <p:spPr>
          <a:xfrm>
            <a:off x="1420813" y="1169988"/>
            <a:ext cx="4211637" cy="3157537"/>
          </a:xfrm>
          <a:prstGeom prst="rect">
            <a:avLst/>
          </a:prstGeom>
          <a:noFill/>
          <a:ln w="12700">
            <a:solidFill>
              <a:prstClr val="black"/>
            </a:solidFill>
          </a:ln>
        </p:spPr>
        <p:txBody>
          <a:bodyPr vert="horz" lIns="93763" tIns="46881" rIns="93763" bIns="46881" rtlCol="0" anchor="ctr"/>
          <a:lstStyle/>
          <a:p>
            <a:pPr lvl="0"/>
            <a:endParaRPr noProof="0"/>
          </a:p>
        </p:txBody>
      </p:sp>
      <p:sp>
        <p:nvSpPr>
          <p:cNvPr id="5" name="Notes Placeholder 4"/>
          <p:cNvSpPr>
            <a:spLocks noGrp="1"/>
          </p:cNvSpPr>
          <p:nvPr>
            <p:ph type="body" sz="quarter" idx="3"/>
          </p:nvPr>
        </p:nvSpPr>
        <p:spPr>
          <a:xfrm>
            <a:off x="704850" y="4502150"/>
            <a:ext cx="5643563" cy="3159125"/>
          </a:xfrm>
          <a:prstGeom prst="rect">
            <a:avLst/>
          </a:prstGeom>
        </p:spPr>
        <p:txBody>
          <a:bodyPr vert="horz" lIns="93763" tIns="46881" rIns="93763" bIns="46881" rtlCol="0"/>
          <a:lstStyle/>
          <a:p>
            <a:pPr lvl="0"/>
            <a:r>
              <a:rPr noProof="0" dirty="0"/>
              <a:t>Click to edit Master text styles</a:t>
            </a:r>
          </a:p>
          <a:p>
            <a:pPr lvl="1"/>
            <a:r>
              <a:rPr noProof="0" dirty="0"/>
              <a:t>Second level</a:t>
            </a:r>
          </a:p>
          <a:p>
            <a:pPr lvl="2"/>
            <a:r>
              <a:rPr noProof="0" dirty="0"/>
              <a:t>Third level</a:t>
            </a:r>
          </a:p>
          <a:p>
            <a:pPr lvl="3"/>
            <a:r>
              <a:rPr noProof="0" dirty="0"/>
              <a:t>Fourth level</a:t>
            </a:r>
          </a:p>
          <a:p>
            <a:pPr lvl="4"/>
            <a:r>
              <a:rPr noProof="0" dirty="0"/>
              <a:t>Fifth level</a:t>
            </a:r>
          </a:p>
        </p:txBody>
      </p:sp>
      <p:sp>
        <p:nvSpPr>
          <p:cNvPr id="6" name="Footer Placeholder 5"/>
          <p:cNvSpPr>
            <a:spLocks noGrp="1"/>
          </p:cNvSpPr>
          <p:nvPr>
            <p:ph type="ftr" sz="quarter" idx="4"/>
          </p:nvPr>
        </p:nvSpPr>
        <p:spPr>
          <a:xfrm>
            <a:off x="0" y="8886825"/>
            <a:ext cx="3055938" cy="469900"/>
          </a:xfrm>
          <a:prstGeom prst="rect">
            <a:avLst/>
          </a:prstGeom>
        </p:spPr>
        <p:txBody>
          <a:bodyPr vert="horz" lIns="93763" tIns="46881" rIns="93763" bIns="46881" rtlCol="0" anchor="b"/>
          <a:lstStyle>
            <a:lvl1pPr algn="l" fontAlgn="auto">
              <a:spcBef>
                <a:spcPts val="0"/>
              </a:spcBef>
              <a:spcAft>
                <a:spcPts val="0"/>
              </a:spcAft>
              <a:defRPr sz="1200">
                <a:latin typeface="+mn-lt"/>
                <a:ea typeface="+mn-ea"/>
                <a:cs typeface="+mn-cs"/>
              </a:defRPr>
            </a:lvl1pPr>
          </a:lstStyle>
          <a:p>
            <a:pPr>
              <a:defRPr/>
            </a:pPr>
            <a:endParaRPr/>
          </a:p>
        </p:txBody>
      </p:sp>
      <p:sp>
        <p:nvSpPr>
          <p:cNvPr id="7" name="Slide Number Placeholder 6"/>
          <p:cNvSpPr>
            <a:spLocks noGrp="1"/>
          </p:cNvSpPr>
          <p:nvPr>
            <p:ph type="sldNum" sz="quarter" idx="5"/>
          </p:nvPr>
        </p:nvSpPr>
        <p:spPr>
          <a:xfrm>
            <a:off x="3995738" y="8886825"/>
            <a:ext cx="3055937" cy="469900"/>
          </a:xfrm>
          <a:prstGeom prst="rect">
            <a:avLst/>
          </a:prstGeom>
        </p:spPr>
        <p:txBody>
          <a:bodyPr vert="horz" wrap="square" lIns="93763" tIns="46881" rIns="93763" bIns="46881" numCol="1" anchor="b" anchorCtr="0" compatLnSpc="1">
            <a:prstTxWarp prst="textNoShape">
              <a:avLst/>
            </a:prstTxWarp>
          </a:bodyPr>
          <a:lstStyle>
            <a:lvl1pPr algn="r">
              <a:defRPr sz="1200" smtClean="0">
                <a:latin typeface="Corbel" charset="0"/>
                <a:cs typeface="Arial" charset="0"/>
              </a:defRPr>
            </a:lvl1pPr>
          </a:lstStyle>
          <a:p>
            <a:pPr>
              <a:defRPr/>
            </a:pPr>
            <a:fld id="{5F4AB363-45C6-A84A-AD9A-A032EE3DD9DA}" type="slidenum">
              <a:rPr lang="en-US"/>
              <a:pPr>
                <a:defRPr/>
              </a:pPr>
              <a:t>‹#›</a:t>
            </a:fld>
            <a:endParaRPr lang="en-US"/>
          </a:p>
        </p:txBody>
      </p:sp>
    </p:spTree>
    <p:extLst>
      <p:ext uri="{BB962C8B-B14F-4D97-AF65-F5344CB8AC3E}">
        <p14:creationId xmlns:p14="http://schemas.microsoft.com/office/powerpoint/2010/main" val="1278064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orbel"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6B66D8-0586-7E44-8BB9-93D8E8B556D7}" type="slidenum">
              <a:rPr lang="en-US" sz="1200">
                <a:latin typeface="Corbel" charset="0"/>
              </a:rPr>
              <a:pPr eaLnBrk="1" hangingPunct="1"/>
              <a:t>1</a:t>
            </a:fld>
            <a:endParaRPr lang="en-US" sz="1200">
              <a:latin typeface="Corbe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65D11-75D6-1B46-87FA-15D61133422F}" type="slidenum">
              <a:rPr lang="en-GB"/>
              <a:pPr/>
              <a:t>2</a:t>
            </a:fld>
            <a:endParaRPr lang="en-GB"/>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GB" dirty="0">
                <a:latin typeface="Calibri" charset="0"/>
                <a:ea typeface="ＭＳ Ｐゴシック" charset="0"/>
                <a:cs typeface="ＭＳ Ｐゴシック" charset="0"/>
              </a:rPr>
              <a:t>Wildlife trader </a:t>
            </a:r>
            <a:r>
              <a:rPr lang="en-GB" dirty="0" smtClean="0">
                <a:latin typeface="Calibri" charset="0"/>
                <a:ea typeface="ＭＳ Ｐゴシック" charset="0"/>
                <a:cs typeface="ＭＳ Ｐゴシック" charset="0"/>
              </a:rPr>
              <a:t>A</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Regularly smuggles CITES-listed, Decree 32-listed species via an illegal crossing point from Vietnam to </a:t>
            </a:r>
            <a:r>
              <a:rPr lang="en-GB" dirty="0" smtClean="0">
                <a:latin typeface="Calibri" charset="0"/>
                <a:ea typeface="ＭＳ Ｐゴシック" charset="0"/>
                <a:cs typeface="ＭＳ Ｐゴシック" charset="0"/>
              </a:rPr>
              <a:t>China</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Wildlife trader A and people working for him has threatened law enforcement officers working on the border. His gang uses, transports guns, grenades and tear </a:t>
            </a:r>
            <a:r>
              <a:rPr lang="en-GB" dirty="0" smtClean="0">
                <a:latin typeface="Calibri" charset="0"/>
                <a:ea typeface="ＭＳ Ｐゴシック" charset="0"/>
                <a:cs typeface="ＭＳ Ｐゴシック" charset="0"/>
              </a:rPr>
              <a:t>gas</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Himself and his employees have beaten up journalists investigating cross-border smuggling at that point that he </a:t>
            </a:r>
            <a:r>
              <a:rPr lang="en-GB" dirty="0" smtClean="0">
                <a:latin typeface="Calibri" charset="0"/>
                <a:ea typeface="ＭＳ Ｐゴシック" charset="0"/>
                <a:cs typeface="ＭＳ Ｐゴシック" charset="0"/>
              </a:rPr>
              <a:t>controls</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Facilitates the smuggling of women, drugs, petrol, foreign currency, and e-</a:t>
            </a:r>
            <a:r>
              <a:rPr lang="en-GB" dirty="0" smtClean="0">
                <a:latin typeface="Calibri" charset="0"/>
                <a:ea typeface="ＭＳ Ｐゴシック" charset="0"/>
                <a:cs typeface="ＭＳ Ｐゴシック" charset="0"/>
              </a:rPr>
              <a:t>waste</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Does not pay his </a:t>
            </a:r>
            <a:r>
              <a:rPr lang="en-GB" dirty="0" smtClean="0">
                <a:latin typeface="Calibri" charset="0"/>
                <a:ea typeface="ＭＳ Ｐゴシック" charset="0"/>
                <a:cs typeface="ＭＳ Ｐゴシック" charset="0"/>
              </a:rPr>
              <a:t>taxes</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Uses money obtained through his smuggling activities to buy property and conduct other business </a:t>
            </a:r>
            <a:r>
              <a:rPr lang="en-GB" dirty="0" smtClean="0">
                <a:latin typeface="Calibri" charset="0"/>
                <a:ea typeface="ＭＳ Ｐゴシック" charset="0"/>
                <a:cs typeface="ＭＳ Ｐゴシック" charset="0"/>
              </a:rPr>
              <a:t>activities</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Bribes border police officers at KM1</a:t>
            </a:r>
            <a:endParaRPr lang="en-US" dirty="0">
              <a:latin typeface="Calibri" charset="0"/>
              <a:ea typeface="ＭＳ Ｐゴシック" charset="0"/>
              <a:cs typeface="ＭＳ Ｐゴシック" charset="0"/>
            </a:endParaRPr>
          </a:p>
          <a:p>
            <a:pPr eaLnBrk="1" hangingPunct="1">
              <a:lnSpc>
                <a:spcPct val="90000"/>
              </a:lnSpc>
              <a:spcBef>
                <a:spcPct val="0"/>
              </a:spcBef>
            </a:pPr>
            <a:endParaRPr lang="en-GB" dirty="0">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61821" indent="-293008" eaLnBrk="0" hangingPunct="0">
              <a:defRPr sz="2500">
                <a:solidFill>
                  <a:schemeClr val="tx1"/>
                </a:solidFill>
                <a:latin typeface="Arial" charset="0"/>
                <a:ea typeface="ＭＳ Ｐゴシック" charset="0"/>
              </a:defRPr>
            </a:lvl2pPr>
            <a:lvl3pPr marL="1172032" indent="-234406" eaLnBrk="0" hangingPunct="0">
              <a:defRPr sz="2500">
                <a:solidFill>
                  <a:schemeClr val="tx1"/>
                </a:solidFill>
                <a:latin typeface="Arial" charset="0"/>
                <a:ea typeface="ＭＳ Ｐゴシック" charset="0"/>
              </a:defRPr>
            </a:lvl3pPr>
            <a:lvl4pPr marL="1640845" indent="-234406" eaLnBrk="0" hangingPunct="0">
              <a:defRPr sz="2500">
                <a:solidFill>
                  <a:schemeClr val="tx1"/>
                </a:solidFill>
                <a:latin typeface="Arial" charset="0"/>
                <a:ea typeface="ＭＳ Ｐゴシック" charset="0"/>
              </a:defRPr>
            </a:lvl4pPr>
            <a:lvl5pPr marL="2109658" indent="-234406" eaLnBrk="0" hangingPunct="0">
              <a:defRPr sz="2500">
                <a:solidFill>
                  <a:schemeClr val="tx1"/>
                </a:solidFill>
                <a:latin typeface="Arial" charset="0"/>
                <a:ea typeface="ＭＳ Ｐゴシック" charset="0"/>
              </a:defRPr>
            </a:lvl5pPr>
            <a:lvl6pPr marL="2578471" indent="-234406" eaLnBrk="0" fontAlgn="base" hangingPunct="0">
              <a:spcBef>
                <a:spcPct val="0"/>
              </a:spcBef>
              <a:spcAft>
                <a:spcPct val="0"/>
              </a:spcAft>
              <a:defRPr sz="2500">
                <a:solidFill>
                  <a:schemeClr val="tx1"/>
                </a:solidFill>
                <a:latin typeface="Arial" charset="0"/>
                <a:ea typeface="ＭＳ Ｐゴシック" charset="0"/>
              </a:defRPr>
            </a:lvl6pPr>
            <a:lvl7pPr marL="3047284" indent="-234406" eaLnBrk="0" fontAlgn="base" hangingPunct="0">
              <a:spcBef>
                <a:spcPct val="0"/>
              </a:spcBef>
              <a:spcAft>
                <a:spcPct val="0"/>
              </a:spcAft>
              <a:defRPr sz="2500">
                <a:solidFill>
                  <a:schemeClr val="tx1"/>
                </a:solidFill>
                <a:latin typeface="Arial" charset="0"/>
                <a:ea typeface="ＭＳ Ｐゴシック" charset="0"/>
              </a:defRPr>
            </a:lvl7pPr>
            <a:lvl8pPr marL="3516097" indent="-234406" eaLnBrk="0" fontAlgn="base" hangingPunct="0">
              <a:spcBef>
                <a:spcPct val="0"/>
              </a:spcBef>
              <a:spcAft>
                <a:spcPct val="0"/>
              </a:spcAft>
              <a:defRPr sz="2500">
                <a:solidFill>
                  <a:schemeClr val="tx1"/>
                </a:solidFill>
                <a:latin typeface="Arial" charset="0"/>
                <a:ea typeface="ＭＳ Ｐゴシック" charset="0"/>
              </a:defRPr>
            </a:lvl8pPr>
            <a:lvl9pPr marL="3984909" indent="-23440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916E4500-7686-934F-8A3C-82D6424D688A}" type="slidenum">
              <a:rPr lang="en-GB" sz="1200"/>
              <a:pPr eaLnBrk="1" hangingPunct="1"/>
              <a:t>8</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mixed views on the current state of our response</a:t>
            </a:r>
          </a:p>
          <a:p>
            <a:endParaRPr lang="en-US" dirty="0" smtClean="0"/>
          </a:p>
          <a:p>
            <a:r>
              <a:rPr lang="en-US" dirty="0" smtClean="0"/>
              <a:t>We hear from some countries XYZ</a:t>
            </a:r>
          </a:p>
          <a:p>
            <a:pPr marL="175805" indent="-175805">
              <a:buFontTx/>
              <a:buChar char="-"/>
            </a:pPr>
            <a:endParaRPr lang="en-US" dirty="0"/>
          </a:p>
        </p:txBody>
      </p:sp>
      <p:sp>
        <p:nvSpPr>
          <p:cNvPr id="4" name="Slide Number Placeholder 3"/>
          <p:cNvSpPr>
            <a:spLocks noGrp="1"/>
          </p:cNvSpPr>
          <p:nvPr>
            <p:ph type="sldNum" sz="quarter" idx="10"/>
          </p:nvPr>
        </p:nvSpPr>
        <p:spPr/>
        <p:txBody>
          <a:bodyPr/>
          <a:lstStyle/>
          <a:p>
            <a:fld id="{790F75E6-AEE4-CD43-91EE-A2CE538C4859}" type="slidenum">
              <a:rPr lang="en-US" smtClean="0"/>
              <a:t>9</a:t>
            </a:fld>
            <a:endParaRPr lang="en-US"/>
          </a:p>
        </p:txBody>
      </p:sp>
    </p:spTree>
    <p:extLst>
      <p:ext uri="{BB962C8B-B14F-4D97-AF65-F5344CB8AC3E}">
        <p14:creationId xmlns:p14="http://schemas.microsoft.com/office/powerpoint/2010/main" val="707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Bit</a:t>
            </a:r>
            <a:r>
              <a:rPr lang="en-US" baseline="0" dirty="0" smtClean="0"/>
              <a:t> I disagree with this  - </a:t>
            </a:r>
            <a:endParaRPr lang="en-US" dirty="0" smtClean="0"/>
          </a:p>
          <a:p>
            <a:r>
              <a:rPr lang="en-US" dirty="0" smtClean="0"/>
              <a:t>Enforcement is patchy – some successes and</a:t>
            </a:r>
            <a:r>
              <a:rPr lang="en-US" baseline="0" dirty="0" smtClean="0"/>
              <a:t> cases with high impact</a:t>
            </a:r>
          </a:p>
          <a:p>
            <a:r>
              <a:rPr lang="en-US" baseline="0" dirty="0" smtClean="0"/>
              <a:t>Enforcement efforts are picking off some key criminals but mostly arrests are of low-level;, easily replaceable transporters  - no cases are focused at the criminal network level</a:t>
            </a:r>
          </a:p>
          <a:p>
            <a:r>
              <a:rPr lang="en-US" baseline="0" dirty="0" smtClean="0"/>
              <a:t> </a:t>
            </a:r>
          </a:p>
          <a:p>
            <a:r>
              <a:rPr lang="en-US" baseline="0" dirty="0" smtClean="0"/>
              <a:t>I think its fair to say that there is far greater </a:t>
            </a:r>
            <a:r>
              <a:rPr lang="en-US" baseline="0" dirty="0" err="1" smtClean="0"/>
              <a:t>enf</a:t>
            </a:r>
            <a:r>
              <a:rPr lang="en-US" baseline="0" dirty="0" smtClean="0"/>
              <a:t> effort at the site level and the feeling of almost despair in the comments we hear from our African colleagues are understandable given the human death of both rangers and poachers this battle is causing. However, I think it highlights that greater effort is needed up the trade chain not only at the site level, but at the ports and urban areas where traders are located and the individuals coordinating these networks are often found. Its not one or the other – it</a:t>
            </a:r>
            <a:r>
              <a:rPr lang="fr-FR" baseline="0" dirty="0" smtClean="0"/>
              <a:t>’</a:t>
            </a:r>
            <a:r>
              <a:rPr lang="en-US" baseline="0" dirty="0" smtClean="0"/>
              <a:t>s a more holistic, trade chain approach that</a:t>
            </a:r>
            <a:r>
              <a:rPr lang="fr-FR" baseline="0" dirty="0" smtClean="0"/>
              <a:t>’</a:t>
            </a:r>
            <a:r>
              <a:rPr lang="en-US" baseline="0" dirty="0" smtClean="0"/>
              <a:t>s needed </a:t>
            </a:r>
          </a:p>
          <a:p>
            <a:endParaRPr lang="en-US" baseline="0" dirty="0" smtClean="0"/>
          </a:p>
          <a:p>
            <a:pPr marL="175805" indent="-175805">
              <a:buFontTx/>
              <a:buChar char="-"/>
            </a:pPr>
            <a:r>
              <a:rPr lang="en-US" baseline="0" dirty="0" smtClean="0"/>
              <a:t>Its naïve and oversimplifying the issue to say that a legal regulated trade will resolve this problem – that requires, even stricter enforcement  to ensure a watertight system where no poached horns are entering the market… </a:t>
            </a:r>
          </a:p>
          <a:p>
            <a:pPr marL="175805" indent="-175805">
              <a:buFontTx/>
              <a:buChar char="-"/>
            </a:pPr>
            <a:endParaRPr lang="en-US" baseline="0" dirty="0" smtClean="0"/>
          </a:p>
          <a:p>
            <a:pPr marL="175805" indent="-175805">
              <a:buFontTx/>
              <a:buChar char="-"/>
            </a:pPr>
            <a:r>
              <a:rPr lang="en-US" baseline="0" dirty="0" smtClean="0"/>
              <a:t>Rather than saying it wont work a more constructive approach would be to invest in addressing the causes of its current ineffectiveness</a:t>
            </a:r>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10</a:t>
            </a:fld>
            <a:endParaRPr lang="en-US"/>
          </a:p>
        </p:txBody>
      </p:sp>
    </p:spTree>
    <p:extLst>
      <p:ext uri="{BB962C8B-B14F-4D97-AF65-F5344CB8AC3E}">
        <p14:creationId xmlns:p14="http://schemas.microsoft.com/office/powerpoint/2010/main" val="423895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conclusion is that we have to start improving enforcement,</a:t>
            </a:r>
            <a:r>
              <a:rPr lang="en-US" baseline="0" dirty="0" smtClean="0"/>
              <a:t> </a:t>
            </a:r>
          </a:p>
          <a:p>
            <a:r>
              <a:rPr lang="en-US" dirty="0" smtClean="0"/>
              <a:t>being specific about what that means,</a:t>
            </a:r>
            <a:r>
              <a:rPr lang="en-US" baseline="0" dirty="0" smtClean="0"/>
              <a:t> </a:t>
            </a:r>
          </a:p>
          <a:p>
            <a:r>
              <a:rPr lang="en-US" baseline="0" dirty="0" smtClean="0"/>
              <a:t>monitoring these changes </a:t>
            </a:r>
          </a:p>
          <a:p>
            <a:r>
              <a:rPr lang="en-US" dirty="0" smtClean="0"/>
              <a:t>and tackling the hard challenges that are making it ineffective at present</a:t>
            </a:r>
          </a:p>
          <a:p>
            <a:endParaRPr lang="en-US" dirty="0" smtClean="0"/>
          </a:p>
          <a:p>
            <a:r>
              <a:rPr lang="en-US" dirty="0" smtClean="0"/>
              <a:t>I could talk all afternoon as you might imagine on this subject</a:t>
            </a:r>
            <a:r>
              <a:rPr lang="en-US" baseline="0" dirty="0" smtClean="0"/>
              <a:t> and sorry for going on a bit but I hope it was of slight interest! </a:t>
            </a:r>
          </a:p>
          <a:p>
            <a:endParaRPr lang="en-US" baseline="0" dirty="0" smtClean="0"/>
          </a:p>
          <a:p>
            <a:r>
              <a:rPr lang="en-US" baseline="0" dirty="0" err="1" smtClean="0"/>
              <a:t>Thankyou</a:t>
            </a:r>
            <a:endParaRPr lang="en-US" baseline="0" dirty="0" smtClean="0"/>
          </a:p>
        </p:txBody>
      </p:sp>
      <p:sp>
        <p:nvSpPr>
          <p:cNvPr id="4" name="Slide Number Placeholder 3"/>
          <p:cNvSpPr>
            <a:spLocks noGrp="1"/>
          </p:cNvSpPr>
          <p:nvPr>
            <p:ph type="sldNum" sz="quarter" idx="10"/>
          </p:nvPr>
        </p:nvSpPr>
        <p:spPr/>
        <p:txBody>
          <a:bodyPr/>
          <a:lstStyle/>
          <a:p>
            <a:fld id="{790F75E6-AEE4-CD43-91EE-A2CE538C4859}" type="slidenum">
              <a:rPr lang="en-US" smtClean="0"/>
              <a:t>31</a:t>
            </a:fld>
            <a:endParaRPr lang="en-US"/>
          </a:p>
        </p:txBody>
      </p:sp>
    </p:spTree>
    <p:extLst>
      <p:ext uri="{BB962C8B-B14F-4D97-AF65-F5344CB8AC3E}">
        <p14:creationId xmlns:p14="http://schemas.microsoft.com/office/powerpoint/2010/main" val="3001386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6" name="Rectangle 5"/>
          <p:cNvSpPr/>
          <p:nvPr/>
        </p:nvSpPr>
        <p:spPr bwMode="white">
          <a:xfrm>
            <a:off x="0" y="4724400"/>
            <a:ext cx="9140825"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1142999" y="4800600"/>
            <a:ext cx="6858002" cy="1143000"/>
          </a:xfrm>
        </p:spPr>
        <p:txBody>
          <a:bodyPr>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05966910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5" name="Rectangle 4"/>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2" name="Title 1"/>
          <p:cNvSpPr>
            <a:spLocks noGrp="1"/>
          </p:cNvSpPr>
          <p:nvPr>
            <p:ph type="title"/>
          </p:nvPr>
        </p:nvSpPr>
        <p:spPr>
          <a:xfrm>
            <a:off x="570309" y="2362201"/>
            <a:ext cx="2400300" cy="1990725"/>
          </a:xfrm>
        </p:spPr>
        <p:txBody>
          <a:bodyPr>
            <a:normAutofit/>
          </a:bodyPr>
          <a:lstStyle>
            <a:lvl1pPr>
              <a:defRPr sz="34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022169" y="685800"/>
            <a:ext cx="477774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solidFill>
                  <a:schemeClr val="tx2"/>
                </a:solidFill>
              </a:defRPr>
            </a:lvl1pPr>
          </a:lstStyle>
          <a:p>
            <a:pPr>
              <a:defRPr/>
            </a:pPr>
            <a:fld id="{238C6795-E884-F043-B284-503CA70CB963}" type="datetimeFigureOut">
              <a:rPr lang="en-US"/>
              <a:pPr>
                <a:defRPr/>
              </a:pPr>
              <a:t>3/9/2016</a:t>
            </a:fld>
            <a:endParaRPr lang="en-US"/>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smtClean="0">
                <a:solidFill>
                  <a:schemeClr val="tx2"/>
                </a:solidFill>
              </a:defRPr>
            </a:lvl1pPr>
          </a:lstStyle>
          <a:p>
            <a:pPr>
              <a:defRPr/>
            </a:pPr>
            <a:fld id="{E8C5F0EC-BDB1-9546-8FD1-52664169B22D}" type="slidenum">
              <a:rPr lang="en-US"/>
              <a:pPr>
                <a:defRPr/>
              </a:pPr>
              <a:t>‹#›</a:t>
            </a:fld>
            <a:endParaRPr lang="en-US"/>
          </a:p>
        </p:txBody>
      </p:sp>
    </p:spTree>
    <p:extLst>
      <p:ext uri="{BB962C8B-B14F-4D97-AF65-F5344CB8AC3E}">
        <p14:creationId xmlns:p14="http://schemas.microsoft.com/office/powerpoint/2010/main" val="24826482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2" name="Title 1"/>
          <p:cNvSpPr>
            <a:spLocks noGrp="1"/>
          </p:cNvSpPr>
          <p:nvPr>
            <p:ph type="title"/>
          </p:nvPr>
        </p:nvSpPr>
        <p:spPr>
          <a:xfrm>
            <a:off x="5942411" y="2362200"/>
            <a:ext cx="2400300" cy="1993392"/>
          </a:xfrm>
        </p:spPr>
        <p:txBody>
          <a:bodyPr>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rtlCol="0">
            <a:normAutofit/>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3A74765C-DD33-8249-97D3-D022202D6E43}" type="datetimeFigureOut">
              <a:rPr lang="en-US"/>
              <a:pPr>
                <a:defRPr/>
              </a:pPr>
              <a:t>3/9/2016</a:t>
            </a:fld>
            <a:endParaRPr lang="en-US"/>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smtClean="0"/>
            </a:lvl1pPr>
          </a:lstStyle>
          <a:p>
            <a:pPr>
              <a:defRPr/>
            </a:pPr>
            <a:fld id="{E79E07FC-E09F-8948-BE55-DEB33BB79BB1}" type="slidenum">
              <a:rPr lang="en-US"/>
              <a:pPr>
                <a:defRPr/>
              </a:pPr>
              <a:t>‹#›</a:t>
            </a:fld>
            <a:endParaRPr lang="en-US"/>
          </a:p>
        </p:txBody>
      </p:sp>
    </p:spTree>
    <p:extLst>
      <p:ext uri="{BB962C8B-B14F-4D97-AF65-F5344CB8AC3E}">
        <p14:creationId xmlns:p14="http://schemas.microsoft.com/office/powerpoint/2010/main" val="310838730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BFE82DA-BBAA-A74C-B4AD-32A2AF4839E3}"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5730A1A0-45B7-4B4E-BFB4-FCD5F59C10CB}" type="slidenum">
              <a:rPr lang="en-US"/>
              <a:pPr>
                <a:defRPr/>
              </a:pPr>
              <a:t>‹#›</a:t>
            </a:fld>
            <a:endParaRPr lang="en-US"/>
          </a:p>
        </p:txBody>
      </p:sp>
    </p:spTree>
    <p:extLst>
      <p:ext uri="{BB962C8B-B14F-4D97-AF65-F5344CB8AC3E}">
        <p14:creationId xmlns:p14="http://schemas.microsoft.com/office/powerpoint/2010/main" val="279035128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FBBA91BF-7435-0144-973B-75F1DEC60539}"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EA549A6C-4506-E649-A166-82BFB4E4E8BA}" type="slidenum">
              <a:rPr lang="en-US"/>
              <a:pPr>
                <a:defRPr/>
              </a:pPr>
              <a:t>‹#›</a:t>
            </a:fld>
            <a:endParaRPr lang="en-US"/>
          </a:p>
        </p:txBody>
      </p:sp>
    </p:spTree>
    <p:extLst>
      <p:ext uri="{BB962C8B-B14F-4D97-AF65-F5344CB8AC3E}">
        <p14:creationId xmlns:p14="http://schemas.microsoft.com/office/powerpoint/2010/main" val="319581481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909DAFF0-F486-5649-9106-FCFCB433757C}"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2E63120B-5361-BF4F-80ED-5BE72F54E4BF}" type="slidenum">
              <a:rPr lang="en-US"/>
              <a:pPr>
                <a:defRPr/>
              </a:pPr>
              <a:t>‹#›</a:t>
            </a:fld>
            <a:endParaRPr lang="en-US"/>
          </a:p>
        </p:txBody>
      </p:sp>
    </p:spTree>
    <p:extLst>
      <p:ext uri="{BB962C8B-B14F-4D97-AF65-F5344CB8AC3E}">
        <p14:creationId xmlns:p14="http://schemas.microsoft.com/office/powerpoint/2010/main" val="8272652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5" name="Rectangle 4"/>
          <p:cNvSpPr/>
          <p:nvPr/>
        </p:nvSpPr>
        <p:spPr bwMode="white">
          <a:xfrm>
            <a:off x="0" y="411163"/>
            <a:ext cx="9142413" cy="46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1143000" y="1143000"/>
            <a:ext cx="6858000" cy="2667000"/>
          </a:xfrm>
        </p:spPr>
        <p:txBody>
          <a:bodyPr>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143000" y="3810000"/>
            <a:ext cx="6858000" cy="1143000"/>
          </a:xfrm>
        </p:spPr>
        <p:txBody>
          <a:bodyPr>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4E536882-4C80-0D40-B945-D09324FB5CD2}" type="datetimeFigureOut">
              <a:rPr lang="en-US"/>
              <a:pPr>
                <a:defRPr/>
              </a:pPr>
              <a:t>3/9/2016</a:t>
            </a:fld>
            <a:endParaRPr lang="en-US"/>
          </a:p>
        </p:txBody>
      </p:sp>
      <p:sp>
        <p:nvSpPr>
          <p:cNvPr id="7" name="Footer Placeholder 4"/>
          <p:cNvSpPr>
            <a:spLocks noGrp="1"/>
          </p:cNvSpPr>
          <p:nvPr>
            <p:ph type="ftr" sz="quarter" idx="11"/>
          </p:nvPr>
        </p:nvSpPr>
        <p:spPr/>
        <p:txBody>
          <a:bodyPr/>
          <a:lstStyle>
            <a:lvl1pPr>
              <a:defRPr/>
            </a:lvl1pPr>
          </a:lstStyle>
          <a:p>
            <a:pPr>
              <a:defRPr/>
            </a:pPr>
            <a:endParaRPr/>
          </a:p>
        </p:txBody>
      </p:sp>
      <p:sp>
        <p:nvSpPr>
          <p:cNvPr id="8" name="Slide Number Placeholder 5"/>
          <p:cNvSpPr>
            <a:spLocks noGrp="1"/>
          </p:cNvSpPr>
          <p:nvPr>
            <p:ph type="sldNum" sz="quarter" idx="12"/>
          </p:nvPr>
        </p:nvSpPr>
        <p:spPr/>
        <p:txBody>
          <a:bodyPr/>
          <a:lstStyle>
            <a:lvl1pPr>
              <a:defRPr smtClean="0"/>
            </a:lvl1pPr>
          </a:lstStyle>
          <a:p>
            <a:pPr>
              <a:defRPr/>
            </a:pPr>
            <a:fld id="{34D78389-BC85-0A48-B4A2-71BBE76609D5}" type="slidenum">
              <a:rPr lang="en-US"/>
              <a:pPr>
                <a:defRPr/>
              </a:pPr>
              <a:t>‹#›</a:t>
            </a:fld>
            <a:endParaRPr lang="en-US"/>
          </a:p>
        </p:txBody>
      </p:sp>
    </p:spTree>
    <p:extLst>
      <p:ext uri="{BB962C8B-B14F-4D97-AF65-F5344CB8AC3E}">
        <p14:creationId xmlns:p14="http://schemas.microsoft.com/office/powerpoint/2010/main" val="88844745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1810" y="3810000"/>
            <a:ext cx="6858000" cy="1143000"/>
          </a:xfrm>
        </p:spPr>
        <p:txBody>
          <a:bodyPr>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solidFill>
                  <a:schemeClr val="tx2"/>
                </a:solidFill>
              </a:defRPr>
            </a:lvl1pPr>
          </a:lstStyle>
          <a:p>
            <a:pPr>
              <a:defRPr/>
            </a:pPr>
            <a:fld id="{A2B95627-7B48-7249-95A1-03E9818BBBA8}" type="datetimeFigureOut">
              <a:rPr lang="en-US"/>
              <a:pPr>
                <a:defRPr/>
              </a:pPr>
              <a:t>3/9/2016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a:p>
        </p:txBody>
      </p:sp>
      <p:sp>
        <p:nvSpPr>
          <p:cNvPr id="6" name="Slide Number Placeholder 5"/>
          <p:cNvSpPr>
            <a:spLocks noGrp="1"/>
          </p:cNvSpPr>
          <p:nvPr>
            <p:ph type="sldNum" sz="quarter" idx="12"/>
          </p:nvPr>
        </p:nvSpPr>
        <p:spPr/>
        <p:txBody>
          <a:bodyPr/>
          <a:lstStyle>
            <a:lvl1pPr>
              <a:defRPr smtClean="0">
                <a:solidFill>
                  <a:schemeClr val="tx2"/>
                </a:solidFill>
              </a:defRPr>
            </a:lvl1pPr>
          </a:lstStyle>
          <a:p>
            <a:pPr>
              <a:defRPr/>
            </a:pPr>
            <a:fld id="{2B129B03-D050-6E43-9BF3-CA68F496F052}" type="slidenum">
              <a:rPr lang="en-US"/>
              <a:pPr>
                <a:defRPr/>
              </a:pPr>
              <a:t>‹#›</a:t>
            </a:fld>
            <a:endParaRPr lang="en-US"/>
          </a:p>
        </p:txBody>
      </p:sp>
    </p:spTree>
    <p:extLst>
      <p:ext uri="{BB962C8B-B14F-4D97-AF65-F5344CB8AC3E}">
        <p14:creationId xmlns:p14="http://schemas.microsoft.com/office/powerpoint/2010/main" val="150830053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987197DD-9097-784E-93B4-C3CC9E37606C}" type="datetimeFigureOut">
              <a:rPr lang="en-US"/>
              <a:pPr>
                <a:defRPr/>
              </a:pPr>
              <a:t>3/9/2016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215C82E1-7459-9040-B1FF-B50D840FBE81}" type="slidenum">
              <a:rPr lang="en-US"/>
              <a:pPr>
                <a:defRPr/>
              </a:pPr>
              <a:t>‹#›</a:t>
            </a:fld>
            <a:endParaRPr lang="en-US"/>
          </a:p>
        </p:txBody>
      </p:sp>
    </p:spTree>
    <p:extLst>
      <p:ext uri="{BB962C8B-B14F-4D97-AF65-F5344CB8AC3E}">
        <p14:creationId xmlns:p14="http://schemas.microsoft.com/office/powerpoint/2010/main" val="2550643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rPr lang="en-US" smtClean="0"/>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089A3EA9-9AE4-E545-95B1-B617B611F1A9}" type="datetimeFigureOut">
              <a:rPr lang="en-US"/>
              <a:pPr>
                <a:defRPr/>
              </a:pPr>
              <a:t>3/9/2016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4F1DD2AE-D8C9-974A-974D-71B43761F8C5}" type="slidenum">
              <a:rPr lang="en-US"/>
              <a:pPr>
                <a:defRPr/>
              </a:pPr>
              <a:t>‹#›</a:t>
            </a:fld>
            <a:endParaRPr lang="en-US"/>
          </a:p>
        </p:txBody>
      </p:sp>
    </p:spTree>
    <p:extLst>
      <p:ext uri="{BB962C8B-B14F-4D97-AF65-F5344CB8AC3E}">
        <p14:creationId xmlns:p14="http://schemas.microsoft.com/office/powerpoint/2010/main" val="17544707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8B8D1E1-8719-934D-A215-A8BA32AFAE89}" type="datetimeFigureOut">
              <a:rPr lang="en-US"/>
              <a:pPr>
                <a:defRPr/>
              </a:pPr>
              <a:t>3/9/2016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763CF8E5-B21D-084C-AEBE-5D9825EA8CDE}" type="slidenum">
              <a:rPr lang="en-US"/>
              <a:pPr>
                <a:defRPr/>
              </a:pPr>
              <a:t>‹#›</a:t>
            </a:fld>
            <a:endParaRPr lang="en-US"/>
          </a:p>
        </p:txBody>
      </p:sp>
    </p:spTree>
    <p:extLst>
      <p:ext uri="{BB962C8B-B14F-4D97-AF65-F5344CB8AC3E}">
        <p14:creationId xmlns:p14="http://schemas.microsoft.com/office/powerpoint/2010/main" val="229335480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solidFill>
                  <a:schemeClr val="tx2"/>
                </a:solidFill>
              </a:defRPr>
            </a:lvl1pPr>
          </a:lstStyle>
          <a:p>
            <a:pPr>
              <a:defRPr/>
            </a:pPr>
            <a:fld id="{11AAB447-8ABE-464C-BC28-1BDEB2B9671B}" type="datetimeFigureOut">
              <a:rPr lang="en-US"/>
              <a:pPr>
                <a:defRPr/>
              </a:pPr>
              <a:t>3/9/2016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a:p>
        </p:txBody>
      </p:sp>
      <p:sp>
        <p:nvSpPr>
          <p:cNvPr id="4" name="Slide Number Placeholder 3"/>
          <p:cNvSpPr>
            <a:spLocks noGrp="1"/>
          </p:cNvSpPr>
          <p:nvPr>
            <p:ph type="sldNum" sz="quarter" idx="12"/>
          </p:nvPr>
        </p:nvSpPr>
        <p:spPr/>
        <p:txBody>
          <a:bodyPr/>
          <a:lstStyle>
            <a:lvl1pPr>
              <a:defRPr smtClean="0">
                <a:solidFill>
                  <a:schemeClr val="tx2"/>
                </a:solidFill>
              </a:defRPr>
            </a:lvl1pPr>
          </a:lstStyle>
          <a:p>
            <a:pPr>
              <a:defRPr/>
            </a:pPr>
            <a:fld id="{F6DC00B5-CD61-2D49-9DC5-2CE67E140F1E}" type="slidenum">
              <a:rPr lang="en-US"/>
              <a:pPr>
                <a:defRPr/>
              </a:pPr>
              <a:t>‹#›</a:t>
            </a:fld>
            <a:endParaRPr lang="en-US"/>
          </a:p>
        </p:txBody>
      </p:sp>
    </p:spTree>
    <p:extLst>
      <p:ext uri="{BB962C8B-B14F-4D97-AF65-F5344CB8AC3E}">
        <p14:creationId xmlns:p14="http://schemas.microsoft.com/office/powerpoint/2010/main" val="143924657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3370659" y="685800"/>
            <a:ext cx="542925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BF08C5-26A8-E046-A808-315C2DBC1409}" type="datetimeFigureOut">
              <a:rPr lang="en-US"/>
              <a:pPr>
                <a:defRPr/>
              </a:pPr>
              <a:t>3/9/2016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B10CDB1B-91DD-B14B-99CC-D8E257BE9570}" type="slidenum">
              <a:rPr lang="en-US"/>
              <a:pPr>
                <a:defRPr/>
              </a:pPr>
              <a:t>‹#›</a:t>
            </a:fld>
            <a:endParaRPr lang="en-US"/>
          </a:p>
        </p:txBody>
      </p:sp>
    </p:spTree>
    <p:extLst>
      <p:ext uri="{BB962C8B-B14F-4D97-AF65-F5344CB8AC3E}">
        <p14:creationId xmlns:p14="http://schemas.microsoft.com/office/powerpoint/2010/main" val="7549255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kern="0">
              <a:solidFill>
                <a:prstClr val="white"/>
              </a:solidFill>
              <a:latin typeface="Euphemia"/>
              <a:ea typeface="+mn-ea"/>
              <a:cs typeface="+mn-cs"/>
            </a:endParaRPr>
          </a:p>
        </p:txBody>
      </p:sp>
      <p:sp>
        <p:nvSpPr>
          <p:cNvPr id="8" name="Rectangle 7"/>
          <p:cNvSpPr/>
          <p:nvPr/>
        </p:nvSpPr>
        <p:spPr bwMode="white">
          <a:xfrm>
            <a:off x="1588" y="6583363"/>
            <a:ext cx="9140825" cy="46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a:p>
        </p:txBody>
      </p:sp>
      <p:sp>
        <p:nvSpPr>
          <p:cNvPr id="1030" name="Title Placeholder 1"/>
          <p:cNvSpPr>
            <a:spLocks noGrp="1"/>
          </p:cNvSpPr>
          <p:nvPr>
            <p:ph type="title"/>
          </p:nvPr>
        </p:nvSpPr>
        <p:spPr bwMode="auto">
          <a:xfrm>
            <a:off x="304800" y="1524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Placeholder 2"/>
          <p:cNvSpPr>
            <a:spLocks noGrp="1"/>
          </p:cNvSpPr>
          <p:nvPr>
            <p:ph type="body" idx="1"/>
          </p:nvPr>
        </p:nvSpPr>
        <p:spPr bwMode="auto">
          <a:xfrm>
            <a:off x="304800" y="9906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6388" y="6602413"/>
            <a:ext cx="7207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solidFill>
                  <a:schemeClr val="bg2"/>
                </a:solidFill>
                <a:latin typeface="Corbel" charset="0"/>
                <a:cs typeface="Arial" charset="0"/>
              </a:defRPr>
            </a:lvl1pPr>
          </a:lstStyle>
          <a:p>
            <a:pPr>
              <a:defRPr/>
            </a:pPr>
            <a:fld id="{87635B06-E80B-1043-BBC5-BD0CF7A2A31A}" type="datetimeFigureOut">
              <a:rPr lang="en-US"/>
              <a:pPr>
                <a:defRPr/>
              </a:pPr>
              <a:t>3/9/2016</a:t>
            </a:fld>
            <a:endParaRPr lang="en-US"/>
          </a:p>
        </p:txBody>
      </p:sp>
      <p:sp>
        <p:nvSpPr>
          <p:cNvPr id="5" name="Footer Placeholder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fontAlgn="auto">
              <a:spcBef>
                <a:spcPts val="0"/>
              </a:spcBef>
              <a:spcAft>
                <a:spcPts val="0"/>
              </a:spcAft>
              <a:defRPr sz="800" cap="all" baseline="0">
                <a:solidFill>
                  <a:schemeClr val="bg2"/>
                </a:solidFill>
                <a:latin typeface="+mn-lt"/>
                <a:ea typeface="+mn-ea"/>
                <a:cs typeface="+mn-cs"/>
              </a:defRPr>
            </a:lvl1pPr>
          </a:lstStyle>
          <a:p>
            <a:pPr>
              <a:defRPr/>
            </a:pPr>
            <a:endParaRPr/>
          </a:p>
        </p:txBody>
      </p:sp>
      <p:sp>
        <p:nvSpPr>
          <p:cNvPr id="6" name="Slide Number Placeholder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solidFill>
                  <a:schemeClr val="bg2"/>
                </a:solidFill>
                <a:latin typeface="Corbel" charset="0"/>
                <a:cs typeface="Arial" charset="0"/>
              </a:defRPr>
            </a:lvl1pPr>
          </a:lstStyle>
          <a:p>
            <a:pPr>
              <a:defRPr/>
            </a:pPr>
            <a:fld id="{C2C6E554-0C02-DC45-8CEC-043ECB6C16C2}" type="slidenum">
              <a:rPr lang="en-US"/>
              <a:pPr>
                <a:defRPr/>
              </a:pPr>
              <a:t>‹#›</a:t>
            </a:fld>
            <a:endParaRPr lang="en-US"/>
          </a:p>
        </p:txBody>
      </p:sp>
      <p:cxnSp>
        <p:nvCxnSpPr>
          <p:cNvPr id="3" name="Straight Connector 2"/>
          <p:cNvCxnSpPr/>
          <p:nvPr userDrawn="1"/>
        </p:nvCxnSpPr>
        <p:spPr>
          <a:xfrm flipV="1">
            <a:off x="0" y="838200"/>
            <a:ext cx="9144000" cy="0"/>
          </a:xfrm>
          <a:prstGeom prst="line">
            <a:avLst/>
          </a:prstGeom>
          <a:ln w="6350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5" r:id="rId1"/>
    <p:sldLayoutId id="2147483708" r:id="rId2"/>
    <p:sldLayoutId id="2147483716" r:id="rId3"/>
    <p:sldLayoutId id="2147483717" r:id="rId4"/>
    <p:sldLayoutId id="2147483709" r:id="rId5"/>
    <p:sldLayoutId id="2147483710" r:id="rId6"/>
    <p:sldLayoutId id="2147483711" r:id="rId7"/>
    <p:sldLayoutId id="2147483718" r:id="rId8"/>
    <p:sldLayoutId id="2147483712" r:id="rId9"/>
    <p:sldLayoutId id="2147483719" r:id="rId10"/>
    <p:sldLayoutId id="2147483720" r:id="rId11"/>
    <p:sldLayoutId id="2147483713" r:id="rId12"/>
    <p:sldLayoutId id="2147483714" r:id="rId13"/>
  </p:sldLayoutIdLst>
  <p:transition spd="med">
    <p:fade/>
  </p:transition>
  <p:txStyles>
    <p:titleStyle>
      <a:lvl1pPr algn="ctr" rtl="0" eaLnBrk="0" fontAlgn="base" hangingPunct="0">
        <a:lnSpc>
          <a:spcPct val="100000"/>
        </a:lnSpc>
        <a:spcBef>
          <a:spcPct val="0"/>
        </a:spcBef>
        <a:spcAft>
          <a:spcPct val="0"/>
        </a:spcAft>
        <a:buFont typeface="Arial" charset="0"/>
        <a:defRPr sz="2800" b="1" kern="1200" cap="all">
          <a:solidFill>
            <a:srgbClr val="1D243C"/>
          </a:solidFill>
          <a:latin typeface="Corbel"/>
          <a:ea typeface="ＭＳ Ｐゴシック" charset="0"/>
          <a:cs typeface="Corbel"/>
        </a:defRPr>
      </a:lvl1pPr>
      <a:lvl2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2pPr>
      <a:lvl3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3pPr>
      <a:lvl4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4pPr>
      <a:lvl5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5pPr>
      <a:lvl6pPr marL="457200" algn="l" rtl="0" fontAlgn="base">
        <a:lnSpc>
          <a:spcPct val="90000"/>
        </a:lnSpc>
        <a:spcBef>
          <a:spcPct val="0"/>
        </a:spcBef>
        <a:spcAft>
          <a:spcPct val="0"/>
        </a:spcAft>
        <a:buFont typeface="Arial" pitchFamily="34" charset="0"/>
        <a:defRPr sz="3400">
          <a:solidFill>
            <a:srgbClr val="1D243C"/>
          </a:solidFill>
          <a:latin typeface="Corbel" pitchFamily="34" charset="0"/>
        </a:defRPr>
      </a:lvl6pPr>
      <a:lvl7pPr marL="914400" algn="l" rtl="0" fontAlgn="base">
        <a:lnSpc>
          <a:spcPct val="90000"/>
        </a:lnSpc>
        <a:spcBef>
          <a:spcPct val="0"/>
        </a:spcBef>
        <a:spcAft>
          <a:spcPct val="0"/>
        </a:spcAft>
        <a:buFont typeface="Arial" pitchFamily="34" charset="0"/>
        <a:defRPr sz="3400">
          <a:solidFill>
            <a:srgbClr val="1D243C"/>
          </a:solidFill>
          <a:latin typeface="Corbel" pitchFamily="34" charset="0"/>
        </a:defRPr>
      </a:lvl7pPr>
      <a:lvl8pPr marL="1371600" algn="l" rtl="0" fontAlgn="base">
        <a:lnSpc>
          <a:spcPct val="90000"/>
        </a:lnSpc>
        <a:spcBef>
          <a:spcPct val="0"/>
        </a:spcBef>
        <a:spcAft>
          <a:spcPct val="0"/>
        </a:spcAft>
        <a:buFont typeface="Arial" pitchFamily="34" charset="0"/>
        <a:defRPr sz="3400">
          <a:solidFill>
            <a:srgbClr val="1D243C"/>
          </a:solidFill>
          <a:latin typeface="Corbel" pitchFamily="34" charset="0"/>
        </a:defRPr>
      </a:lvl8pPr>
      <a:lvl9pPr marL="1828800" algn="l" rtl="0" fontAlgn="base">
        <a:lnSpc>
          <a:spcPct val="90000"/>
        </a:lnSpc>
        <a:spcBef>
          <a:spcPct val="0"/>
        </a:spcBef>
        <a:spcAft>
          <a:spcPct val="0"/>
        </a:spcAft>
        <a:buFont typeface="Arial" pitchFamily="34" charset="0"/>
        <a:defRPr sz="3400">
          <a:solidFill>
            <a:srgbClr val="1D243C"/>
          </a:solidFill>
          <a:latin typeface="Corbel" pitchFamily="34" charset="0"/>
        </a:defRPr>
      </a:lvl9pPr>
    </p:titleStyle>
    <p:bodyStyle>
      <a:lvl1pPr marL="273050" indent="-228600" algn="l" rtl="0" eaLnBrk="0" fontAlgn="base" hangingPunct="0">
        <a:lnSpc>
          <a:spcPct val="100000"/>
        </a:lnSpc>
        <a:spcBef>
          <a:spcPts val="0"/>
        </a:spcBef>
        <a:spcAft>
          <a:spcPts val="600"/>
        </a:spcAft>
        <a:buClr>
          <a:schemeClr val="tx2"/>
        </a:buClr>
        <a:buSzPct val="80000"/>
        <a:buFont typeface="Wingdings" charset="0"/>
        <a:buChar char="§"/>
        <a:defRPr sz="2000" kern="1200">
          <a:solidFill>
            <a:schemeClr val="tx2"/>
          </a:solidFill>
          <a:latin typeface="+mn-lt"/>
          <a:ea typeface="ＭＳ Ｐゴシック" charset="0"/>
          <a:cs typeface="ＭＳ Ｐゴシック" charset="0"/>
        </a:defRPr>
      </a:lvl1pPr>
      <a:lvl2pPr marL="593725" indent="-228600" algn="l" rtl="0" eaLnBrk="0" fontAlgn="base" hangingPunct="0">
        <a:lnSpc>
          <a:spcPct val="100000"/>
        </a:lnSpc>
        <a:spcBef>
          <a:spcPts val="0"/>
        </a:spcBef>
        <a:spcAft>
          <a:spcPts val="600"/>
        </a:spcAft>
        <a:buClr>
          <a:schemeClr val="tx2"/>
        </a:buClr>
        <a:buSzPct val="80000"/>
        <a:buFont typeface="Wingdings" charset="0"/>
        <a:buChar char="§"/>
        <a:defRPr kern="1200">
          <a:solidFill>
            <a:schemeClr val="tx2"/>
          </a:solidFill>
          <a:latin typeface="+mn-lt"/>
          <a:ea typeface="ＭＳ Ｐゴシック" charset="0"/>
          <a:cs typeface="+mn-cs"/>
        </a:defRPr>
      </a:lvl2pPr>
      <a:lvl3pPr marL="914400" indent="-228600" algn="l" rtl="0" eaLnBrk="0" fontAlgn="base" hangingPunct="0">
        <a:lnSpc>
          <a:spcPct val="100000"/>
        </a:lnSpc>
        <a:spcBef>
          <a:spcPts val="0"/>
        </a:spcBef>
        <a:spcAft>
          <a:spcPts val="600"/>
        </a:spcAft>
        <a:buClr>
          <a:schemeClr val="tx2"/>
        </a:buClr>
        <a:buSzPct val="80000"/>
        <a:buFont typeface="Wingdings" charset="0"/>
        <a:buChar char="§"/>
        <a:defRPr sz="1600" kern="1200">
          <a:solidFill>
            <a:schemeClr val="tx2"/>
          </a:solidFill>
          <a:latin typeface="+mn-lt"/>
          <a:ea typeface="ＭＳ Ｐゴシック" charset="0"/>
          <a:cs typeface="+mn-cs"/>
        </a:defRPr>
      </a:lvl3pPr>
      <a:lvl4pPr marL="1233488" indent="-228600" algn="l" rtl="0" eaLnBrk="0" fontAlgn="base" hangingPunct="0">
        <a:lnSpc>
          <a:spcPct val="100000"/>
        </a:lnSpc>
        <a:spcBef>
          <a:spcPts val="0"/>
        </a:spcBef>
        <a:spcAft>
          <a:spcPts val="600"/>
        </a:spcAft>
        <a:buClr>
          <a:schemeClr val="tx2"/>
        </a:buClr>
        <a:buSzPct val="80000"/>
        <a:buFont typeface="Wingdings" charset="0"/>
        <a:buChar char="§"/>
        <a:defRPr sz="1400" kern="1200">
          <a:solidFill>
            <a:schemeClr val="tx2"/>
          </a:solidFill>
          <a:latin typeface="+mn-lt"/>
          <a:ea typeface="ＭＳ Ｐゴシック" charset="0"/>
          <a:cs typeface="+mn-cs"/>
        </a:defRPr>
      </a:lvl4pPr>
      <a:lvl5pPr marL="1554163" indent="-228600" algn="l" rtl="0" eaLnBrk="0" fontAlgn="base" hangingPunct="0">
        <a:lnSpc>
          <a:spcPct val="100000"/>
        </a:lnSpc>
        <a:spcBef>
          <a:spcPts val="0"/>
        </a:spcBef>
        <a:spcAft>
          <a:spcPts val="600"/>
        </a:spcAft>
        <a:buClr>
          <a:schemeClr val="tx2"/>
        </a:buClr>
        <a:buSzPct val="80000"/>
        <a:buFont typeface="Wingdings" charset="0"/>
        <a:buChar char="§"/>
        <a:defRPr sz="1400" kern="1200">
          <a:solidFill>
            <a:schemeClr val="tx2"/>
          </a:solidFill>
          <a:latin typeface="+mn-lt"/>
          <a:ea typeface="ＭＳ Ｐゴシック" charset="0"/>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5487988" y="5486400"/>
            <a:ext cx="36560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d-ID" sz="2000" dirty="0" smtClean="0">
                <a:solidFill>
                  <a:schemeClr val="bg1"/>
                </a:solidFill>
                <a:latin typeface="Gill Sans MT"/>
                <a:cs typeface="Gill Sans MT"/>
              </a:rPr>
              <a:t>WILDLIFE CONSERVATION SOCIETY</a:t>
            </a:r>
            <a:endParaRPr lang="en-US" sz="1200" dirty="0">
              <a:solidFill>
                <a:srgbClr val="FFFFFF"/>
              </a:solidFill>
              <a:latin typeface="Gill Sans MT"/>
              <a:cs typeface="Gill Sans MT"/>
            </a:endParaRPr>
          </a:p>
          <a:p>
            <a:pPr algn="ctr" eaLnBrk="1" hangingPunct="1"/>
            <a:r>
              <a:rPr lang="en-US" sz="1600" dirty="0" smtClean="0">
                <a:solidFill>
                  <a:schemeClr val="bg1"/>
                </a:solidFill>
                <a:latin typeface="Gill Sans MT"/>
                <a:cs typeface="Gill Sans MT"/>
              </a:rPr>
              <a:t>Indonesia </a:t>
            </a:r>
            <a:r>
              <a:rPr lang="en-US" sz="1600" dirty="0">
                <a:solidFill>
                  <a:schemeClr val="bg1"/>
                </a:solidFill>
                <a:latin typeface="Gill Sans MT"/>
                <a:cs typeface="Gill Sans MT"/>
              </a:rPr>
              <a:t>Program</a:t>
            </a:r>
            <a:endParaRPr lang="en-US" sz="1400" dirty="0">
              <a:solidFill>
                <a:schemeClr val="bg1"/>
              </a:solidFill>
              <a:latin typeface="Gill Sans MT"/>
              <a:cs typeface="Gill Sans MT"/>
            </a:endParaRPr>
          </a:p>
          <a:p>
            <a:pPr algn="ctr" eaLnBrk="1" hangingPunct="1"/>
            <a:r>
              <a:rPr lang="id-ID" sz="1400" dirty="0">
                <a:solidFill>
                  <a:schemeClr val="bg1"/>
                </a:solidFill>
                <a:latin typeface="Gill Sans MT"/>
                <a:cs typeface="Gill Sans MT"/>
              </a:rPr>
              <a:t>Jl. Atletik No. 8, Bogor – Indonesia</a:t>
            </a:r>
            <a:endParaRPr lang="en-US" sz="1400" dirty="0">
              <a:solidFill>
                <a:schemeClr val="bg1"/>
              </a:solidFill>
              <a:latin typeface="Gill Sans MT"/>
              <a:cs typeface="Gill Sans MT"/>
            </a:endParaRPr>
          </a:p>
          <a:p>
            <a:pPr algn="ctr" eaLnBrk="1" hangingPunct="1"/>
            <a:endParaRPr lang="en-US" sz="1200" dirty="0">
              <a:solidFill>
                <a:schemeClr val="bg1"/>
              </a:solidFill>
              <a:latin typeface="Gill Sans MT"/>
              <a:cs typeface="Gill Sans MT"/>
            </a:endParaRPr>
          </a:p>
        </p:txBody>
      </p:sp>
      <p:pic>
        <p:nvPicPr>
          <p:cNvPr id="7" name="Picture 2" descr="D:\DATA\Logo\logo wcs all\WCS-LOGO TRANSPARENT.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81000"/>
            <a:ext cx="1371600" cy="1371600"/>
          </a:xfrm>
          <a:prstGeom prst="rect">
            <a:avLst/>
          </a:prstGeom>
          <a:ln>
            <a:noFill/>
          </a:ln>
          <a:effectLst>
            <a:outerShdw blurRad="292100" dist="139700" dir="2700000" algn="tl" rotWithShape="0">
              <a:srgbClr val="333333">
                <a:alpha val="65000"/>
              </a:srgbClr>
            </a:outerShdw>
          </a:effectLst>
        </p:spPr>
      </p:pic>
      <p:sp>
        <p:nvSpPr>
          <p:cNvPr id="17412" name="Rectangle 1"/>
          <p:cNvSpPr>
            <a:spLocks noChangeArrowheads="1"/>
          </p:cNvSpPr>
          <p:nvPr/>
        </p:nvSpPr>
        <p:spPr bwMode="auto">
          <a:xfrm>
            <a:off x="5487988" y="2514600"/>
            <a:ext cx="36560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smtClean="0">
                <a:solidFill>
                  <a:schemeClr val="bg1"/>
                </a:solidFill>
                <a:latin typeface="Corbel"/>
                <a:cs typeface="Corbel"/>
              </a:rPr>
              <a:t>Wildlife Trade in Indonesia: </a:t>
            </a:r>
          </a:p>
          <a:p>
            <a:pPr algn="ctr"/>
            <a:r>
              <a:rPr lang="en-US" sz="2800" b="1" dirty="0" smtClean="0">
                <a:solidFill>
                  <a:schemeClr val="bg1"/>
                </a:solidFill>
                <a:latin typeface="Corbel"/>
                <a:cs typeface="Corbel"/>
              </a:rPr>
              <a:t>Key Issues and Responses</a:t>
            </a:r>
            <a:endParaRPr lang="en-US" sz="2800" b="1" dirty="0">
              <a:solidFill>
                <a:schemeClr val="bg1"/>
              </a:solidFill>
              <a:latin typeface="Corbel"/>
              <a:cs typeface="Corbel"/>
            </a:endParaRPr>
          </a:p>
        </p:txBody>
      </p:sp>
      <p:pic>
        <p:nvPicPr>
          <p:cNvPr id="17414" name="Picture 2" descr="E:\DATA\Report\Report to PHKA\Perpanjangan MoU 2014-2019\All Speci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3" y="657225"/>
            <a:ext cx="5486401"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2_08_15_475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8534" y="-372535"/>
            <a:ext cx="10532534" cy="7899401"/>
          </a:xfrm>
          <a:prstGeom prst="rect">
            <a:avLst/>
          </a:prstGeom>
        </p:spPr>
      </p:pic>
      <p:sp>
        <p:nvSpPr>
          <p:cNvPr id="2" name="TextBox 1"/>
          <p:cNvSpPr txBox="1"/>
          <p:nvPr/>
        </p:nvSpPr>
        <p:spPr>
          <a:xfrm>
            <a:off x="5260428" y="0"/>
            <a:ext cx="3883572" cy="8956296"/>
          </a:xfrm>
          <a:prstGeom prst="rect">
            <a:avLst/>
          </a:prstGeom>
          <a:solidFill>
            <a:schemeClr val="bg1">
              <a:lumMod val="95000"/>
              <a:lumOff val="5000"/>
              <a:alpha val="55000"/>
            </a:schemeClr>
          </a:solidFill>
        </p:spPr>
        <p:txBody>
          <a:bodyPr wrap="square">
            <a:spAutoFit/>
          </a:bodyPr>
          <a:lstStyle/>
          <a:p>
            <a:pPr algn="ctr">
              <a:defRPr/>
            </a:pPr>
            <a:r>
              <a:rPr lang="en-US" sz="2400" b="1" dirty="0" smtClean="0"/>
              <a:t>The </a:t>
            </a:r>
            <a:r>
              <a:rPr lang="en-US" sz="2400" b="1" i="1" u="sng" dirty="0" smtClean="0"/>
              <a:t>reality</a:t>
            </a:r>
            <a:r>
              <a:rPr lang="en-US" sz="2400" b="1" dirty="0" smtClean="0"/>
              <a:t> is </a:t>
            </a:r>
          </a:p>
          <a:p>
            <a:pPr algn="ctr">
              <a:defRPr/>
            </a:pPr>
            <a:r>
              <a:rPr lang="en-US" sz="2400" b="1" dirty="0"/>
              <a:t>e</a:t>
            </a:r>
            <a:r>
              <a:rPr lang="en-US" sz="2400" b="1" dirty="0" smtClean="0"/>
              <a:t>nforcement is patchy </a:t>
            </a:r>
          </a:p>
          <a:p>
            <a:pPr algn="ctr">
              <a:defRPr/>
            </a:pPr>
            <a:endParaRPr lang="en-US" sz="2400" b="1" dirty="0" smtClean="0"/>
          </a:p>
          <a:p>
            <a:pPr algn="ctr">
              <a:defRPr/>
            </a:pPr>
            <a:endParaRPr lang="en-US" sz="2400" b="1" dirty="0"/>
          </a:p>
          <a:p>
            <a:pPr algn="ctr">
              <a:defRPr/>
            </a:pPr>
            <a:r>
              <a:rPr lang="en-US" sz="2400" b="1" dirty="0" smtClean="0"/>
              <a:t>Enforcement currently focuses on poachers at source sites</a:t>
            </a:r>
          </a:p>
          <a:p>
            <a:pPr algn="ctr">
              <a:defRPr/>
            </a:pPr>
            <a:endParaRPr lang="en-US" sz="2400" b="1" dirty="0"/>
          </a:p>
          <a:p>
            <a:pPr algn="ctr">
              <a:defRPr/>
            </a:pPr>
            <a:endParaRPr lang="en-US" sz="2400" b="1" dirty="0"/>
          </a:p>
          <a:p>
            <a:pPr algn="ctr">
              <a:defRPr/>
            </a:pPr>
            <a:r>
              <a:rPr lang="en-US" sz="2400" b="1" dirty="0"/>
              <a:t>Yet to effectively target at the criminal network level</a:t>
            </a:r>
          </a:p>
          <a:p>
            <a:pPr algn="ctr">
              <a:defRPr/>
            </a:pPr>
            <a:endParaRPr lang="en-US" sz="2400" b="1" dirty="0" smtClean="0"/>
          </a:p>
          <a:p>
            <a:pPr algn="ctr">
              <a:defRPr/>
            </a:pPr>
            <a:endParaRPr lang="en-US" sz="2400" b="1" dirty="0"/>
          </a:p>
          <a:p>
            <a:pPr algn="ctr">
              <a:defRPr/>
            </a:pPr>
            <a:r>
              <a:rPr lang="en-US" sz="2400" b="1" dirty="0" smtClean="0"/>
              <a:t>Good enforcement also needed to regulate </a:t>
            </a:r>
            <a:r>
              <a:rPr lang="en-US" sz="2400" b="1" i="1" dirty="0" smtClean="0"/>
              <a:t>legal</a:t>
            </a:r>
            <a:r>
              <a:rPr lang="en-US" sz="2400" b="1" dirty="0" smtClean="0"/>
              <a:t> trade</a:t>
            </a:r>
          </a:p>
          <a:p>
            <a:pPr algn="ctr">
              <a:defRPr/>
            </a:pPr>
            <a:endParaRPr lang="en-US" sz="2400" b="1" dirty="0"/>
          </a:p>
          <a:p>
            <a:pPr algn="ctr">
              <a:defRPr/>
            </a:pPr>
            <a:endParaRPr lang="en-US" sz="2400" b="1" dirty="0" smtClean="0"/>
          </a:p>
          <a:p>
            <a:pPr algn="ctr">
              <a:defRPr/>
            </a:pPr>
            <a:endParaRPr lang="en-US" sz="2400" b="1" dirty="0"/>
          </a:p>
          <a:p>
            <a:pPr algn="ctr">
              <a:defRPr/>
            </a:pPr>
            <a:endParaRPr lang="en-US" sz="2400" b="1" dirty="0" smtClean="0"/>
          </a:p>
          <a:p>
            <a:pPr algn="ctr">
              <a:defRPr/>
            </a:pPr>
            <a:endParaRPr lang="en-US" sz="2400" b="1" dirty="0"/>
          </a:p>
          <a:p>
            <a:pPr algn="ctr">
              <a:defRPr/>
            </a:pPr>
            <a:endParaRPr lang="en-US" sz="2400" b="1" dirty="0" smtClean="0"/>
          </a:p>
          <a:p>
            <a:pPr algn="ctr">
              <a:defRPr/>
            </a:pPr>
            <a:endParaRPr lang="en-US" sz="2400" b="1" dirty="0" smtClean="0"/>
          </a:p>
        </p:txBody>
      </p:sp>
    </p:spTree>
    <p:extLst>
      <p:ext uri="{BB962C8B-B14F-4D97-AF65-F5344CB8AC3E}">
        <p14:creationId xmlns:p14="http://schemas.microsoft.com/office/powerpoint/2010/main" val="2710305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bilateral/multilateral programs</a:t>
            </a:r>
            <a:endParaRPr lang="en-US" dirty="0"/>
          </a:p>
        </p:txBody>
      </p:sp>
      <p:sp>
        <p:nvSpPr>
          <p:cNvPr id="3" name="Content Placeholder 2"/>
          <p:cNvSpPr>
            <a:spLocks noGrp="1"/>
          </p:cNvSpPr>
          <p:nvPr>
            <p:ph idx="1"/>
          </p:nvPr>
        </p:nvSpPr>
        <p:spPr/>
        <p:txBody>
          <a:bodyPr/>
          <a:lstStyle/>
          <a:p>
            <a:r>
              <a:rPr lang="en-US" dirty="0" smtClean="0"/>
              <a:t>US </a:t>
            </a:r>
            <a:r>
              <a:rPr lang="en-US" dirty="0"/>
              <a:t>Department of Justice (US-</a:t>
            </a:r>
            <a:r>
              <a:rPr lang="en-US" dirty="0" err="1"/>
              <a:t>DoJ</a:t>
            </a:r>
            <a:r>
              <a:rPr lang="en-US" dirty="0"/>
              <a:t>) International Criminal Investigative Training Program (ICITAP</a:t>
            </a:r>
            <a:r>
              <a:rPr lang="en-US" dirty="0" smtClean="0"/>
              <a:t>): trainings for police, customs, </a:t>
            </a:r>
            <a:r>
              <a:rPr lang="en-US" dirty="0" err="1" smtClean="0"/>
              <a:t>etc</a:t>
            </a:r>
            <a:endParaRPr lang="en-US" dirty="0"/>
          </a:p>
          <a:p>
            <a:r>
              <a:rPr lang="en-US" dirty="0" smtClean="0"/>
              <a:t>US</a:t>
            </a:r>
            <a:r>
              <a:rPr lang="en-US" dirty="0"/>
              <a:t>-</a:t>
            </a:r>
            <a:r>
              <a:rPr lang="en-US" dirty="0" err="1"/>
              <a:t>DoJ</a:t>
            </a:r>
            <a:r>
              <a:rPr lang="en-US" dirty="0"/>
              <a:t> Office of Overseas Prosecutorial Development, Assistance and Training (OPDAT</a:t>
            </a:r>
            <a:r>
              <a:rPr lang="en-US" dirty="0" smtClean="0"/>
              <a:t>): training </a:t>
            </a:r>
            <a:r>
              <a:rPr lang="en-US" dirty="0"/>
              <a:t>for prosecutors and judges, </a:t>
            </a:r>
            <a:r>
              <a:rPr lang="en-US" dirty="0" smtClean="0"/>
              <a:t>AGO taskforce</a:t>
            </a:r>
          </a:p>
          <a:p>
            <a:r>
              <a:rPr lang="en-US" dirty="0" smtClean="0"/>
              <a:t>US Embassy regional dialogues on illegal wildlife trade (</a:t>
            </a:r>
            <a:r>
              <a:rPr lang="en-US" dirty="0" err="1" smtClean="0"/>
              <a:t>GoI</a:t>
            </a:r>
            <a:r>
              <a:rPr lang="en-US" dirty="0" smtClean="0"/>
              <a:t>, Malaysia, Thailand, Vietnam)</a:t>
            </a:r>
          </a:p>
          <a:p>
            <a:r>
              <a:rPr lang="en-US" dirty="0" smtClean="0"/>
              <a:t>US Fish and Wildlife Service (USFWS): existing grants to NGOs</a:t>
            </a:r>
            <a:endParaRPr lang="en-US" dirty="0"/>
          </a:p>
          <a:p>
            <a:r>
              <a:rPr lang="en-US" dirty="0" smtClean="0"/>
              <a:t>US </a:t>
            </a:r>
            <a:r>
              <a:rPr lang="en-US" dirty="0"/>
              <a:t>Agency for International Development (USAID</a:t>
            </a:r>
            <a:r>
              <a:rPr lang="en-US" dirty="0" smtClean="0"/>
              <a:t>) new programs, currently being planned</a:t>
            </a:r>
          </a:p>
          <a:p>
            <a:r>
              <a:rPr lang="en-US" dirty="0" smtClean="0"/>
              <a:t>UN Office on Drugs and Crime (UNODC): work on forestry crime</a:t>
            </a:r>
          </a:p>
          <a:p>
            <a:r>
              <a:rPr lang="en-US" dirty="0" smtClean="0"/>
              <a:t>WCS: Wildlife Crime unit</a:t>
            </a:r>
          </a:p>
          <a:p>
            <a:r>
              <a:rPr lang="en-US" i="1" dirty="0" smtClean="0"/>
              <a:t>Proposed:</a:t>
            </a:r>
            <a:r>
              <a:rPr lang="en-US" dirty="0" smtClean="0"/>
              <a:t> GEF (Global Environment Facility) project on illegal wildlife trade and CITES, being developed by WCS/UNDP</a:t>
            </a:r>
            <a:endParaRPr lang="en-US" i="1" dirty="0" smtClean="0"/>
          </a:p>
          <a:p>
            <a:r>
              <a:rPr lang="en-US" i="1" dirty="0" smtClean="0"/>
              <a:t>Regionally:</a:t>
            </a:r>
            <a:r>
              <a:rPr lang="en-US" dirty="0"/>
              <a:t> International Consortium for Combatting Wildlife Crimes (ICCWC</a:t>
            </a:r>
            <a:r>
              <a:rPr lang="en-US" dirty="0" smtClean="0"/>
              <a:t>)</a:t>
            </a:r>
            <a:r>
              <a:rPr lang="en-US" i="1" dirty="0" smtClean="0"/>
              <a:t>: </a:t>
            </a:r>
            <a:r>
              <a:rPr lang="en-US" dirty="0" smtClean="0"/>
              <a:t>CITES </a:t>
            </a:r>
            <a:r>
              <a:rPr lang="en-US" dirty="0"/>
              <a:t>secretariat, Interpol, World Customs </a:t>
            </a:r>
            <a:r>
              <a:rPr lang="en-US" dirty="0" err="1"/>
              <a:t>Organisation</a:t>
            </a:r>
            <a:r>
              <a:rPr lang="en-US" dirty="0"/>
              <a:t>, United Nations Office on Drugs and Crime and the World </a:t>
            </a:r>
            <a:r>
              <a:rPr lang="en-US" dirty="0" smtClean="0"/>
              <a:t>Bank</a:t>
            </a:r>
            <a:endParaRPr lang="en-US" dirty="0"/>
          </a:p>
        </p:txBody>
      </p:sp>
    </p:spTree>
    <p:extLst>
      <p:ext uri="{BB962C8B-B14F-4D97-AF65-F5344CB8AC3E}">
        <p14:creationId xmlns:p14="http://schemas.microsoft.com/office/powerpoint/2010/main" val="11259292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4600" y="6096000"/>
            <a:ext cx="2819400" cy="990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1" name="Title 1"/>
          <p:cNvSpPr>
            <a:spLocks noGrp="1"/>
          </p:cNvSpPr>
          <p:nvPr>
            <p:ph type="title"/>
          </p:nvPr>
        </p:nvSpPr>
        <p:spPr>
          <a:xfrm>
            <a:off x="304800" y="152400"/>
            <a:ext cx="8534400" cy="609600"/>
          </a:xfrm>
        </p:spPr>
        <p:txBody>
          <a:bodyPr/>
          <a:lstStyle/>
          <a:p>
            <a:r>
              <a:rPr lang="en-US" sz="2400" cap="all" dirty="0" smtClean="0">
                <a:latin typeface="Corbel"/>
                <a:cs typeface="Corbel"/>
              </a:rPr>
              <a:t>Indonesia has the potential to be a </a:t>
            </a:r>
            <a:r>
              <a:rPr lang="en-US" sz="2400" cap="all" dirty="0">
                <a:latin typeface="Corbel"/>
                <a:cs typeface="Corbel"/>
              </a:rPr>
              <a:t>regional leader on illegal Wildlife Trade enforcement</a:t>
            </a:r>
          </a:p>
        </p:txBody>
      </p:sp>
      <p:sp>
        <p:nvSpPr>
          <p:cNvPr id="2" name="Content Placeholder 1"/>
          <p:cNvSpPr>
            <a:spLocks noGrp="1"/>
          </p:cNvSpPr>
          <p:nvPr>
            <p:ph idx="1"/>
          </p:nvPr>
        </p:nvSpPr>
        <p:spPr/>
        <p:txBody>
          <a:bodyPr/>
          <a:lstStyle/>
          <a:p>
            <a:endParaRPr lang="en-US" dirty="0"/>
          </a:p>
        </p:txBody>
      </p:sp>
      <p:pic>
        <p:nvPicPr>
          <p:cNvPr id="15363" name="Picture 4" descr="Bahasa articl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16288" y="838200"/>
            <a:ext cx="4495800" cy="466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descr="pangolins.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838200"/>
            <a:ext cx="3600450" cy="4411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6" descr="reuters.tif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1" y="4437062"/>
            <a:ext cx="3600451" cy="4537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7" descr="WCU media exampl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92500" y="4681537"/>
            <a:ext cx="3089275" cy="4691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3" descr="Stuffed tigers.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13475" y="838200"/>
            <a:ext cx="2895600" cy="548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Box 8"/>
          <p:cNvSpPr txBox="1">
            <a:spLocks noChangeArrowheads="1"/>
          </p:cNvSpPr>
          <p:nvPr/>
        </p:nvSpPr>
        <p:spPr bwMode="auto">
          <a:xfrm>
            <a:off x="2627313" y="2895600"/>
            <a:ext cx="4392612" cy="2246769"/>
          </a:xfrm>
          <a:prstGeom prst="rect">
            <a:avLst/>
          </a:prstGeom>
          <a:solidFill>
            <a:schemeClr val="tx2"/>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smtClean="0">
                <a:solidFill>
                  <a:srgbClr val="FFFFFF"/>
                </a:solidFill>
                <a:latin typeface="Corbel"/>
                <a:cs typeface="Corbel"/>
              </a:rPr>
              <a:t>Currently: &gt;20 major prosecutions/year [more than any other country in the region]</a:t>
            </a:r>
          </a:p>
          <a:p>
            <a:pPr algn="ctr" eaLnBrk="1" hangingPunct="1"/>
            <a:r>
              <a:rPr lang="en-US" sz="2000" dirty="0" smtClean="0">
                <a:solidFill>
                  <a:srgbClr val="FFFFFF"/>
                </a:solidFill>
                <a:latin typeface="Corbel"/>
                <a:cs typeface="Corbel"/>
              </a:rPr>
              <a:t>Significant interest from Government law enforcement agencies</a:t>
            </a:r>
          </a:p>
          <a:p>
            <a:pPr algn="ctr" eaLnBrk="1" hangingPunct="1"/>
            <a:r>
              <a:rPr lang="en-US" sz="2000" dirty="0" smtClean="0">
                <a:solidFill>
                  <a:srgbClr val="FFFFFF"/>
                </a:solidFill>
                <a:latin typeface="Corbel"/>
                <a:cs typeface="Corbel"/>
              </a:rPr>
              <a:t>Success is due to Government interest and capacity to act</a:t>
            </a:r>
          </a:p>
        </p:txBody>
      </p:sp>
    </p:spTree>
    <p:extLst>
      <p:ext uri="{BB962C8B-B14F-4D97-AF65-F5344CB8AC3E}">
        <p14:creationId xmlns:p14="http://schemas.microsoft.com/office/powerpoint/2010/main" val="143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ratu-and-andatu-at-sr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334000" y="3959263"/>
            <a:ext cx="3729038" cy="22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yudiherdiana\Documents\sumatran_tige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439" y="76201"/>
            <a:ext cx="2883557" cy="317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4257"/>
          <a:stretch/>
        </p:blipFill>
        <p:spPr>
          <a:xfrm>
            <a:off x="6473179" y="76200"/>
            <a:ext cx="2594621" cy="3200400"/>
          </a:xfrm>
          <a:prstGeom prst="rect">
            <a:avLst/>
          </a:prstGeom>
        </p:spPr>
      </p:pic>
      <p:pic>
        <p:nvPicPr>
          <p:cNvPr id="12" name="Picture 4" descr="Babirusa1"/>
          <p:cNvPicPr>
            <a:picLocks noChangeAspect="1" noChangeArrowheads="1"/>
          </p:cNvPicPr>
          <p:nvPr/>
        </p:nvPicPr>
        <p:blipFill rotWithShape="1">
          <a:blip r:embed="rId5" cstate="email">
            <a:lum bright="6000"/>
            <a:extLst>
              <a:ext uri="{28A0092B-C50C-407E-A947-70E740481C1C}">
                <a14:useLocalDpi xmlns:a14="http://schemas.microsoft.com/office/drawing/2010/main"/>
              </a:ext>
            </a:extLst>
          </a:blip>
          <a:srcRect/>
          <a:stretch/>
        </p:blipFill>
        <p:spPr bwMode="auto">
          <a:xfrm>
            <a:off x="103996" y="3959263"/>
            <a:ext cx="218293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70557" y="76200"/>
            <a:ext cx="3330243" cy="3174728"/>
          </a:xfrm>
          <a:prstGeom prst="rect">
            <a:avLst/>
          </a:prstGeom>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85325" y="3959263"/>
            <a:ext cx="2872475" cy="2209800"/>
          </a:xfrm>
          <a:prstGeom prst="rect">
            <a:avLst/>
          </a:prstGeom>
        </p:spPr>
      </p:pic>
      <p:sp>
        <p:nvSpPr>
          <p:cNvPr id="17" name="TextBox 16"/>
          <p:cNvSpPr txBox="1"/>
          <p:nvPr/>
        </p:nvSpPr>
        <p:spPr>
          <a:xfrm>
            <a:off x="0" y="16074"/>
            <a:ext cx="3886200" cy="7186583"/>
          </a:xfrm>
          <a:prstGeom prst="rect">
            <a:avLst/>
          </a:prstGeom>
          <a:solidFill>
            <a:schemeClr val="bg1">
              <a:lumMod val="95000"/>
              <a:lumOff val="5000"/>
              <a:alpha val="55000"/>
            </a:schemeClr>
          </a:solidFill>
        </p:spPr>
        <p:txBody>
          <a:bodyPr wrap="square">
            <a:spAutoFit/>
          </a:bodyPr>
          <a:lstStyle/>
          <a:p>
            <a:pPr algn="ctr">
              <a:defRPr/>
            </a:pPr>
            <a:r>
              <a:rPr lang="en-US" sz="2400" b="1" dirty="0" smtClean="0">
                <a:latin typeface="Arial"/>
                <a:cs typeface="Arial"/>
              </a:rPr>
              <a:t>INDONESIA:</a:t>
            </a:r>
          </a:p>
          <a:p>
            <a:pPr algn="ctr">
              <a:defRPr/>
            </a:pPr>
            <a:r>
              <a:rPr lang="en-US" sz="2400" b="1" dirty="0" smtClean="0">
                <a:latin typeface="Arial"/>
                <a:cs typeface="Arial"/>
              </a:rPr>
              <a:t>STRATEGIC DIRECTIONS</a:t>
            </a:r>
          </a:p>
          <a:p>
            <a:pPr algn="ctr">
              <a:defRPr/>
            </a:pPr>
            <a:endParaRPr lang="en-US" sz="2000" b="1" dirty="0" smtClean="0">
              <a:latin typeface="Arial"/>
              <a:cs typeface="Arial"/>
            </a:endParaRPr>
          </a:p>
          <a:p>
            <a:pPr algn="ctr">
              <a:defRPr/>
            </a:pPr>
            <a:endParaRPr lang="en-US" sz="2000" b="1" dirty="0">
              <a:latin typeface="Arial"/>
              <a:cs typeface="Arial"/>
            </a:endParaRPr>
          </a:p>
          <a:p>
            <a:pPr marL="421200" indent="-457200">
              <a:spcAft>
                <a:spcPts val="600"/>
              </a:spcAft>
              <a:buFont typeface="+mj-lt"/>
              <a:buAutoNum type="arabicPeriod"/>
            </a:pPr>
            <a:r>
              <a:rPr lang="en-US" sz="2000" b="1" dirty="0"/>
              <a:t>Institutional </a:t>
            </a:r>
            <a:r>
              <a:rPr lang="en-US" sz="2000" b="1" dirty="0" smtClean="0"/>
              <a:t>Reform</a:t>
            </a:r>
            <a:endParaRPr lang="en-US" sz="2000" b="1" dirty="0"/>
          </a:p>
          <a:p>
            <a:pPr marL="421200" indent="-457200">
              <a:spcAft>
                <a:spcPts val="600"/>
              </a:spcAft>
              <a:buFont typeface="+mj-lt"/>
              <a:buAutoNum type="arabicPeriod"/>
            </a:pPr>
            <a:r>
              <a:rPr lang="en-US" sz="2000" b="1" dirty="0" smtClean="0"/>
              <a:t>Policies, Regulatory reform</a:t>
            </a:r>
          </a:p>
          <a:p>
            <a:pPr marL="421200" indent="-457200">
              <a:spcAft>
                <a:spcPts val="600"/>
              </a:spcAft>
              <a:buFont typeface="+mj-lt"/>
              <a:buAutoNum type="arabicPeriod"/>
            </a:pPr>
            <a:r>
              <a:rPr lang="en-US" sz="2000" b="1" dirty="0" smtClean="0"/>
              <a:t>Incentives &amp; Cost-recovery</a:t>
            </a:r>
          </a:p>
          <a:p>
            <a:pPr marL="421200" indent="-457200">
              <a:spcAft>
                <a:spcPts val="600"/>
              </a:spcAft>
              <a:buFont typeface="+mj-lt"/>
              <a:buAutoNum type="arabicPeriod"/>
            </a:pPr>
            <a:r>
              <a:rPr lang="en-US" sz="2000" b="1" dirty="0" smtClean="0"/>
              <a:t>Information-sharing</a:t>
            </a:r>
            <a:endParaRPr lang="en-US" sz="2000" b="1" dirty="0"/>
          </a:p>
          <a:p>
            <a:pPr marL="421200" indent="-457200">
              <a:spcAft>
                <a:spcPts val="600"/>
              </a:spcAft>
              <a:buFont typeface="+mj-lt"/>
              <a:buAutoNum type="arabicPeriod"/>
            </a:pPr>
            <a:r>
              <a:rPr lang="en-US" sz="2000" b="1" dirty="0" smtClean="0"/>
              <a:t>Capacity</a:t>
            </a:r>
            <a:r>
              <a:rPr lang="en-US" sz="2000" b="1" dirty="0"/>
              <a:t>-</a:t>
            </a:r>
            <a:r>
              <a:rPr lang="en-US" sz="2000" b="1" dirty="0" smtClean="0"/>
              <a:t>building</a:t>
            </a:r>
            <a:endParaRPr lang="en-US" sz="2000" b="1" dirty="0"/>
          </a:p>
          <a:p>
            <a:pPr marL="421200" indent="-457200">
              <a:spcAft>
                <a:spcPts val="600"/>
              </a:spcAft>
              <a:buFont typeface="+mj-lt"/>
              <a:buAutoNum type="arabicPeriod"/>
            </a:pPr>
            <a:r>
              <a:rPr lang="en-US" sz="2000" b="1" dirty="0"/>
              <a:t>Dismantling </a:t>
            </a:r>
            <a:r>
              <a:rPr lang="en-US" sz="2000" b="1" dirty="0" smtClean="0"/>
              <a:t>national and international trade networks</a:t>
            </a:r>
            <a:endParaRPr lang="en-US" sz="2000" b="1" dirty="0"/>
          </a:p>
          <a:p>
            <a:pPr marL="421200" indent="-457200">
              <a:spcAft>
                <a:spcPts val="600"/>
              </a:spcAft>
              <a:buFont typeface="+mj-lt"/>
              <a:buAutoNum type="arabicPeriod"/>
            </a:pPr>
            <a:r>
              <a:rPr lang="en-US" sz="2000" b="1" dirty="0"/>
              <a:t>Effective </a:t>
            </a:r>
            <a:r>
              <a:rPr lang="en-US" sz="2000" b="1" dirty="0" smtClean="0"/>
              <a:t>management of Protected Areas</a:t>
            </a:r>
          </a:p>
          <a:p>
            <a:pPr marL="421200" indent="-457200">
              <a:spcAft>
                <a:spcPts val="600"/>
              </a:spcAft>
              <a:buFont typeface="+mj-lt"/>
              <a:buAutoNum type="arabicPeriod"/>
            </a:pPr>
            <a:r>
              <a:rPr lang="en-US" sz="2000" b="1" dirty="0"/>
              <a:t>Political will &amp; Reducing </a:t>
            </a:r>
            <a:r>
              <a:rPr lang="en-US" sz="2000" b="1" dirty="0" smtClean="0"/>
              <a:t>demand</a:t>
            </a:r>
          </a:p>
          <a:p>
            <a:pPr marL="421200" indent="-457200">
              <a:spcAft>
                <a:spcPts val="600"/>
              </a:spcAft>
              <a:buFont typeface="+mj-lt"/>
              <a:buAutoNum type="arabicPeriod"/>
            </a:pPr>
            <a:r>
              <a:rPr lang="en-US" sz="2000" b="1" dirty="0" smtClean="0">
                <a:latin typeface="Arial"/>
                <a:cs typeface="Arial"/>
              </a:rPr>
              <a:t>Regional linkages</a:t>
            </a:r>
          </a:p>
          <a:p>
            <a:pPr algn="ctr">
              <a:defRPr/>
            </a:pPr>
            <a:endParaRPr lang="en-US" sz="2400" dirty="0" smtClean="0">
              <a:latin typeface="Arial"/>
              <a:cs typeface="Arial"/>
            </a:endParaRPr>
          </a:p>
          <a:p>
            <a:pPr algn="ctr">
              <a:defRPr/>
            </a:pPr>
            <a:endParaRPr lang="en-US" sz="2400" dirty="0">
              <a:latin typeface="Arial"/>
              <a:cs typeface="Arial"/>
            </a:endParaRPr>
          </a:p>
        </p:txBody>
      </p:sp>
      <p:sp>
        <p:nvSpPr>
          <p:cNvPr id="5" name="Rectangle 4"/>
          <p:cNvSpPr/>
          <p:nvPr/>
        </p:nvSpPr>
        <p:spPr>
          <a:xfrm>
            <a:off x="4572000" y="1828800"/>
            <a:ext cx="4343400" cy="3276600"/>
          </a:xfrm>
          <a:prstGeom prst="rect">
            <a:avLst/>
          </a:prstGeom>
          <a:solidFill>
            <a:schemeClr val="bg1">
              <a:lumMod val="50000"/>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a:spLocks noChangeArrowheads="1"/>
          </p:cNvSpPr>
          <p:nvPr/>
        </p:nvSpPr>
        <p:spPr bwMode="auto">
          <a:xfrm>
            <a:off x="7242947" y="4038600"/>
            <a:ext cx="16724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Stop the </a:t>
            </a:r>
            <a:endParaRPr lang="en-US" b="1" dirty="0" smtClean="0"/>
          </a:p>
          <a:p>
            <a:r>
              <a:rPr lang="en-US" b="1" dirty="0" smtClean="0"/>
              <a:t>trafficking</a:t>
            </a:r>
            <a:endParaRPr lang="en-US" b="1" dirty="0"/>
          </a:p>
        </p:txBody>
      </p:sp>
      <p:sp>
        <p:nvSpPr>
          <p:cNvPr id="20" name="TextBox 19"/>
          <p:cNvSpPr txBox="1">
            <a:spLocks noChangeArrowheads="1"/>
          </p:cNvSpPr>
          <p:nvPr/>
        </p:nvSpPr>
        <p:spPr bwMode="auto">
          <a:xfrm>
            <a:off x="4680378" y="4045803"/>
            <a:ext cx="14156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Stop the </a:t>
            </a:r>
            <a:endParaRPr lang="en-US" b="1" dirty="0" smtClean="0"/>
          </a:p>
          <a:p>
            <a:r>
              <a:rPr lang="en-US" b="1" dirty="0" smtClean="0"/>
              <a:t>demand</a:t>
            </a:r>
            <a:endParaRPr lang="en-US" b="1" dirty="0"/>
          </a:p>
        </p:txBody>
      </p:sp>
      <p:cxnSp>
        <p:nvCxnSpPr>
          <p:cNvPr id="21" name="Straight Arrow Connector 20"/>
          <p:cNvCxnSpPr>
            <a:cxnSpLocks noChangeShapeType="1"/>
            <a:stCxn id="18" idx="2"/>
            <a:endCxn id="19" idx="0"/>
          </p:cNvCxnSpPr>
          <p:nvPr/>
        </p:nvCxnSpPr>
        <p:spPr bwMode="auto">
          <a:xfrm>
            <a:off x="6731794" y="2441575"/>
            <a:ext cx="1347380" cy="1597025"/>
          </a:xfrm>
          <a:prstGeom prst="straightConnector1">
            <a:avLst/>
          </a:prstGeom>
          <a:noFill/>
          <a:ln w="57150">
            <a:solidFill>
              <a:srgbClr val="FFFFFF"/>
            </a:solidFill>
            <a:round/>
            <a:headEnd/>
            <a:tailEnd type="arrow" w="med" len="med"/>
          </a:ln>
          <a:extLst>
            <a:ext uri="{909E8E84-426E-40DD-AFC4-6F175D3DCCD1}">
              <a14:hiddenFill xmlns:a14="http://schemas.microsoft.com/office/drawing/2010/main">
                <a:noFill/>
              </a14:hiddenFill>
            </a:ext>
          </a:extLst>
        </p:spPr>
      </p:cxnSp>
      <p:sp>
        <p:nvSpPr>
          <p:cNvPr id="18" name="TextBox 1"/>
          <p:cNvSpPr txBox="1">
            <a:spLocks noChangeArrowheads="1"/>
          </p:cNvSpPr>
          <p:nvPr/>
        </p:nvSpPr>
        <p:spPr bwMode="auto">
          <a:xfrm>
            <a:off x="5538787" y="1981200"/>
            <a:ext cx="2386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Stop the killing</a:t>
            </a:r>
          </a:p>
        </p:txBody>
      </p:sp>
      <p:cxnSp>
        <p:nvCxnSpPr>
          <p:cNvPr id="23" name="Straight Arrow Connector 22"/>
          <p:cNvCxnSpPr>
            <a:cxnSpLocks noChangeShapeType="1"/>
            <a:stCxn id="20" idx="0"/>
            <a:endCxn id="18" idx="2"/>
          </p:cNvCxnSpPr>
          <p:nvPr/>
        </p:nvCxnSpPr>
        <p:spPr bwMode="auto">
          <a:xfrm flipV="1">
            <a:off x="5388189" y="2441575"/>
            <a:ext cx="1343605" cy="1604228"/>
          </a:xfrm>
          <a:prstGeom prst="straightConnector1">
            <a:avLst/>
          </a:prstGeom>
          <a:noFill/>
          <a:ln w="57150">
            <a:solidFill>
              <a:srgbClr val="FFFFFF"/>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a:stCxn id="19" idx="1"/>
            <a:endCxn id="20" idx="3"/>
          </p:cNvCxnSpPr>
          <p:nvPr/>
        </p:nvCxnSpPr>
        <p:spPr bwMode="auto">
          <a:xfrm flipH="1">
            <a:off x="6096000" y="4454099"/>
            <a:ext cx="1146947" cy="7203"/>
          </a:xfrm>
          <a:prstGeom prst="straightConnector1">
            <a:avLst/>
          </a:prstGeom>
          <a:noFill/>
          <a:ln w="57150">
            <a:solidFill>
              <a:srgbClr val="FFFF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417082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1000"/>
                                        <p:tgtEl>
                                          <p:spTgt spid="22"/>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523875"/>
          </a:xfrm>
        </p:spPr>
        <p:txBody>
          <a:bodyPr/>
          <a:lstStyle/>
          <a:p>
            <a:pPr algn="l"/>
            <a:r>
              <a:rPr lang="en-US" dirty="0" smtClean="0"/>
              <a:t>1. </a:t>
            </a:r>
            <a:r>
              <a:rPr lang="en-US" cap="none" dirty="0" smtClean="0"/>
              <a:t>Institutional Arrangements</a:t>
            </a:r>
            <a:endParaRPr lang="en-US" cap="none" dirty="0"/>
          </a:p>
        </p:txBody>
      </p:sp>
      <p:sp>
        <p:nvSpPr>
          <p:cNvPr id="6" name="Rectangle 5"/>
          <p:cNvSpPr/>
          <p:nvPr/>
        </p:nvSpPr>
        <p:spPr>
          <a:xfrm>
            <a:off x="1981200" y="1676400"/>
            <a:ext cx="16764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Ministry of Forestry</a:t>
            </a:r>
          </a:p>
        </p:txBody>
      </p:sp>
      <p:sp>
        <p:nvSpPr>
          <p:cNvPr id="7" name="TextBox 6"/>
          <p:cNvSpPr txBox="1"/>
          <p:nvPr/>
        </p:nvSpPr>
        <p:spPr>
          <a:xfrm>
            <a:off x="1981200" y="2895600"/>
            <a:ext cx="1676400" cy="1446550"/>
          </a:xfrm>
          <a:prstGeom prst="rect">
            <a:avLst/>
          </a:prstGeom>
          <a:noFill/>
          <a:ln>
            <a:solidFill>
              <a:schemeClr val="tx1"/>
            </a:solidFill>
            <a:prstDash val="dot"/>
          </a:ln>
        </p:spPr>
        <p:txBody>
          <a:bodyPr wrap="square" rtlCol="0">
            <a:spAutoFit/>
          </a:bodyPr>
          <a:lstStyle/>
          <a:p>
            <a:r>
              <a:rPr lang="en-US" sz="1100" dirty="0" smtClean="0"/>
              <a:t>- Protected Species List (PP.7/1999)</a:t>
            </a:r>
          </a:p>
          <a:p>
            <a:r>
              <a:rPr lang="en-US" sz="1100" dirty="0" smtClean="0"/>
              <a:t>- PA Management</a:t>
            </a:r>
          </a:p>
          <a:p>
            <a:r>
              <a:rPr lang="en-US" sz="1100" dirty="0" smtClean="0"/>
              <a:t>- Investigators (PPNS)</a:t>
            </a:r>
          </a:p>
          <a:p>
            <a:r>
              <a:rPr lang="en-US" sz="1100" dirty="0" smtClean="0"/>
              <a:t>- Provincial Nature Conservation Agencies</a:t>
            </a:r>
          </a:p>
          <a:p>
            <a:r>
              <a:rPr lang="en-US" sz="1100" dirty="0"/>
              <a:t>- CITES management </a:t>
            </a:r>
            <a:r>
              <a:rPr lang="en-US" sz="1100" dirty="0" smtClean="0"/>
              <a:t>authority</a:t>
            </a:r>
            <a:endParaRPr lang="en-US" sz="1100" dirty="0"/>
          </a:p>
        </p:txBody>
      </p:sp>
      <p:sp>
        <p:nvSpPr>
          <p:cNvPr id="8" name="Rectangle 7"/>
          <p:cNvSpPr/>
          <p:nvPr/>
        </p:nvSpPr>
        <p:spPr>
          <a:xfrm>
            <a:off x="152400" y="1676400"/>
            <a:ext cx="1692000" cy="1143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Ministry of Marine Affairs &amp; Fisheries</a:t>
            </a:r>
          </a:p>
        </p:txBody>
      </p:sp>
      <p:sp>
        <p:nvSpPr>
          <p:cNvPr id="9" name="TextBox 8"/>
          <p:cNvSpPr txBox="1"/>
          <p:nvPr/>
        </p:nvSpPr>
        <p:spPr>
          <a:xfrm>
            <a:off x="152400" y="2895600"/>
            <a:ext cx="1692000" cy="1446550"/>
          </a:xfrm>
          <a:prstGeom prst="rect">
            <a:avLst/>
          </a:prstGeom>
          <a:noFill/>
          <a:ln>
            <a:solidFill>
              <a:schemeClr val="tx1"/>
            </a:solidFill>
            <a:prstDash val="dot"/>
          </a:ln>
        </p:spPr>
        <p:txBody>
          <a:bodyPr wrap="square" rtlCol="0">
            <a:spAutoFit/>
          </a:bodyPr>
          <a:lstStyle/>
          <a:p>
            <a:r>
              <a:rPr lang="en-US" sz="1100" dirty="0" smtClean="0"/>
              <a:t>- MPA management</a:t>
            </a:r>
          </a:p>
          <a:p>
            <a:r>
              <a:rPr lang="en-US" sz="1100" dirty="0" smtClean="0"/>
              <a:t>- Marine protected species [but not linked to Protected Species List or CITES]</a:t>
            </a:r>
          </a:p>
          <a:p>
            <a:r>
              <a:rPr lang="en-US" sz="1100" dirty="0" smtClean="0"/>
              <a:t>- Provincial Fisheries Agencies</a:t>
            </a:r>
          </a:p>
          <a:p>
            <a:r>
              <a:rPr lang="en-US" sz="1100" dirty="0" smtClean="0"/>
              <a:t>- Investigators (PPNS)</a:t>
            </a:r>
          </a:p>
        </p:txBody>
      </p:sp>
      <p:cxnSp>
        <p:nvCxnSpPr>
          <p:cNvPr id="11" name="Straight Arrow Connector 10"/>
          <p:cNvCxnSpPr>
            <a:stCxn id="7" idx="2"/>
            <a:endCxn id="14" idx="0"/>
          </p:cNvCxnSpPr>
          <p:nvPr/>
        </p:nvCxnSpPr>
        <p:spPr>
          <a:xfrm>
            <a:off x="2819400" y="4342150"/>
            <a:ext cx="0" cy="61085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2"/>
            <a:endCxn id="15" idx="0"/>
          </p:cNvCxnSpPr>
          <p:nvPr/>
        </p:nvCxnSpPr>
        <p:spPr>
          <a:xfrm flipH="1">
            <a:off x="990600" y="4342150"/>
            <a:ext cx="7800" cy="610850"/>
          </a:xfrm>
          <a:prstGeom prst="straightConnector1">
            <a:avLst/>
          </a:prstGeom>
          <a:ln w="38100" cmpd="sng">
            <a:solidFill>
              <a:schemeClr val="accent3"/>
            </a:solidFill>
            <a:tailEnd type="arrow"/>
          </a:ln>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1905000" y="4953000"/>
            <a:ext cx="1828800" cy="738664"/>
          </a:xfrm>
          <a:prstGeom prst="rect">
            <a:avLst/>
          </a:prstGeom>
          <a:noFill/>
        </p:spPr>
        <p:txBody>
          <a:bodyPr wrap="square" rtlCol="0">
            <a:spAutoFit/>
          </a:bodyPr>
          <a:lstStyle/>
          <a:p>
            <a:pPr algn="ctr"/>
            <a:r>
              <a:rPr lang="en-US" sz="1400" b="1" dirty="0" smtClean="0"/>
              <a:t>Fines &amp; Criminal Penalties </a:t>
            </a:r>
          </a:p>
          <a:p>
            <a:pPr algn="ctr"/>
            <a:r>
              <a:rPr lang="en-US" sz="1400" b="1" dirty="0" smtClean="0"/>
              <a:t>(➭ Police)</a:t>
            </a:r>
            <a:endParaRPr lang="en-US" sz="1400" b="1" dirty="0"/>
          </a:p>
        </p:txBody>
      </p:sp>
      <p:sp>
        <p:nvSpPr>
          <p:cNvPr id="15" name="TextBox 14"/>
          <p:cNvSpPr txBox="1"/>
          <p:nvPr/>
        </p:nvSpPr>
        <p:spPr>
          <a:xfrm>
            <a:off x="76200" y="4953000"/>
            <a:ext cx="1828800" cy="523220"/>
          </a:xfrm>
          <a:prstGeom prst="rect">
            <a:avLst/>
          </a:prstGeom>
          <a:noFill/>
        </p:spPr>
        <p:txBody>
          <a:bodyPr wrap="square" rtlCol="0">
            <a:spAutoFit/>
          </a:bodyPr>
          <a:lstStyle/>
          <a:p>
            <a:pPr algn="ctr"/>
            <a:r>
              <a:rPr lang="en-US" sz="1400" b="1" dirty="0" smtClean="0"/>
              <a:t>Fines Only</a:t>
            </a:r>
          </a:p>
          <a:p>
            <a:pPr algn="ctr"/>
            <a:r>
              <a:rPr lang="en-US" sz="1400" b="1" dirty="0" smtClean="0"/>
              <a:t>(no Police role)</a:t>
            </a:r>
            <a:endParaRPr lang="en-US" sz="1400" b="1" dirty="0"/>
          </a:p>
        </p:txBody>
      </p:sp>
      <p:sp>
        <p:nvSpPr>
          <p:cNvPr id="16" name="Rectangle 15"/>
          <p:cNvSpPr/>
          <p:nvPr/>
        </p:nvSpPr>
        <p:spPr>
          <a:xfrm>
            <a:off x="1219200" y="5791200"/>
            <a:ext cx="1371600"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LIPI </a:t>
            </a:r>
          </a:p>
          <a:p>
            <a:pPr algn="ctr"/>
            <a:r>
              <a:rPr lang="en-US" sz="1200" dirty="0" smtClean="0"/>
              <a:t>(CITES Scientific Authority)</a:t>
            </a:r>
            <a:endParaRPr lang="en-US" sz="1200" dirty="0"/>
          </a:p>
        </p:txBody>
      </p:sp>
      <p:cxnSp>
        <p:nvCxnSpPr>
          <p:cNvPr id="18" name="Straight Arrow Connector 17"/>
          <p:cNvCxnSpPr>
            <a:stCxn id="16" idx="0"/>
          </p:cNvCxnSpPr>
          <p:nvPr/>
        </p:nvCxnSpPr>
        <p:spPr>
          <a:xfrm flipV="1">
            <a:off x="1905000" y="4343400"/>
            <a:ext cx="152400" cy="144780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0"/>
          </p:cNvCxnSpPr>
          <p:nvPr/>
        </p:nvCxnSpPr>
        <p:spPr>
          <a:xfrm flipH="1" flipV="1">
            <a:off x="1752600" y="4343400"/>
            <a:ext cx="152400" cy="144780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494347" y="4495800"/>
            <a:ext cx="791653" cy="276999"/>
          </a:xfrm>
          <a:prstGeom prst="rect">
            <a:avLst/>
          </a:prstGeom>
          <a:noFill/>
        </p:spPr>
        <p:txBody>
          <a:bodyPr wrap="none" rtlCol="0">
            <a:spAutoFit/>
          </a:bodyPr>
          <a:lstStyle/>
          <a:p>
            <a:r>
              <a:rPr lang="en-US" sz="1200" dirty="0" smtClean="0"/>
              <a:t>(informs)</a:t>
            </a:r>
            <a:endParaRPr lang="en-US" sz="1200" dirty="0"/>
          </a:p>
        </p:txBody>
      </p:sp>
      <p:cxnSp>
        <p:nvCxnSpPr>
          <p:cNvPr id="29" name="Straight Connector 28"/>
          <p:cNvCxnSpPr/>
          <p:nvPr/>
        </p:nvCxnSpPr>
        <p:spPr>
          <a:xfrm>
            <a:off x="3733800" y="1600200"/>
            <a:ext cx="0" cy="4953000"/>
          </a:xfrm>
          <a:prstGeom prst="line">
            <a:avLst/>
          </a:prstGeom>
          <a:ln w="12700" cmpd="sng">
            <a:solidFill>
              <a:srgbClr val="263050"/>
            </a:solidFill>
            <a:prstDash val="dash"/>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810000" y="1676400"/>
            <a:ext cx="1692000" cy="1143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Indonesian National Police</a:t>
            </a:r>
          </a:p>
        </p:txBody>
      </p:sp>
      <p:sp>
        <p:nvSpPr>
          <p:cNvPr id="31" name="TextBox 30"/>
          <p:cNvSpPr txBox="1"/>
          <p:nvPr/>
        </p:nvSpPr>
        <p:spPr>
          <a:xfrm>
            <a:off x="3810000" y="2895600"/>
            <a:ext cx="1692000" cy="1446550"/>
          </a:xfrm>
          <a:prstGeom prst="rect">
            <a:avLst/>
          </a:prstGeom>
          <a:noFill/>
          <a:ln>
            <a:solidFill>
              <a:schemeClr val="tx1"/>
            </a:solidFill>
            <a:prstDash val="dot"/>
          </a:ln>
        </p:spPr>
        <p:txBody>
          <a:bodyPr wrap="square" rtlCol="0">
            <a:spAutoFit/>
          </a:bodyPr>
          <a:lstStyle/>
          <a:p>
            <a:r>
              <a:rPr lang="en-US" sz="1100" dirty="0" smtClean="0"/>
              <a:t>- Criminal Investigation Division (CID) in Jakarta responsible for investigating </a:t>
            </a:r>
            <a:r>
              <a:rPr lang="en-US" sz="1100" dirty="0" err="1" smtClean="0"/>
              <a:t>organised</a:t>
            </a:r>
            <a:r>
              <a:rPr lang="en-US" sz="1100" dirty="0" smtClean="0"/>
              <a:t> and transnational crime</a:t>
            </a:r>
          </a:p>
          <a:p>
            <a:r>
              <a:rPr lang="en-US" sz="1100" dirty="0" smtClean="0"/>
              <a:t>- Regional POLDA</a:t>
            </a:r>
          </a:p>
          <a:p>
            <a:r>
              <a:rPr lang="en-US" sz="1100" dirty="0" smtClean="0"/>
              <a:t>- NCB Interpol</a:t>
            </a:r>
          </a:p>
          <a:p>
            <a:pPr marL="171450" indent="-171450">
              <a:buFontTx/>
              <a:buChar char="-"/>
            </a:pPr>
            <a:endParaRPr lang="en-US" sz="1100" dirty="0"/>
          </a:p>
        </p:txBody>
      </p:sp>
      <p:sp>
        <p:nvSpPr>
          <p:cNvPr id="32" name="Rectangle 31"/>
          <p:cNvSpPr/>
          <p:nvPr/>
        </p:nvSpPr>
        <p:spPr>
          <a:xfrm>
            <a:off x="5562600" y="1676400"/>
            <a:ext cx="1692000" cy="1143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Attorney General’s Office</a:t>
            </a:r>
          </a:p>
        </p:txBody>
      </p:sp>
      <p:sp>
        <p:nvSpPr>
          <p:cNvPr id="33" name="TextBox 32"/>
          <p:cNvSpPr txBox="1"/>
          <p:nvPr/>
        </p:nvSpPr>
        <p:spPr>
          <a:xfrm>
            <a:off x="5562600" y="2895600"/>
            <a:ext cx="1692000" cy="1446550"/>
          </a:xfrm>
          <a:prstGeom prst="rect">
            <a:avLst/>
          </a:prstGeom>
          <a:noFill/>
          <a:ln>
            <a:solidFill>
              <a:schemeClr val="tx1"/>
            </a:solidFill>
            <a:prstDash val="dot"/>
          </a:ln>
        </p:spPr>
        <p:txBody>
          <a:bodyPr wrap="square" rtlCol="0">
            <a:spAutoFit/>
          </a:bodyPr>
          <a:lstStyle/>
          <a:p>
            <a:r>
              <a:rPr lang="en-US" sz="1100" dirty="0" smtClean="0"/>
              <a:t>- AGO Taskforce on environmental crimes – limited role</a:t>
            </a:r>
          </a:p>
          <a:p>
            <a:r>
              <a:rPr lang="en-US" sz="1100" dirty="0" smtClean="0"/>
              <a:t>- Provincial, district prosecutors</a:t>
            </a:r>
          </a:p>
          <a:p>
            <a:pPr marL="171450" indent="-171450">
              <a:buFontTx/>
              <a:buChar char="-"/>
            </a:pPr>
            <a:endParaRPr lang="en-US" sz="1100" dirty="0" smtClean="0"/>
          </a:p>
          <a:p>
            <a:pPr marL="171450" indent="-171450">
              <a:buFontTx/>
              <a:buChar char="-"/>
            </a:pPr>
            <a:endParaRPr lang="en-US" sz="1100" dirty="0"/>
          </a:p>
          <a:p>
            <a:pPr marL="171450" indent="-171450">
              <a:buFontTx/>
              <a:buChar char="-"/>
            </a:pPr>
            <a:endParaRPr lang="en-US" sz="1100" dirty="0"/>
          </a:p>
        </p:txBody>
      </p:sp>
      <p:cxnSp>
        <p:nvCxnSpPr>
          <p:cNvPr id="40" name="Curved Connector 39"/>
          <p:cNvCxnSpPr>
            <a:stCxn id="14" idx="0"/>
            <a:endCxn id="31" idx="2"/>
          </p:cNvCxnSpPr>
          <p:nvPr/>
        </p:nvCxnSpPr>
        <p:spPr>
          <a:xfrm rot="5400000" flipH="1" flipV="1">
            <a:off x="3432275" y="3729275"/>
            <a:ext cx="610850" cy="1836600"/>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315200" y="1600200"/>
            <a:ext cx="0" cy="3200400"/>
          </a:xfrm>
          <a:prstGeom prst="line">
            <a:avLst/>
          </a:prstGeom>
          <a:ln w="12700" cmpd="sng">
            <a:solidFill>
              <a:srgbClr val="263050"/>
            </a:solidFill>
            <a:prstDash val="dash"/>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7391400" y="1676400"/>
            <a:ext cx="1692000" cy="1143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Judges and Courts</a:t>
            </a:r>
          </a:p>
        </p:txBody>
      </p:sp>
      <p:sp>
        <p:nvSpPr>
          <p:cNvPr id="43" name="TextBox 42"/>
          <p:cNvSpPr txBox="1"/>
          <p:nvPr/>
        </p:nvSpPr>
        <p:spPr>
          <a:xfrm>
            <a:off x="7391400" y="2895600"/>
            <a:ext cx="1692000" cy="430887"/>
          </a:xfrm>
          <a:prstGeom prst="rect">
            <a:avLst/>
          </a:prstGeom>
          <a:noFill/>
          <a:ln>
            <a:solidFill>
              <a:schemeClr val="tx1"/>
            </a:solidFill>
            <a:prstDash val="dot"/>
          </a:ln>
        </p:spPr>
        <p:txBody>
          <a:bodyPr wrap="square" rtlCol="0">
            <a:spAutoFit/>
          </a:bodyPr>
          <a:lstStyle/>
          <a:p>
            <a:r>
              <a:rPr lang="en-US" sz="1100" dirty="0" smtClean="0"/>
              <a:t>- Adjudicate cases</a:t>
            </a:r>
          </a:p>
          <a:p>
            <a:pPr marL="171450" indent="-171450">
              <a:buFontTx/>
              <a:buChar char="-"/>
            </a:pPr>
            <a:endParaRPr lang="en-US" sz="1100" dirty="0" smtClean="0"/>
          </a:p>
        </p:txBody>
      </p:sp>
      <p:sp>
        <p:nvSpPr>
          <p:cNvPr id="45" name="Rectangle 44"/>
          <p:cNvSpPr/>
          <p:nvPr/>
        </p:nvSpPr>
        <p:spPr>
          <a:xfrm>
            <a:off x="6063600" y="4800600"/>
            <a:ext cx="1404000" cy="792000"/>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PPATK</a:t>
            </a:r>
          </a:p>
        </p:txBody>
      </p:sp>
      <p:sp>
        <p:nvSpPr>
          <p:cNvPr id="46" name="Rectangle 45"/>
          <p:cNvSpPr/>
          <p:nvPr/>
        </p:nvSpPr>
        <p:spPr>
          <a:xfrm>
            <a:off x="7587600" y="4800600"/>
            <a:ext cx="1404000" cy="79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Eijkman Institute</a:t>
            </a:r>
          </a:p>
        </p:txBody>
      </p:sp>
      <p:sp>
        <p:nvSpPr>
          <p:cNvPr id="47" name="TextBox 46"/>
          <p:cNvSpPr txBox="1"/>
          <p:nvPr/>
        </p:nvSpPr>
        <p:spPr>
          <a:xfrm>
            <a:off x="7587600" y="5724436"/>
            <a:ext cx="1404000" cy="600164"/>
          </a:xfrm>
          <a:prstGeom prst="rect">
            <a:avLst/>
          </a:prstGeom>
          <a:noFill/>
          <a:ln>
            <a:solidFill>
              <a:schemeClr val="tx1"/>
            </a:solidFill>
            <a:prstDash val="dot"/>
          </a:ln>
        </p:spPr>
        <p:txBody>
          <a:bodyPr wrap="square" rtlCol="0">
            <a:spAutoFit/>
          </a:bodyPr>
          <a:lstStyle/>
          <a:p>
            <a:r>
              <a:rPr lang="en-US" sz="1100" dirty="0" smtClean="0"/>
              <a:t>- Wildlife forensics</a:t>
            </a:r>
          </a:p>
          <a:p>
            <a:r>
              <a:rPr lang="en-US" sz="1100" dirty="0" smtClean="0"/>
              <a:t>- Expert witnesses</a:t>
            </a:r>
          </a:p>
          <a:p>
            <a:endParaRPr lang="en-US" sz="1100" dirty="0" smtClean="0"/>
          </a:p>
        </p:txBody>
      </p:sp>
      <p:sp>
        <p:nvSpPr>
          <p:cNvPr id="48" name="TextBox 47"/>
          <p:cNvSpPr txBox="1"/>
          <p:nvPr/>
        </p:nvSpPr>
        <p:spPr>
          <a:xfrm>
            <a:off x="6063600" y="5729403"/>
            <a:ext cx="1404000" cy="769441"/>
          </a:xfrm>
          <a:prstGeom prst="rect">
            <a:avLst/>
          </a:prstGeom>
          <a:noFill/>
          <a:ln>
            <a:solidFill>
              <a:schemeClr val="tx1"/>
            </a:solidFill>
            <a:prstDash val="dot"/>
          </a:ln>
        </p:spPr>
        <p:txBody>
          <a:bodyPr wrap="square" rtlCol="0">
            <a:spAutoFit/>
          </a:bodyPr>
          <a:lstStyle/>
          <a:p>
            <a:r>
              <a:rPr lang="en-US" sz="1100" dirty="0" smtClean="0"/>
              <a:t>- Anti-money laundering</a:t>
            </a:r>
          </a:p>
          <a:p>
            <a:r>
              <a:rPr lang="en-US" sz="1100" dirty="0" smtClean="0"/>
              <a:t>- Never used for wildlife cases</a:t>
            </a:r>
          </a:p>
        </p:txBody>
      </p:sp>
      <p:sp>
        <p:nvSpPr>
          <p:cNvPr id="49" name="TextBox 48"/>
          <p:cNvSpPr txBox="1"/>
          <p:nvPr/>
        </p:nvSpPr>
        <p:spPr>
          <a:xfrm>
            <a:off x="-99278" y="838200"/>
            <a:ext cx="9319478" cy="830997"/>
          </a:xfrm>
          <a:prstGeom prst="rect">
            <a:avLst/>
          </a:prstGeom>
          <a:noFill/>
        </p:spPr>
        <p:txBody>
          <a:bodyPr wrap="none" rtlCol="0">
            <a:spAutoFit/>
          </a:bodyPr>
          <a:lstStyle/>
          <a:p>
            <a:pPr algn="ctr"/>
            <a:r>
              <a:rPr lang="en-US" sz="1550" dirty="0" smtClean="0"/>
              <a:t>(Multiple agencies, overlapping mandates, unclear coordination, </a:t>
            </a:r>
          </a:p>
          <a:p>
            <a:pPr algn="ctr"/>
            <a:r>
              <a:rPr lang="en-US" sz="1550" dirty="0" smtClean="0"/>
              <a:t>CITES implementation for marine species unclear/no links between MMAF and protected species list,</a:t>
            </a:r>
          </a:p>
          <a:p>
            <a:pPr algn="ctr"/>
            <a:r>
              <a:rPr lang="en-US" sz="1550" dirty="0" smtClean="0"/>
              <a:t>some agencies </a:t>
            </a:r>
            <a:r>
              <a:rPr lang="en-US" sz="1550" dirty="0" err="1" smtClean="0"/>
              <a:t>under-utilised</a:t>
            </a:r>
            <a:r>
              <a:rPr lang="en-US" sz="1550" dirty="0" smtClean="0"/>
              <a:t> [PPATK, Eijkman])</a:t>
            </a:r>
            <a:endParaRPr lang="en-US" sz="1550" dirty="0"/>
          </a:p>
        </p:txBody>
      </p:sp>
      <p:cxnSp>
        <p:nvCxnSpPr>
          <p:cNvPr id="52" name="Curved Connector 51"/>
          <p:cNvCxnSpPr>
            <a:stCxn id="31" idx="2"/>
            <a:endCxn id="33" idx="2"/>
          </p:cNvCxnSpPr>
          <p:nvPr/>
        </p:nvCxnSpPr>
        <p:spPr>
          <a:xfrm rot="16200000" flipH="1">
            <a:off x="5532300" y="3465850"/>
            <a:ext cx="12700" cy="1752600"/>
          </a:xfrm>
          <a:prstGeom prst="curvedConnector3">
            <a:avLst>
              <a:gd name="adj1" fmla="val 1800000"/>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55" name="Curved Connector 54"/>
          <p:cNvCxnSpPr>
            <a:stCxn id="33" idx="2"/>
            <a:endCxn id="43" idx="2"/>
          </p:cNvCxnSpPr>
          <p:nvPr/>
        </p:nvCxnSpPr>
        <p:spPr>
          <a:xfrm rot="5400000" flipH="1" flipV="1">
            <a:off x="6815168" y="2919919"/>
            <a:ext cx="1015663" cy="1828800"/>
          </a:xfrm>
          <a:prstGeom prst="curvedConnector3">
            <a:avLst>
              <a:gd name="adj1" fmla="val -22507"/>
            </a:avLst>
          </a:prstGeom>
          <a:ln>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495800" y="4800600"/>
            <a:ext cx="1404000" cy="792000"/>
          </a:xfrm>
          <a:prstGeom prst="rect">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Customs, Quarantine</a:t>
            </a:r>
          </a:p>
        </p:txBody>
      </p:sp>
      <p:sp>
        <p:nvSpPr>
          <p:cNvPr id="60" name="TextBox 59"/>
          <p:cNvSpPr txBox="1"/>
          <p:nvPr/>
        </p:nvSpPr>
        <p:spPr>
          <a:xfrm>
            <a:off x="4495800" y="5729403"/>
            <a:ext cx="1404000" cy="261610"/>
          </a:xfrm>
          <a:prstGeom prst="rect">
            <a:avLst/>
          </a:prstGeom>
          <a:noFill/>
          <a:ln>
            <a:solidFill>
              <a:schemeClr val="tx1"/>
            </a:solidFill>
            <a:prstDash val="dot"/>
          </a:ln>
        </p:spPr>
        <p:txBody>
          <a:bodyPr wrap="square" rtlCol="0">
            <a:spAutoFit/>
          </a:bodyPr>
          <a:lstStyle/>
          <a:p>
            <a:r>
              <a:rPr lang="en-US" sz="1100" dirty="0" smtClean="0"/>
              <a:t>- Border controls</a:t>
            </a:r>
          </a:p>
        </p:txBody>
      </p:sp>
      <p:sp>
        <p:nvSpPr>
          <p:cNvPr id="58" name="Rectangle 57"/>
          <p:cNvSpPr/>
          <p:nvPr/>
        </p:nvSpPr>
        <p:spPr>
          <a:xfrm>
            <a:off x="152400" y="4443442"/>
            <a:ext cx="8915400" cy="2262158"/>
          </a:xfrm>
          <a:prstGeom prst="rect">
            <a:avLst/>
          </a:prstGeom>
          <a:solidFill>
            <a:schemeClr val="bg1">
              <a:lumMod val="50000"/>
            </a:schemeClr>
          </a:solidFill>
        </p:spPr>
        <p:txBody>
          <a:bodyPr wrap="square">
            <a:spAutoFit/>
          </a:bodyPr>
          <a:lstStyle/>
          <a:p>
            <a:pPr marL="44450" algn="ctr">
              <a:spcAft>
                <a:spcPts val="600"/>
              </a:spcAft>
            </a:pPr>
            <a:r>
              <a:rPr lang="en-US" u="sng" dirty="0">
                <a:solidFill>
                  <a:srgbClr val="FFFFFF"/>
                </a:solidFill>
                <a:latin typeface="Corbel"/>
                <a:cs typeface="Corbel"/>
              </a:rPr>
              <a:t>Proposed </a:t>
            </a:r>
            <a:r>
              <a:rPr lang="en-US" u="sng" dirty="0" smtClean="0">
                <a:solidFill>
                  <a:srgbClr val="FFFFFF"/>
                </a:solidFill>
                <a:latin typeface="Corbel"/>
                <a:cs typeface="Corbel"/>
              </a:rPr>
              <a:t>Solutions</a:t>
            </a:r>
            <a:endParaRPr lang="en-US" u="sng" dirty="0">
              <a:solidFill>
                <a:srgbClr val="FFFFFF"/>
              </a:solidFill>
              <a:latin typeface="Corbel"/>
              <a:cs typeface="Corbel"/>
            </a:endParaRPr>
          </a:p>
          <a:p>
            <a:pPr>
              <a:spcAft>
                <a:spcPts val="600"/>
              </a:spcAft>
            </a:pPr>
            <a:r>
              <a:rPr lang="en-US" dirty="0" smtClean="0">
                <a:solidFill>
                  <a:srgbClr val="FFFFFF"/>
                </a:solidFill>
                <a:latin typeface="Corbel"/>
                <a:cs typeface="Corbel"/>
              </a:rPr>
              <a:t>- Establishment </a:t>
            </a:r>
            <a:r>
              <a:rPr lang="en-US" dirty="0">
                <a:solidFill>
                  <a:srgbClr val="FFFFFF"/>
                </a:solidFill>
                <a:latin typeface="Corbel"/>
                <a:cs typeface="Corbel"/>
              </a:rPr>
              <a:t>of a National Wildlife Crime Taskforce (</a:t>
            </a:r>
            <a:r>
              <a:rPr lang="en-US" dirty="0" err="1">
                <a:solidFill>
                  <a:srgbClr val="FFFFFF"/>
                </a:solidFill>
                <a:latin typeface="Corbel"/>
                <a:cs typeface="Corbel"/>
              </a:rPr>
              <a:t>MoF</a:t>
            </a:r>
            <a:r>
              <a:rPr lang="en-US" dirty="0">
                <a:solidFill>
                  <a:srgbClr val="FFFFFF"/>
                </a:solidFill>
                <a:latin typeface="Corbel"/>
                <a:cs typeface="Corbel"/>
              </a:rPr>
              <a:t>, MMAF, INP, AGO, Customs, PPATK, etc.)</a:t>
            </a:r>
          </a:p>
          <a:p>
            <a:pPr>
              <a:spcAft>
                <a:spcPts val="600"/>
              </a:spcAft>
            </a:pPr>
            <a:r>
              <a:rPr lang="en-US" dirty="0" smtClean="0">
                <a:solidFill>
                  <a:srgbClr val="FFFFFF"/>
                </a:solidFill>
                <a:latin typeface="Corbel"/>
                <a:cs typeface="Corbel"/>
              </a:rPr>
              <a:t>- Review </a:t>
            </a:r>
            <a:r>
              <a:rPr lang="en-US" dirty="0">
                <a:solidFill>
                  <a:srgbClr val="FFFFFF"/>
                </a:solidFill>
                <a:latin typeface="Corbel"/>
                <a:cs typeface="Corbel"/>
              </a:rPr>
              <a:t>CITES implementation arrangements, </a:t>
            </a:r>
            <a:r>
              <a:rPr lang="en-US" dirty="0" err="1">
                <a:solidFill>
                  <a:srgbClr val="FFFFFF"/>
                </a:solidFill>
                <a:latin typeface="Corbel"/>
                <a:cs typeface="Corbel"/>
              </a:rPr>
              <a:t>eg</a:t>
            </a:r>
            <a:r>
              <a:rPr lang="en-US" dirty="0">
                <a:solidFill>
                  <a:srgbClr val="FFFFFF"/>
                </a:solidFill>
                <a:latin typeface="Corbel"/>
                <a:cs typeface="Corbel"/>
              </a:rPr>
              <a:t>. delegation of authority for marine species to Ministry of Marine Affairs and Fisheries</a:t>
            </a:r>
          </a:p>
          <a:p>
            <a:pPr>
              <a:spcAft>
                <a:spcPts val="600"/>
              </a:spcAft>
            </a:pPr>
            <a:r>
              <a:rPr lang="en-US" dirty="0" smtClean="0">
                <a:solidFill>
                  <a:srgbClr val="FFFFFF"/>
                </a:solidFill>
                <a:latin typeface="Corbel"/>
                <a:cs typeface="Corbel"/>
              </a:rPr>
              <a:t>- Engage </a:t>
            </a:r>
            <a:r>
              <a:rPr lang="en-US" dirty="0">
                <a:solidFill>
                  <a:srgbClr val="FFFFFF"/>
                </a:solidFill>
                <a:latin typeface="Corbel"/>
                <a:cs typeface="Corbel"/>
              </a:rPr>
              <a:t>other agencies that bring particular expertise and responsibilities (e.g. PPATK, Eijkman </a:t>
            </a:r>
            <a:r>
              <a:rPr lang="en-US" dirty="0" smtClean="0">
                <a:solidFill>
                  <a:srgbClr val="FFFFFF"/>
                </a:solidFill>
                <a:latin typeface="Corbel"/>
                <a:cs typeface="Corbel"/>
              </a:rPr>
              <a:t>Institute, LIPI)</a:t>
            </a:r>
          </a:p>
        </p:txBody>
      </p:sp>
    </p:spTree>
    <p:extLst>
      <p:ext uri="{BB962C8B-B14F-4D97-AF65-F5344CB8AC3E}">
        <p14:creationId xmlns:p14="http://schemas.microsoft.com/office/powerpoint/2010/main" val="14610001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2. </a:t>
            </a:r>
            <a:r>
              <a:rPr lang="en-US" cap="none" dirty="0"/>
              <a:t>Policies &amp; </a:t>
            </a:r>
            <a:r>
              <a:rPr lang="en-US" cap="none" dirty="0" smtClean="0"/>
              <a:t>Regulations – Protected Species List</a:t>
            </a:r>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24400" y="967408"/>
            <a:ext cx="4362175" cy="2385392"/>
          </a:xfrm>
          <a:prstGeom prst="rect">
            <a:avLst/>
          </a:prstGeom>
          <a:ln>
            <a:solidFill>
              <a:schemeClr val="tx1"/>
            </a:solidFill>
          </a:ln>
        </p:spPr>
      </p:pic>
      <p:sp>
        <p:nvSpPr>
          <p:cNvPr id="8" name="Content Placeholder 2"/>
          <p:cNvSpPr>
            <a:spLocks noGrp="1"/>
          </p:cNvSpPr>
          <p:nvPr>
            <p:ph idx="1"/>
          </p:nvPr>
        </p:nvSpPr>
        <p:spPr>
          <a:xfrm>
            <a:off x="304800" y="914400"/>
            <a:ext cx="4648200" cy="2590800"/>
          </a:xfrm>
        </p:spPr>
        <p:txBody>
          <a:bodyPr/>
          <a:lstStyle/>
          <a:p>
            <a:r>
              <a:rPr lang="en-US" sz="1600" dirty="0" smtClean="0"/>
              <a:t>PP.7/1999 under Law 5/1990</a:t>
            </a:r>
          </a:p>
          <a:p>
            <a:r>
              <a:rPr lang="en-US" sz="1600" dirty="0" smtClean="0"/>
              <a:t>294 species, all strictly protected, includes mammals, birds, trees, fish, etc.</a:t>
            </a:r>
          </a:p>
          <a:p>
            <a:r>
              <a:rPr lang="en-US" sz="1600" dirty="0" smtClean="0"/>
              <a:t>All species strictly protected (fine up to $10,000; jail up to 5 years), not aligned with new penal code</a:t>
            </a:r>
          </a:p>
          <a:p>
            <a:r>
              <a:rPr lang="en-US" sz="1600" dirty="0" smtClean="0"/>
              <a:t>Crimes can be investigated by the Indonesian National Police</a:t>
            </a:r>
          </a:p>
          <a:p>
            <a:r>
              <a:rPr lang="en-US" sz="1600" dirty="0" smtClean="0"/>
              <a:t>List was approved in 1999, never updated</a:t>
            </a:r>
          </a:p>
          <a:p>
            <a:pPr marL="44450" indent="0">
              <a:buNone/>
            </a:pPr>
            <a:endParaRPr lang="en-US" sz="1600" dirty="0" smtClean="0"/>
          </a:p>
          <a:p>
            <a:endParaRPr lang="en-US" sz="1600" dirty="0"/>
          </a:p>
          <a:p>
            <a:pPr lvl="1">
              <a:buFont typeface="Lucida Grande"/>
              <a:buChar char="‑"/>
            </a:pPr>
            <a:endParaRPr lang="en-US" sz="1400" dirty="0" smtClean="0"/>
          </a:p>
        </p:txBody>
      </p:sp>
      <p:sp>
        <p:nvSpPr>
          <p:cNvPr id="9" name="Content Placeholder 2"/>
          <p:cNvSpPr txBox="1">
            <a:spLocks/>
          </p:cNvSpPr>
          <p:nvPr/>
        </p:nvSpPr>
        <p:spPr bwMode="auto">
          <a:xfrm>
            <a:off x="304800" y="3505200"/>
            <a:ext cx="8534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73050" indent="-228600" algn="l" rtl="0" eaLnBrk="0" fontAlgn="base" hangingPunct="0">
              <a:lnSpc>
                <a:spcPct val="100000"/>
              </a:lnSpc>
              <a:spcBef>
                <a:spcPts val="0"/>
              </a:spcBef>
              <a:spcAft>
                <a:spcPts val="600"/>
              </a:spcAft>
              <a:buClr>
                <a:schemeClr val="tx2"/>
              </a:buClr>
              <a:buSzPct val="80000"/>
              <a:buFont typeface="Wingdings" charset="0"/>
              <a:buChar char="§"/>
              <a:defRPr sz="2000" kern="1200">
                <a:solidFill>
                  <a:schemeClr val="tx2"/>
                </a:solidFill>
                <a:latin typeface="+mn-lt"/>
                <a:ea typeface="ＭＳ Ｐゴシック" charset="0"/>
                <a:cs typeface="ＭＳ Ｐゴシック" charset="0"/>
              </a:defRPr>
            </a:lvl1pPr>
            <a:lvl2pPr marL="593725" indent="-228600" algn="l" rtl="0" eaLnBrk="0" fontAlgn="base" hangingPunct="0">
              <a:lnSpc>
                <a:spcPct val="100000"/>
              </a:lnSpc>
              <a:spcBef>
                <a:spcPts val="0"/>
              </a:spcBef>
              <a:spcAft>
                <a:spcPts val="600"/>
              </a:spcAft>
              <a:buClr>
                <a:schemeClr val="tx2"/>
              </a:buClr>
              <a:buSzPct val="80000"/>
              <a:buFont typeface="Wingdings" charset="0"/>
              <a:buChar char="§"/>
              <a:defRPr kern="1200">
                <a:solidFill>
                  <a:schemeClr val="tx2"/>
                </a:solidFill>
                <a:latin typeface="+mn-lt"/>
                <a:ea typeface="ＭＳ Ｐゴシック" charset="0"/>
                <a:cs typeface="+mn-cs"/>
              </a:defRPr>
            </a:lvl2pPr>
            <a:lvl3pPr marL="914400" indent="-228600" algn="l" rtl="0" eaLnBrk="0" fontAlgn="base" hangingPunct="0">
              <a:lnSpc>
                <a:spcPct val="100000"/>
              </a:lnSpc>
              <a:spcBef>
                <a:spcPts val="0"/>
              </a:spcBef>
              <a:spcAft>
                <a:spcPts val="600"/>
              </a:spcAft>
              <a:buClr>
                <a:schemeClr val="tx2"/>
              </a:buClr>
              <a:buSzPct val="80000"/>
              <a:buFont typeface="Wingdings" charset="0"/>
              <a:buChar char="§"/>
              <a:defRPr sz="1600" kern="1200">
                <a:solidFill>
                  <a:schemeClr val="tx2"/>
                </a:solidFill>
                <a:latin typeface="+mn-lt"/>
                <a:ea typeface="ＭＳ Ｐゴシック" charset="0"/>
                <a:cs typeface="+mn-cs"/>
              </a:defRPr>
            </a:lvl3pPr>
            <a:lvl4pPr marL="1233488" indent="-228600" algn="l" rtl="0" eaLnBrk="0" fontAlgn="base" hangingPunct="0">
              <a:lnSpc>
                <a:spcPct val="100000"/>
              </a:lnSpc>
              <a:spcBef>
                <a:spcPts val="0"/>
              </a:spcBef>
              <a:spcAft>
                <a:spcPts val="600"/>
              </a:spcAft>
              <a:buClr>
                <a:schemeClr val="tx2"/>
              </a:buClr>
              <a:buSzPct val="80000"/>
              <a:buFont typeface="Wingdings" charset="0"/>
              <a:buChar char="§"/>
              <a:defRPr sz="1400" kern="1200">
                <a:solidFill>
                  <a:schemeClr val="tx2"/>
                </a:solidFill>
                <a:latin typeface="+mn-lt"/>
                <a:ea typeface="ＭＳ Ｐゴシック" charset="0"/>
                <a:cs typeface="+mn-cs"/>
              </a:defRPr>
            </a:lvl4pPr>
            <a:lvl5pPr marL="1554163" indent="-228600" algn="l" rtl="0" eaLnBrk="0" fontAlgn="base" hangingPunct="0">
              <a:lnSpc>
                <a:spcPct val="100000"/>
              </a:lnSpc>
              <a:spcBef>
                <a:spcPts val="0"/>
              </a:spcBef>
              <a:spcAft>
                <a:spcPts val="600"/>
              </a:spcAft>
              <a:buClr>
                <a:schemeClr val="tx2"/>
              </a:buClr>
              <a:buSzPct val="80000"/>
              <a:buFont typeface="Wingdings" charset="0"/>
              <a:buChar char="§"/>
              <a:defRPr sz="1400" kern="1200">
                <a:solidFill>
                  <a:schemeClr val="tx2"/>
                </a:solidFill>
                <a:latin typeface="+mn-lt"/>
                <a:ea typeface="ＭＳ Ｐゴシック" charset="0"/>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44450" indent="0">
              <a:buFont typeface="Wingdings" charset="0"/>
              <a:buNone/>
            </a:pPr>
            <a:r>
              <a:rPr lang="en-US" sz="1600" i="1" dirty="0" smtClean="0"/>
              <a:t>Problems</a:t>
            </a:r>
          </a:p>
          <a:p>
            <a:r>
              <a:rPr lang="en-US" sz="1600" dirty="0" err="1" smtClean="0"/>
              <a:t>Eg</a:t>
            </a:r>
            <a:r>
              <a:rPr lang="en-US" sz="1600" dirty="0" smtClean="0"/>
              <a:t> 1. Non-native species are not on the PP.7/1999. Therefore sale of African Ivory within Indonesia is not illegal. True for all other non-native species (e.g. other Tiger sub-species).</a:t>
            </a:r>
          </a:p>
          <a:p>
            <a:r>
              <a:rPr lang="en-US" sz="1600" dirty="0" err="1" smtClean="0"/>
              <a:t>Eg</a:t>
            </a:r>
            <a:r>
              <a:rPr lang="en-US" sz="1600" dirty="0" smtClean="0"/>
              <a:t> 2. Manta regulation is enacted under a weak law, no criminal penalties, no link to PP.7/1999</a:t>
            </a:r>
          </a:p>
          <a:p>
            <a:pPr marL="44450" indent="0">
              <a:buFont typeface="Wingdings" charset="0"/>
              <a:buNone/>
            </a:pPr>
            <a:r>
              <a:rPr lang="en-US" sz="1600" i="1" dirty="0" smtClean="0"/>
              <a:t>Proposed Solutions</a:t>
            </a:r>
          </a:p>
          <a:p>
            <a:r>
              <a:rPr lang="en-US" sz="1600" dirty="0" smtClean="0"/>
              <a:t>Revise and update protected species list, including non-native species (e.g. African Elephants); develop protected marine species list</a:t>
            </a:r>
          </a:p>
          <a:p>
            <a:r>
              <a:rPr lang="en-US" sz="1600" dirty="0" smtClean="0"/>
              <a:t>Enact regulations to translate CITES decisions into national law (e.g. updates to the PP.7/1999)</a:t>
            </a:r>
          </a:p>
          <a:p>
            <a:r>
              <a:rPr lang="en-US" sz="1600" dirty="0" smtClean="0"/>
              <a:t>Revise Law 5/1990 (Conservation Law); align Law with new penal code</a:t>
            </a:r>
          </a:p>
          <a:p>
            <a:r>
              <a:rPr lang="en-US" sz="1600" dirty="0" smtClean="0"/>
              <a:t>Development of policy for action on illegal wildlife trade</a:t>
            </a:r>
          </a:p>
          <a:p>
            <a:endParaRPr lang="en-US" sz="1600" dirty="0" smtClean="0"/>
          </a:p>
          <a:p>
            <a:endParaRPr lang="en-US" sz="1600" dirty="0" smtClean="0"/>
          </a:p>
          <a:p>
            <a:pPr lvl="1">
              <a:buFont typeface="Lucida Grande"/>
              <a:buChar char="‑"/>
            </a:pPr>
            <a:endParaRPr lang="en-US" sz="1400" dirty="0" smtClean="0"/>
          </a:p>
        </p:txBody>
      </p:sp>
    </p:spTree>
    <p:extLst>
      <p:ext uri="{BB962C8B-B14F-4D97-AF65-F5344CB8AC3E}">
        <p14:creationId xmlns:p14="http://schemas.microsoft.com/office/powerpoint/2010/main" val="2936368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523875"/>
          </a:xfrm>
        </p:spPr>
        <p:txBody>
          <a:bodyPr/>
          <a:lstStyle/>
          <a:p>
            <a:pPr algn="l"/>
            <a:r>
              <a:rPr lang="en-US" dirty="0" smtClean="0"/>
              <a:t>2. </a:t>
            </a:r>
            <a:r>
              <a:rPr lang="en-US" cap="none" dirty="0" smtClean="0"/>
              <a:t>Policies &amp; Regulations – other concerns</a:t>
            </a:r>
            <a:endParaRPr lang="en-US" cap="none" dirty="0"/>
          </a:p>
        </p:txBody>
      </p:sp>
      <p:sp>
        <p:nvSpPr>
          <p:cNvPr id="3" name="Content Placeholder 2"/>
          <p:cNvSpPr>
            <a:spLocks noGrp="1"/>
          </p:cNvSpPr>
          <p:nvPr>
            <p:ph idx="1"/>
          </p:nvPr>
        </p:nvSpPr>
        <p:spPr/>
        <p:txBody>
          <a:bodyPr/>
          <a:lstStyle/>
          <a:p>
            <a:pPr marL="44450" lvl="1" indent="0">
              <a:buNone/>
            </a:pPr>
            <a:r>
              <a:rPr lang="en-US" sz="2000" i="1" dirty="0" smtClean="0">
                <a:cs typeface="ＭＳ Ｐゴシック" charset="0"/>
              </a:rPr>
              <a:t>Barriers &amp; Underlying Causes</a:t>
            </a:r>
            <a:endParaRPr lang="en-US" sz="2000" i="1" dirty="0">
              <a:cs typeface="ＭＳ Ｐゴシック" charset="0"/>
            </a:endParaRPr>
          </a:p>
          <a:p>
            <a:r>
              <a:rPr lang="en-US" dirty="0" smtClean="0"/>
              <a:t>Laws require subsidiary </a:t>
            </a:r>
            <a:r>
              <a:rPr lang="en-US" dirty="0"/>
              <a:t>regulations </a:t>
            </a:r>
            <a:r>
              <a:rPr lang="en-US" dirty="0" smtClean="0"/>
              <a:t>that </a:t>
            </a:r>
            <a:r>
              <a:rPr lang="en-US" dirty="0"/>
              <a:t>have not been enacted</a:t>
            </a:r>
          </a:p>
          <a:p>
            <a:r>
              <a:rPr lang="en-US" dirty="0"/>
              <a:t>Large numbers of inconsistencies and loopholes in current regulations</a:t>
            </a:r>
          </a:p>
          <a:p>
            <a:pPr marL="44450" indent="0">
              <a:buNone/>
            </a:pPr>
            <a:r>
              <a:rPr lang="en-US" i="1" dirty="0" smtClean="0"/>
              <a:t>Proposed Solutions</a:t>
            </a:r>
          </a:p>
          <a:p>
            <a:r>
              <a:rPr lang="en-US" dirty="0"/>
              <a:t>Enact necessary subsidiary regulations under existing Laws</a:t>
            </a:r>
          </a:p>
          <a:p>
            <a:r>
              <a:rPr lang="en-US" dirty="0" smtClean="0"/>
              <a:t>Development </a:t>
            </a:r>
            <a:r>
              <a:rPr lang="en-US" dirty="0"/>
              <a:t>of policy for </a:t>
            </a:r>
            <a:r>
              <a:rPr lang="en-US" dirty="0" smtClean="0"/>
              <a:t>action </a:t>
            </a:r>
            <a:r>
              <a:rPr lang="en-US" dirty="0"/>
              <a:t>on illegal wildlife trade</a:t>
            </a:r>
          </a:p>
          <a:p>
            <a:endParaRPr lang="en-US" dirty="0" smtClean="0"/>
          </a:p>
          <a:p>
            <a:endParaRPr lang="en-US" dirty="0"/>
          </a:p>
          <a:p>
            <a:pPr lvl="1">
              <a:buFont typeface="Lucida Grande"/>
              <a:buChar char="‑"/>
            </a:pPr>
            <a:endParaRPr lang="en-US" dirty="0" smtClean="0"/>
          </a:p>
        </p:txBody>
      </p:sp>
    </p:spTree>
    <p:extLst>
      <p:ext uri="{BB962C8B-B14F-4D97-AF65-F5344CB8AC3E}">
        <p14:creationId xmlns:p14="http://schemas.microsoft.com/office/powerpoint/2010/main" val="22660805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523875"/>
          </a:xfrm>
        </p:spPr>
        <p:txBody>
          <a:bodyPr/>
          <a:lstStyle/>
          <a:p>
            <a:pPr algn="l"/>
            <a:r>
              <a:rPr lang="en-US" dirty="0" smtClean="0"/>
              <a:t>3. </a:t>
            </a:r>
            <a:r>
              <a:rPr lang="en-US" cap="none" dirty="0" smtClean="0"/>
              <a:t>Incentives &amp; Cost Recovery</a:t>
            </a:r>
            <a:endParaRPr lang="en-US" cap="none" dirty="0"/>
          </a:p>
        </p:txBody>
      </p:sp>
      <p:sp>
        <p:nvSpPr>
          <p:cNvPr id="3" name="Content Placeholder 2"/>
          <p:cNvSpPr>
            <a:spLocks noGrp="1"/>
          </p:cNvSpPr>
          <p:nvPr>
            <p:ph idx="1"/>
          </p:nvPr>
        </p:nvSpPr>
        <p:spPr/>
        <p:txBody>
          <a:bodyPr/>
          <a:lstStyle/>
          <a:p>
            <a:pPr marL="44450" lvl="1" indent="0">
              <a:buNone/>
            </a:pPr>
            <a:r>
              <a:rPr lang="en-US" sz="2000" i="1" dirty="0" smtClean="0">
                <a:cs typeface="ＭＳ Ｐゴシック" charset="0"/>
              </a:rPr>
              <a:t>Barriers &amp; Underlying Causes</a:t>
            </a:r>
            <a:endParaRPr lang="en-US" sz="2000" i="1" dirty="0">
              <a:cs typeface="ＭＳ Ｐゴシック" charset="0"/>
            </a:endParaRPr>
          </a:p>
          <a:p>
            <a:r>
              <a:rPr lang="en-US" dirty="0"/>
              <a:t>Current fiscal regulations are weak and not commensurate with the level, value, impact or cost of regulating wildlife trade</a:t>
            </a:r>
          </a:p>
          <a:p>
            <a:r>
              <a:rPr lang="en-US" dirty="0"/>
              <a:t>Cost-recovery mechanisms seldom applied, such as revenue </a:t>
            </a:r>
            <a:r>
              <a:rPr lang="en-US" dirty="0" smtClean="0"/>
              <a:t>seizure</a:t>
            </a:r>
          </a:p>
          <a:p>
            <a:r>
              <a:rPr lang="en-US" dirty="0" smtClean="0"/>
              <a:t>Lack </a:t>
            </a:r>
            <a:r>
              <a:rPr lang="en-US" dirty="0"/>
              <a:t>of </a:t>
            </a:r>
            <a:r>
              <a:rPr lang="en-US" dirty="0" smtClean="0"/>
              <a:t>incentives </a:t>
            </a:r>
            <a:r>
              <a:rPr lang="en-US" dirty="0"/>
              <a:t>for legitimate industry to demonstrate good practice</a:t>
            </a:r>
          </a:p>
          <a:p>
            <a:r>
              <a:rPr lang="en-US" dirty="0"/>
              <a:t>Anti money-laundering regulations </a:t>
            </a:r>
            <a:r>
              <a:rPr lang="en-US" dirty="0" smtClean="0"/>
              <a:t>are not used.</a:t>
            </a:r>
            <a:endParaRPr lang="en-US" dirty="0"/>
          </a:p>
          <a:p>
            <a:pPr marL="44450" indent="0">
              <a:buNone/>
            </a:pPr>
            <a:r>
              <a:rPr lang="en-US" i="1" dirty="0" smtClean="0"/>
              <a:t>Proposed Solutions</a:t>
            </a:r>
          </a:p>
          <a:p>
            <a:r>
              <a:rPr lang="en-US" dirty="0"/>
              <a:t>Economic valuation of legal and illegal wildlife trade, including externalities and opportunity costs (such as the value of wildlife in situ)</a:t>
            </a:r>
          </a:p>
          <a:p>
            <a:r>
              <a:rPr lang="en-US" dirty="0"/>
              <a:t>Assessment of the economics of enforcement (including optimal levels of enforcement to provide a disincentive to malpractice)</a:t>
            </a:r>
          </a:p>
          <a:p>
            <a:r>
              <a:rPr lang="en-US" dirty="0"/>
              <a:t>Legal </a:t>
            </a:r>
            <a:r>
              <a:rPr lang="en-US" dirty="0" smtClean="0"/>
              <a:t>and policy analysis </a:t>
            </a:r>
            <a:r>
              <a:rPr lang="en-US" dirty="0"/>
              <a:t>of appropriate responses to enhance revenue generation from wildlife trade</a:t>
            </a:r>
          </a:p>
          <a:p>
            <a:r>
              <a:rPr lang="en-US" dirty="0"/>
              <a:t>Development of cost-recovery mechanisms from legal </a:t>
            </a:r>
            <a:r>
              <a:rPr lang="en-US" dirty="0" smtClean="0"/>
              <a:t>trade</a:t>
            </a:r>
          </a:p>
          <a:p>
            <a:r>
              <a:rPr lang="en-US" dirty="0" smtClean="0"/>
              <a:t>Use </a:t>
            </a:r>
            <a:r>
              <a:rPr lang="en-US" dirty="0"/>
              <a:t>of anti money-laundering regulations to prosecute illegal wildlife </a:t>
            </a:r>
            <a:r>
              <a:rPr lang="en-US" dirty="0" smtClean="0"/>
              <a:t>trafficking and </a:t>
            </a:r>
            <a:r>
              <a:rPr lang="en-US" dirty="0"/>
              <a:t>recover costs</a:t>
            </a:r>
          </a:p>
          <a:p>
            <a:pPr lvl="1">
              <a:buFont typeface="Lucida Grande"/>
              <a:buChar char="‑"/>
            </a:pPr>
            <a:endParaRPr lang="en-US" dirty="0" smtClean="0"/>
          </a:p>
        </p:txBody>
      </p:sp>
    </p:spTree>
    <p:extLst>
      <p:ext uri="{BB962C8B-B14F-4D97-AF65-F5344CB8AC3E}">
        <p14:creationId xmlns:p14="http://schemas.microsoft.com/office/powerpoint/2010/main" val="26483541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1" y="838200"/>
            <a:ext cx="5343505" cy="4038600"/>
          </a:xfrm>
          <a:prstGeom prst="rect">
            <a:avLst/>
          </a:prstGeom>
        </p:spPr>
      </p:pic>
      <p:pic>
        <p:nvPicPr>
          <p:cNvPr id="8" name="Picture 3" descr="D:\Data Marine\Photos\Lombok\Shark\IMG_763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1000" y="5219700"/>
            <a:ext cx="4114800" cy="1663700"/>
          </a:xfrm>
          <a:prstGeom prst="rect">
            <a:avLst/>
          </a:prstGeom>
          <a:noFill/>
        </p:spPr>
      </p:pic>
      <p:pic>
        <p:nvPicPr>
          <p:cNvPr id="7" name="Picture 8" descr="D:\Data Marine\Photos\Lombok\Shark\IMG_069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14600" y="4787900"/>
            <a:ext cx="2895600" cy="1612900"/>
          </a:xfrm>
          <a:prstGeom prst="rect">
            <a:avLst/>
          </a:prstGeom>
          <a:noFill/>
        </p:spPr>
      </p:pic>
      <p:pic>
        <p:nvPicPr>
          <p:cNvPr id="2" name="Picture 1" descr="valuingmantas_infographic_4 copy.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9400" y="0"/>
            <a:ext cx="3784600" cy="6858000"/>
          </a:xfrm>
          <a:prstGeom prst="rect">
            <a:avLst/>
          </a:prstGeom>
        </p:spPr>
      </p:pic>
      <p:sp>
        <p:nvSpPr>
          <p:cNvPr id="3" name="Title 2"/>
          <p:cNvSpPr>
            <a:spLocks noGrp="1"/>
          </p:cNvSpPr>
          <p:nvPr>
            <p:ph type="title" idx="4294967295"/>
          </p:nvPr>
        </p:nvSpPr>
        <p:spPr>
          <a:xfrm>
            <a:off x="0" y="238125"/>
            <a:ext cx="8458200" cy="523875"/>
          </a:xfrm>
        </p:spPr>
        <p:txBody>
          <a:bodyPr/>
          <a:lstStyle/>
          <a:p>
            <a:pPr algn="l"/>
            <a:r>
              <a:rPr lang="en-US" dirty="0" smtClean="0">
                <a:latin typeface="Corbel"/>
                <a:cs typeface="Corbel"/>
              </a:rPr>
              <a:t>MANTA RAY protection</a:t>
            </a:r>
            <a:endParaRPr lang="en-US" dirty="0">
              <a:latin typeface="Corbel"/>
              <a:cs typeface="Corbel"/>
            </a:endParaRPr>
          </a:p>
        </p:txBody>
      </p:sp>
    </p:spTree>
    <p:extLst>
      <p:ext uri="{BB962C8B-B14F-4D97-AF65-F5344CB8AC3E}">
        <p14:creationId xmlns:p14="http://schemas.microsoft.com/office/powerpoint/2010/main" val="4158317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523875"/>
          </a:xfrm>
        </p:spPr>
        <p:txBody>
          <a:bodyPr/>
          <a:lstStyle/>
          <a:p>
            <a:pPr algn="l"/>
            <a:r>
              <a:rPr lang="en-US" dirty="0" smtClean="0"/>
              <a:t>4. </a:t>
            </a:r>
            <a:r>
              <a:rPr lang="en-US" cap="none" dirty="0" smtClean="0"/>
              <a:t>Information-sharing</a:t>
            </a:r>
            <a:endParaRPr lang="en-US" cap="none" dirty="0"/>
          </a:p>
        </p:txBody>
      </p:sp>
      <p:sp>
        <p:nvSpPr>
          <p:cNvPr id="3" name="Content Placeholder 2"/>
          <p:cNvSpPr>
            <a:spLocks noGrp="1"/>
          </p:cNvSpPr>
          <p:nvPr>
            <p:ph idx="1"/>
          </p:nvPr>
        </p:nvSpPr>
        <p:spPr/>
        <p:txBody>
          <a:bodyPr/>
          <a:lstStyle/>
          <a:p>
            <a:pPr marL="44450" lvl="1" indent="0">
              <a:buNone/>
            </a:pPr>
            <a:r>
              <a:rPr lang="en-US" sz="2000" i="1" dirty="0" smtClean="0">
                <a:cs typeface="ＭＳ Ｐゴシック" charset="0"/>
              </a:rPr>
              <a:t>Barriers &amp; Underlying Causes</a:t>
            </a:r>
            <a:endParaRPr lang="en-US" sz="2000" i="1" dirty="0">
              <a:cs typeface="ＭＳ Ｐゴシック" charset="0"/>
            </a:endParaRPr>
          </a:p>
          <a:p>
            <a:r>
              <a:rPr lang="en-US" dirty="0"/>
              <a:t>Mistrust: limited sharing of intelligence between government agencies or countries to combat transnational trade</a:t>
            </a:r>
          </a:p>
          <a:p>
            <a:r>
              <a:rPr lang="en-US" dirty="0"/>
              <a:t>No national-level environmental or wildlife crimes case tracking system</a:t>
            </a:r>
          </a:p>
          <a:p>
            <a:r>
              <a:rPr lang="en-US" dirty="0"/>
              <a:t>Limited information systems, </a:t>
            </a:r>
            <a:r>
              <a:rPr lang="en-US" dirty="0" err="1"/>
              <a:t>eg</a:t>
            </a:r>
            <a:r>
              <a:rPr lang="en-US" dirty="0"/>
              <a:t> data on species population sizes, trade routes, monitoring licensed traders, etc.</a:t>
            </a:r>
          </a:p>
          <a:p>
            <a:r>
              <a:rPr lang="en-US" dirty="0"/>
              <a:t>Regional information systems </a:t>
            </a:r>
            <a:r>
              <a:rPr lang="en-US" dirty="0" err="1"/>
              <a:t>underutilised</a:t>
            </a:r>
            <a:r>
              <a:rPr lang="en-US" dirty="0"/>
              <a:t> (</a:t>
            </a:r>
            <a:r>
              <a:rPr lang="en-US" dirty="0" err="1"/>
              <a:t>eg</a:t>
            </a:r>
            <a:r>
              <a:rPr lang="en-US" dirty="0"/>
              <a:t> Interpol wildlife crime database)</a:t>
            </a:r>
          </a:p>
          <a:p>
            <a:pPr marL="44450" indent="0">
              <a:buNone/>
            </a:pPr>
            <a:r>
              <a:rPr lang="en-US" i="1" dirty="0" smtClean="0"/>
              <a:t>Proposed Solutions</a:t>
            </a:r>
          </a:p>
          <a:p>
            <a:r>
              <a:rPr lang="en-US" dirty="0"/>
              <a:t>Establish a case tracking system</a:t>
            </a:r>
          </a:p>
          <a:p>
            <a:r>
              <a:rPr lang="en-US" dirty="0"/>
              <a:t>Establishment of domestic and international information systems to track and share information on illegal and legal wildlife trade</a:t>
            </a:r>
          </a:p>
          <a:p>
            <a:r>
              <a:rPr lang="en-US" dirty="0"/>
              <a:t>Mapping source sites, trade volumes and networks, both legal and illegal</a:t>
            </a:r>
          </a:p>
          <a:p>
            <a:r>
              <a:rPr lang="en-US" dirty="0"/>
              <a:t>CITES </a:t>
            </a:r>
            <a:r>
              <a:rPr lang="en-US" dirty="0" smtClean="0"/>
              <a:t>reporting</a:t>
            </a:r>
          </a:p>
          <a:p>
            <a:r>
              <a:rPr lang="en-US" dirty="0" smtClean="0"/>
              <a:t>Engage with regional information and messaging systems</a:t>
            </a:r>
            <a:endParaRPr lang="en-US" dirty="0"/>
          </a:p>
          <a:p>
            <a:endParaRPr lang="en-US" dirty="0" smtClean="0"/>
          </a:p>
          <a:p>
            <a:endParaRPr lang="en-US" dirty="0"/>
          </a:p>
          <a:p>
            <a:pPr lvl="1">
              <a:buFont typeface="Lucida Grande"/>
              <a:buChar char="‑"/>
            </a:pPr>
            <a:endParaRPr lang="en-US" dirty="0" smtClean="0"/>
          </a:p>
        </p:txBody>
      </p:sp>
    </p:spTree>
    <p:extLst>
      <p:ext uri="{BB962C8B-B14F-4D97-AF65-F5344CB8AC3E}">
        <p14:creationId xmlns:p14="http://schemas.microsoft.com/office/powerpoint/2010/main" val="1412804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Panthera_bones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4954050"/>
            <a:ext cx="2438400" cy="175155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a:xfrm>
            <a:off x="304800" y="228600"/>
            <a:ext cx="8534400" cy="487313"/>
          </a:xfrm>
          <a:noFill/>
        </p:spPr>
        <p:txBody>
          <a:bodyPr>
            <a:spAutoFit/>
          </a:bodyPr>
          <a:lstStyle/>
          <a:p>
            <a:pPr algn="l"/>
            <a:r>
              <a:rPr lang="en-GB" sz="2800" cap="all" dirty="0" smtClean="0"/>
              <a:t>Global wildlife trade</a:t>
            </a:r>
            <a:endParaRPr lang="en-GB" sz="2800" cap="all" dirty="0"/>
          </a:p>
        </p:txBody>
      </p:sp>
      <p:sp>
        <p:nvSpPr>
          <p:cNvPr id="9219" name="Rectangle 3"/>
          <p:cNvSpPr>
            <a:spLocks noGrp="1" noChangeArrowheads="1"/>
          </p:cNvSpPr>
          <p:nvPr>
            <p:ph idx="1"/>
          </p:nvPr>
        </p:nvSpPr>
        <p:spPr>
          <a:xfrm>
            <a:off x="304800" y="990600"/>
            <a:ext cx="6400800" cy="5486400"/>
          </a:xfrm>
        </p:spPr>
        <p:txBody>
          <a:bodyPr/>
          <a:lstStyle/>
          <a:p>
            <a:pPr marL="44450" indent="0">
              <a:buNone/>
            </a:pPr>
            <a:r>
              <a:rPr lang="en-GB" sz="2000" i="1" dirty="0" smtClean="0"/>
              <a:t>What is Wildlife Trade?</a:t>
            </a:r>
          </a:p>
          <a:p>
            <a:r>
              <a:rPr lang="en-GB" sz="2000" dirty="0" smtClean="0"/>
              <a:t>Many </a:t>
            </a:r>
            <a:r>
              <a:rPr lang="en-GB" sz="2000" dirty="0"/>
              <a:t>species, many uses, many end-markets</a:t>
            </a:r>
          </a:p>
          <a:p>
            <a:r>
              <a:rPr lang="en-GB" sz="2000" dirty="0"/>
              <a:t>Three broad typologies – illegal, legal, illegal </a:t>
            </a:r>
            <a:r>
              <a:rPr lang="ja-JP" altLang="en-GB" sz="2000" dirty="0">
                <a:latin typeface="Arial"/>
              </a:rPr>
              <a:t>‘</a:t>
            </a:r>
            <a:r>
              <a:rPr lang="en-GB" sz="2000" dirty="0"/>
              <a:t>laundered</a:t>
            </a:r>
            <a:r>
              <a:rPr lang="ja-JP" altLang="en-GB" sz="2000" dirty="0">
                <a:latin typeface="Arial"/>
              </a:rPr>
              <a:t>’</a:t>
            </a:r>
            <a:r>
              <a:rPr lang="en-GB" sz="2000" dirty="0"/>
              <a:t> into </a:t>
            </a:r>
            <a:r>
              <a:rPr lang="en-GB" sz="2000" dirty="0" smtClean="0"/>
              <a:t>legal</a:t>
            </a:r>
          </a:p>
          <a:p>
            <a:pPr marL="44450" indent="0">
              <a:buNone/>
            </a:pPr>
            <a:r>
              <a:rPr lang="en-GB" i="1" dirty="0" smtClean="0"/>
              <a:t>Scale &amp; Threat</a:t>
            </a:r>
          </a:p>
          <a:p>
            <a:r>
              <a:rPr lang="en-GB" sz="2000" dirty="0" smtClean="0"/>
              <a:t>Global illegal trade in fauna and flora (other than fisheries and timber is worth $7-$23 billion dollars annually (UNEP, 2014)</a:t>
            </a:r>
          </a:p>
          <a:p>
            <a:r>
              <a:rPr lang="en-GB" dirty="0" smtClean="0"/>
              <a:t>Asia-Pacific trade: $2.5 billion (UNODC, 2013) and cause of decline of 1/3 of all threatened species in the region</a:t>
            </a:r>
          </a:p>
          <a:p>
            <a:r>
              <a:rPr lang="en-GB" dirty="0"/>
              <a:t>Big private revenues being made: Big state revenues being lost</a:t>
            </a:r>
          </a:p>
          <a:p>
            <a:r>
              <a:rPr lang="en-GB" dirty="0" smtClean="0"/>
              <a:t>Domestic, regional and trans-continental in scale</a:t>
            </a:r>
            <a:endParaRPr lang="en-GB" dirty="0"/>
          </a:p>
          <a:p>
            <a:endParaRPr lang="en-GB" sz="2000" dirty="0"/>
          </a:p>
          <a:p>
            <a:endParaRPr lang="en-GB" sz="2000" dirty="0"/>
          </a:p>
          <a:p>
            <a:endParaRPr lang="en-GB" sz="2000" dirty="0"/>
          </a:p>
        </p:txBody>
      </p:sp>
      <p:pic>
        <p:nvPicPr>
          <p:cNvPr id="9223" name="Picture 7" descr="Tiger skin and forest rang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94487" y="0"/>
            <a:ext cx="2449513" cy="2271113"/>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1" y="2286000"/>
            <a:ext cx="2438400" cy="262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7" name="Text Box 11"/>
          <p:cNvSpPr txBox="1">
            <a:spLocks noChangeArrowheads="1"/>
          </p:cNvSpPr>
          <p:nvPr/>
        </p:nvSpPr>
        <p:spPr bwMode="auto">
          <a:xfrm>
            <a:off x="6705600" y="6400800"/>
            <a:ext cx="2438400" cy="338554"/>
          </a:xfrm>
          <a:prstGeom prst="rect">
            <a:avLst/>
          </a:prstGeom>
          <a:solidFill>
            <a:schemeClr val="bg1">
              <a:lumMod val="95000"/>
            </a:schemeClr>
          </a:solidFill>
          <a:ln>
            <a:noFill/>
          </a:ln>
          <a:effectLst/>
        </p:spPr>
        <p:txBody>
          <a:bodyPr wrap="square">
            <a:spAutoFit/>
          </a:bodyPr>
          <a:lstStyle/>
          <a:p>
            <a:pPr algn="r"/>
            <a:r>
              <a:rPr lang="en-GB" sz="1600" dirty="0" smtClean="0">
                <a:solidFill>
                  <a:srgbClr val="263050"/>
                </a:solidFill>
              </a:rPr>
              <a:t>three </a:t>
            </a:r>
            <a:r>
              <a:rPr lang="en-GB" sz="1600" dirty="0">
                <a:solidFill>
                  <a:srgbClr val="263050"/>
                </a:solidFill>
              </a:rPr>
              <a:t>forms of tiger trade</a:t>
            </a:r>
          </a:p>
        </p:txBody>
      </p:sp>
    </p:spTree>
    <p:extLst>
      <p:ext uri="{BB962C8B-B14F-4D97-AF65-F5344CB8AC3E}">
        <p14:creationId xmlns:p14="http://schemas.microsoft.com/office/powerpoint/2010/main" val="15143382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523875"/>
          </a:xfrm>
        </p:spPr>
        <p:txBody>
          <a:bodyPr/>
          <a:lstStyle/>
          <a:p>
            <a:pPr algn="l"/>
            <a:r>
              <a:rPr lang="en-US" dirty="0"/>
              <a:t>5</a:t>
            </a:r>
            <a:r>
              <a:rPr lang="en-US" dirty="0" smtClean="0"/>
              <a:t>. </a:t>
            </a:r>
            <a:r>
              <a:rPr lang="en-US" cap="none" dirty="0" smtClean="0"/>
              <a:t>Capacity-building</a:t>
            </a:r>
            <a:endParaRPr lang="en-US" cap="none" dirty="0"/>
          </a:p>
        </p:txBody>
      </p:sp>
      <p:sp>
        <p:nvSpPr>
          <p:cNvPr id="3" name="Content Placeholder 2"/>
          <p:cNvSpPr>
            <a:spLocks noGrp="1"/>
          </p:cNvSpPr>
          <p:nvPr>
            <p:ph idx="1"/>
          </p:nvPr>
        </p:nvSpPr>
        <p:spPr/>
        <p:txBody>
          <a:bodyPr/>
          <a:lstStyle/>
          <a:p>
            <a:pPr marL="44450" lvl="1" indent="0">
              <a:buNone/>
            </a:pPr>
            <a:r>
              <a:rPr lang="en-US" sz="2000" i="1" dirty="0" smtClean="0">
                <a:cs typeface="ＭＳ Ｐゴシック" charset="0"/>
              </a:rPr>
              <a:t>Barriers &amp; Underlying Causes</a:t>
            </a:r>
            <a:endParaRPr lang="en-US" sz="2000" i="1" dirty="0">
              <a:cs typeface="ＭＳ Ｐゴシック" charset="0"/>
            </a:endParaRPr>
          </a:p>
          <a:p>
            <a:r>
              <a:rPr lang="en-US" dirty="0" smtClean="0"/>
              <a:t>Large number of law enforcement agencies; Limited understanding, interest </a:t>
            </a:r>
            <a:r>
              <a:rPr lang="en-US" dirty="0"/>
              <a:t>or capacity</a:t>
            </a:r>
          </a:p>
          <a:p>
            <a:r>
              <a:rPr lang="en-US" dirty="0" smtClean="0"/>
              <a:t>Environmental </a:t>
            </a:r>
            <a:r>
              <a:rPr lang="en-US" dirty="0"/>
              <a:t>crimes rarely included in </a:t>
            </a:r>
            <a:r>
              <a:rPr lang="en-US" dirty="0" smtClean="0"/>
              <a:t>government </a:t>
            </a:r>
            <a:r>
              <a:rPr lang="en-US" dirty="0"/>
              <a:t>training </a:t>
            </a:r>
            <a:r>
              <a:rPr lang="en-US" dirty="0" smtClean="0"/>
              <a:t>courses</a:t>
            </a:r>
          </a:p>
          <a:p>
            <a:pPr marL="44450" indent="0">
              <a:buNone/>
            </a:pPr>
            <a:r>
              <a:rPr lang="en-US" i="1" dirty="0" smtClean="0"/>
              <a:t>Solutions</a:t>
            </a:r>
          </a:p>
          <a:p>
            <a:r>
              <a:rPr lang="en-US" dirty="0"/>
              <a:t>Build CITES implementation capacity</a:t>
            </a:r>
          </a:p>
          <a:p>
            <a:r>
              <a:rPr lang="en-US" dirty="0"/>
              <a:t>Development of training modules and standard operating procedures (SOPs) for </a:t>
            </a:r>
            <a:r>
              <a:rPr lang="en-US" dirty="0" smtClean="0"/>
              <a:t>civil servant investigators (PPNS), police, quarantine, customs, prosecutors, judges and military, </a:t>
            </a:r>
            <a:r>
              <a:rPr lang="en-US" dirty="0"/>
              <a:t>which are integrated in the mandatory government training </a:t>
            </a:r>
            <a:r>
              <a:rPr lang="en-US" dirty="0" err="1"/>
              <a:t>programmes</a:t>
            </a:r>
            <a:endParaRPr lang="en-US" dirty="0"/>
          </a:p>
          <a:p>
            <a:r>
              <a:rPr lang="en-US" dirty="0"/>
              <a:t>Development of guidelines </a:t>
            </a:r>
            <a:r>
              <a:rPr lang="en-US" dirty="0" smtClean="0"/>
              <a:t>on </a:t>
            </a:r>
            <a:r>
              <a:rPr lang="en-US" dirty="0"/>
              <a:t>wildlife cases </a:t>
            </a:r>
            <a:r>
              <a:rPr lang="en-US" dirty="0" smtClean="0"/>
              <a:t>by </a:t>
            </a:r>
            <a:r>
              <a:rPr lang="en-US" dirty="0"/>
              <a:t>the National Police, General Attorney and Supreme Court as appropriate</a:t>
            </a:r>
          </a:p>
          <a:p>
            <a:endParaRPr lang="en-US" dirty="0" smtClean="0"/>
          </a:p>
          <a:p>
            <a:endParaRPr lang="en-US" dirty="0"/>
          </a:p>
          <a:p>
            <a:pPr lvl="1">
              <a:buFont typeface="Lucida Grande"/>
              <a:buChar char="‑"/>
            </a:pPr>
            <a:endParaRPr lang="en-US" dirty="0" smtClean="0"/>
          </a:p>
        </p:txBody>
      </p:sp>
    </p:spTree>
    <p:extLst>
      <p:ext uri="{BB962C8B-B14F-4D97-AF65-F5344CB8AC3E}">
        <p14:creationId xmlns:p14="http://schemas.microsoft.com/office/powerpoint/2010/main" val="28912823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5. </a:t>
            </a:r>
            <a:r>
              <a:rPr lang="en-US" cap="none" dirty="0"/>
              <a:t>Capacity-</a:t>
            </a:r>
            <a:r>
              <a:rPr lang="en-US" cap="none" dirty="0" smtClean="0"/>
              <a:t>building – Wildlife Forensics</a:t>
            </a:r>
            <a:endParaRPr lang="en-US" dirty="0"/>
          </a:p>
        </p:txBody>
      </p:sp>
      <p:pic>
        <p:nvPicPr>
          <p:cNvPr id="11" name="Picture 10" descr="Eijkman - Sudoyo.pdf"/>
          <p:cNvPicPr>
            <a:picLocks noChangeAspect="1"/>
          </p:cNvPicPr>
          <p:nvPr/>
        </p:nvPicPr>
        <p:blipFill rotWithShape="1">
          <a:blip r:embed="rId2" cstate="email">
            <a:extLst>
              <a:ext uri="{28A0092B-C50C-407E-A947-70E740481C1C}">
                <a14:useLocalDpi xmlns:a14="http://schemas.microsoft.com/office/drawing/2010/main"/>
              </a:ext>
            </a:extLst>
          </a:blip>
          <a:srcRect l="4489"/>
          <a:stretch/>
        </p:blipFill>
        <p:spPr>
          <a:xfrm>
            <a:off x="4407286" y="0"/>
            <a:ext cx="5117714" cy="6934200"/>
          </a:xfrm>
          <a:prstGeom prst="rect">
            <a:avLst/>
          </a:prstGeom>
        </p:spPr>
      </p:pic>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315200" y="76200"/>
            <a:ext cx="1778000" cy="1143000"/>
          </a:xfrm>
        </p:spPr>
      </p:pic>
      <p:sp>
        <p:nvSpPr>
          <p:cNvPr id="13" name="Content Placeholder 2"/>
          <p:cNvSpPr txBox="1">
            <a:spLocks/>
          </p:cNvSpPr>
          <p:nvPr/>
        </p:nvSpPr>
        <p:spPr bwMode="auto">
          <a:xfrm>
            <a:off x="304800" y="990600"/>
            <a:ext cx="426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73050" indent="-228600" algn="l" rtl="0" eaLnBrk="0" fontAlgn="base" hangingPunct="0">
              <a:lnSpc>
                <a:spcPct val="100000"/>
              </a:lnSpc>
              <a:spcBef>
                <a:spcPts val="0"/>
              </a:spcBef>
              <a:spcAft>
                <a:spcPts val="600"/>
              </a:spcAft>
              <a:buClr>
                <a:schemeClr val="tx2"/>
              </a:buClr>
              <a:buSzPct val="80000"/>
              <a:buFont typeface="Wingdings" charset="0"/>
              <a:buChar char="§"/>
              <a:defRPr sz="2000" kern="1200">
                <a:solidFill>
                  <a:schemeClr val="tx2"/>
                </a:solidFill>
                <a:latin typeface="+mn-lt"/>
                <a:ea typeface="ＭＳ Ｐゴシック" charset="0"/>
                <a:cs typeface="ＭＳ Ｐゴシック" charset="0"/>
              </a:defRPr>
            </a:lvl1pPr>
            <a:lvl2pPr marL="593725" indent="-228600" algn="l" rtl="0" eaLnBrk="0" fontAlgn="base" hangingPunct="0">
              <a:lnSpc>
                <a:spcPct val="100000"/>
              </a:lnSpc>
              <a:spcBef>
                <a:spcPts val="0"/>
              </a:spcBef>
              <a:spcAft>
                <a:spcPts val="600"/>
              </a:spcAft>
              <a:buClr>
                <a:schemeClr val="tx2"/>
              </a:buClr>
              <a:buSzPct val="80000"/>
              <a:buFont typeface="Wingdings" charset="0"/>
              <a:buChar char="§"/>
              <a:defRPr kern="1200">
                <a:solidFill>
                  <a:schemeClr val="tx2"/>
                </a:solidFill>
                <a:latin typeface="+mn-lt"/>
                <a:ea typeface="ＭＳ Ｐゴシック" charset="0"/>
                <a:cs typeface="+mn-cs"/>
              </a:defRPr>
            </a:lvl2pPr>
            <a:lvl3pPr marL="914400" indent="-228600" algn="l" rtl="0" eaLnBrk="0" fontAlgn="base" hangingPunct="0">
              <a:lnSpc>
                <a:spcPct val="100000"/>
              </a:lnSpc>
              <a:spcBef>
                <a:spcPts val="0"/>
              </a:spcBef>
              <a:spcAft>
                <a:spcPts val="600"/>
              </a:spcAft>
              <a:buClr>
                <a:schemeClr val="tx2"/>
              </a:buClr>
              <a:buSzPct val="80000"/>
              <a:buFont typeface="Wingdings" charset="0"/>
              <a:buChar char="§"/>
              <a:defRPr sz="1600" kern="1200">
                <a:solidFill>
                  <a:schemeClr val="tx2"/>
                </a:solidFill>
                <a:latin typeface="+mn-lt"/>
                <a:ea typeface="ＭＳ Ｐゴシック" charset="0"/>
                <a:cs typeface="+mn-cs"/>
              </a:defRPr>
            </a:lvl3pPr>
            <a:lvl4pPr marL="1233488" indent="-228600" algn="l" rtl="0" eaLnBrk="0" fontAlgn="base" hangingPunct="0">
              <a:lnSpc>
                <a:spcPct val="100000"/>
              </a:lnSpc>
              <a:spcBef>
                <a:spcPts val="0"/>
              </a:spcBef>
              <a:spcAft>
                <a:spcPts val="600"/>
              </a:spcAft>
              <a:buClr>
                <a:schemeClr val="tx2"/>
              </a:buClr>
              <a:buSzPct val="80000"/>
              <a:buFont typeface="Wingdings" charset="0"/>
              <a:buChar char="§"/>
              <a:defRPr sz="1400" kern="1200">
                <a:solidFill>
                  <a:schemeClr val="tx2"/>
                </a:solidFill>
                <a:latin typeface="+mn-lt"/>
                <a:ea typeface="ＭＳ Ｐゴシック" charset="0"/>
                <a:cs typeface="+mn-cs"/>
              </a:defRPr>
            </a:lvl4pPr>
            <a:lvl5pPr marL="1554163" indent="-228600" algn="l" rtl="0" eaLnBrk="0" fontAlgn="base" hangingPunct="0">
              <a:lnSpc>
                <a:spcPct val="100000"/>
              </a:lnSpc>
              <a:spcBef>
                <a:spcPts val="0"/>
              </a:spcBef>
              <a:spcAft>
                <a:spcPts val="600"/>
              </a:spcAft>
              <a:buClr>
                <a:schemeClr val="tx2"/>
              </a:buClr>
              <a:buSzPct val="80000"/>
              <a:buFont typeface="Wingdings" charset="0"/>
              <a:buChar char="§"/>
              <a:defRPr sz="1400" kern="1200">
                <a:solidFill>
                  <a:schemeClr val="tx2"/>
                </a:solidFill>
                <a:latin typeface="+mn-lt"/>
                <a:ea typeface="ＭＳ Ｐゴシック" charset="0"/>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r>
              <a:rPr lang="en-US" sz="1800" dirty="0" smtClean="0"/>
              <a:t>Huge need for wildlife forensics in order to accurately identify the species and source</a:t>
            </a:r>
          </a:p>
          <a:p>
            <a:r>
              <a:rPr lang="en-US" sz="1800" dirty="0" smtClean="0"/>
              <a:t>No wildlife forensics facilities</a:t>
            </a:r>
          </a:p>
          <a:p>
            <a:r>
              <a:rPr lang="en-US" sz="1800" dirty="0" smtClean="0"/>
              <a:t>Eijkman Institute (government molecular biology lab in Jakarta) provides </a:t>
            </a:r>
            <a:r>
              <a:rPr lang="en-US" sz="1800" dirty="0" err="1" smtClean="0"/>
              <a:t>adhoc</a:t>
            </a:r>
            <a:r>
              <a:rPr lang="en-US" sz="1800" dirty="0" smtClean="0"/>
              <a:t> support; Eijkman is one of the leading labs in SE Asia</a:t>
            </a:r>
          </a:p>
          <a:p>
            <a:pPr marL="44450" indent="0">
              <a:buFont typeface="Wingdings" charset="0"/>
              <a:buNone/>
            </a:pPr>
            <a:r>
              <a:rPr lang="en-US" sz="1800" i="1" dirty="0" smtClean="0"/>
              <a:t>Solutions</a:t>
            </a:r>
          </a:p>
          <a:p>
            <a:r>
              <a:rPr lang="en-US" sz="1800" dirty="0"/>
              <a:t>Establishment of the technical capacity to undertake wildlife forensics and a National Wildlife Forensics System (hardware, software, training), in collaboration with Eijkman </a:t>
            </a:r>
            <a:r>
              <a:rPr lang="en-US" sz="1800" dirty="0" smtClean="0"/>
              <a:t>Institute</a:t>
            </a:r>
          </a:p>
          <a:p>
            <a:r>
              <a:rPr lang="en-US" sz="1800" dirty="0" smtClean="0"/>
              <a:t>Second technical expert to Eijkman to establish the lab</a:t>
            </a:r>
          </a:p>
          <a:p>
            <a:r>
              <a:rPr lang="en-US" sz="1800" dirty="0" smtClean="0"/>
              <a:t>Training for expert witnesses</a:t>
            </a:r>
          </a:p>
        </p:txBody>
      </p:sp>
    </p:spTree>
    <p:extLst>
      <p:ext uri="{BB962C8B-B14F-4D97-AF65-F5344CB8AC3E}">
        <p14:creationId xmlns:p14="http://schemas.microsoft.com/office/powerpoint/2010/main" val="2836752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523875"/>
          </a:xfrm>
        </p:spPr>
        <p:txBody>
          <a:bodyPr/>
          <a:lstStyle/>
          <a:p>
            <a:pPr algn="l"/>
            <a:r>
              <a:rPr lang="en-US" dirty="0"/>
              <a:t>6</a:t>
            </a:r>
            <a:r>
              <a:rPr lang="en-US" dirty="0" smtClean="0"/>
              <a:t>. </a:t>
            </a:r>
            <a:r>
              <a:rPr lang="en-US" cap="none" dirty="0" smtClean="0"/>
              <a:t>Dismantle Trade Networks</a:t>
            </a:r>
            <a:endParaRPr lang="en-US" cap="none" dirty="0"/>
          </a:p>
        </p:txBody>
      </p:sp>
      <p:sp>
        <p:nvSpPr>
          <p:cNvPr id="3" name="Content Placeholder 2"/>
          <p:cNvSpPr>
            <a:spLocks noGrp="1"/>
          </p:cNvSpPr>
          <p:nvPr>
            <p:ph idx="1"/>
          </p:nvPr>
        </p:nvSpPr>
        <p:spPr/>
        <p:txBody>
          <a:bodyPr/>
          <a:lstStyle/>
          <a:p>
            <a:pPr marL="44450" lvl="1" indent="0">
              <a:buNone/>
            </a:pPr>
            <a:r>
              <a:rPr lang="en-US" sz="2000" i="1" dirty="0" smtClean="0">
                <a:cs typeface="ＭＳ Ｐゴシック" charset="0"/>
              </a:rPr>
              <a:t>Barriers &amp; Underlying Causes</a:t>
            </a:r>
            <a:endParaRPr lang="en-US" sz="2000" i="1" dirty="0">
              <a:cs typeface="ＭＳ Ｐゴシック" charset="0"/>
            </a:endParaRPr>
          </a:p>
          <a:p>
            <a:r>
              <a:rPr lang="en-US" dirty="0" smtClean="0"/>
              <a:t>Trade networks are not fully mapped out or understood</a:t>
            </a:r>
          </a:p>
          <a:p>
            <a:r>
              <a:rPr lang="en-US" dirty="0"/>
              <a:t>International trade often involves a small number of criminal groups, that </a:t>
            </a:r>
            <a:r>
              <a:rPr lang="en-US" dirty="0" err="1"/>
              <a:t>specialise</a:t>
            </a:r>
            <a:r>
              <a:rPr lang="en-US" dirty="0"/>
              <a:t> in lots of types of wildlife and other items (drugs, guns, </a:t>
            </a:r>
            <a:r>
              <a:rPr lang="en-US" dirty="0" err="1"/>
              <a:t>etc</a:t>
            </a:r>
            <a:r>
              <a:rPr lang="en-US" dirty="0" smtClean="0"/>
              <a:t>)</a:t>
            </a:r>
          </a:p>
          <a:p>
            <a:pPr marL="44450" indent="0">
              <a:buNone/>
            </a:pPr>
            <a:r>
              <a:rPr lang="en-US" i="1" dirty="0" smtClean="0"/>
              <a:t>Solutions</a:t>
            </a:r>
          </a:p>
          <a:p>
            <a:r>
              <a:rPr lang="en-US" dirty="0" smtClean="0"/>
              <a:t>Establish wildlife police within the Indonesian National Police – Criminal Investigation Division, which is responsible for investigations into transnational crime</a:t>
            </a:r>
          </a:p>
          <a:p>
            <a:r>
              <a:rPr lang="en-US" dirty="0" smtClean="0"/>
              <a:t>Scale-up the WCU approach: supporting </a:t>
            </a:r>
            <a:r>
              <a:rPr lang="en-US" dirty="0" err="1"/>
              <a:t>MoF</a:t>
            </a:r>
            <a:r>
              <a:rPr lang="en-US" dirty="0"/>
              <a:t>, MMAF and provincial police to establish units to target illegal wildlife crime and undertake successful </a:t>
            </a:r>
            <a:r>
              <a:rPr lang="en-US" dirty="0" smtClean="0"/>
              <a:t>prosecutions, including provision of legal assistance</a:t>
            </a:r>
          </a:p>
          <a:p>
            <a:r>
              <a:rPr lang="en-US" dirty="0" smtClean="0"/>
              <a:t>Prosecute against multiple offences (e.g. drugs, guns, </a:t>
            </a:r>
            <a:r>
              <a:rPr lang="en-US" dirty="0" err="1" smtClean="0"/>
              <a:t>etc</a:t>
            </a:r>
            <a:r>
              <a:rPr lang="en-US" dirty="0" smtClean="0"/>
              <a:t>, as well as wildlife)</a:t>
            </a:r>
            <a:endParaRPr lang="en-US" dirty="0"/>
          </a:p>
          <a:p>
            <a:r>
              <a:rPr lang="en-US" dirty="0"/>
              <a:t>Target </a:t>
            </a:r>
            <a:r>
              <a:rPr lang="en-US" dirty="0" smtClean="0"/>
              <a:t>demonstration </a:t>
            </a:r>
            <a:r>
              <a:rPr lang="en-US" dirty="0"/>
              <a:t>activities at key trade points: Jakarta, Medan (North Sumatra), Lampung (southern Sumatra), Manado (North Sulawesi), Palembang (South Sumatra); </a:t>
            </a:r>
            <a:r>
              <a:rPr lang="en-US" dirty="0" err="1"/>
              <a:t>Sorong</a:t>
            </a:r>
            <a:r>
              <a:rPr lang="en-US" dirty="0"/>
              <a:t> (</a:t>
            </a:r>
            <a:r>
              <a:rPr lang="en-US" dirty="0" err="1"/>
              <a:t>Irian</a:t>
            </a:r>
            <a:r>
              <a:rPr lang="en-US" dirty="0"/>
              <a:t> Jaya); Surabaya (East Java), Semarang (Central Java) and; </a:t>
            </a:r>
            <a:r>
              <a:rPr lang="en-US" dirty="0" err="1"/>
              <a:t>Pangkalan</a:t>
            </a:r>
            <a:r>
              <a:rPr lang="en-US" dirty="0"/>
              <a:t> Bun (Central Kalimantan)</a:t>
            </a:r>
          </a:p>
          <a:p>
            <a:endParaRPr lang="en-US" dirty="0" smtClean="0"/>
          </a:p>
          <a:p>
            <a:endParaRPr lang="en-US" dirty="0"/>
          </a:p>
          <a:p>
            <a:pPr lvl="1">
              <a:buFont typeface="Lucida Grande"/>
              <a:buChar char="‑"/>
            </a:pPr>
            <a:endParaRPr lang="en-US" dirty="0" smtClean="0"/>
          </a:p>
        </p:txBody>
      </p:sp>
    </p:spTree>
    <p:extLst>
      <p:ext uri="{BB962C8B-B14F-4D97-AF65-F5344CB8AC3E}">
        <p14:creationId xmlns:p14="http://schemas.microsoft.com/office/powerpoint/2010/main" val="16076629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6"/>
          <p:cNvSpPr>
            <a:spLocks noGrp="1"/>
          </p:cNvSpPr>
          <p:nvPr>
            <p:ph sz="quarter" idx="4294967295"/>
          </p:nvPr>
        </p:nvSpPr>
        <p:spPr>
          <a:xfrm>
            <a:off x="152400" y="1981200"/>
            <a:ext cx="4114800" cy="4876800"/>
          </a:xfrm>
        </p:spPr>
        <p:txBody>
          <a:bodyPr/>
          <a:lstStyle/>
          <a:p>
            <a:pPr eaLnBrk="1" hangingPunct="1">
              <a:lnSpc>
                <a:spcPct val="100000"/>
              </a:lnSpc>
              <a:buFont typeface="Wingdings" charset="0"/>
              <a:buNone/>
            </a:pPr>
            <a:r>
              <a:rPr lang="en-GB" sz="1600" b="1" u="sng" dirty="0">
                <a:solidFill>
                  <a:schemeClr val="tx1"/>
                </a:solidFill>
                <a:latin typeface="Calibri" charset="0"/>
              </a:rPr>
              <a:t>Government</a:t>
            </a:r>
            <a:r>
              <a:rPr lang="en-GB" sz="1600" u="sng" dirty="0">
                <a:solidFill>
                  <a:schemeClr val="tx1"/>
                </a:solidFill>
                <a:latin typeface="Calibri" charset="0"/>
              </a:rPr>
              <a:t>:</a:t>
            </a:r>
            <a:endParaRPr lang="en-US" sz="1600" dirty="0">
              <a:solidFill>
                <a:schemeClr val="tx1"/>
              </a:solidFill>
              <a:latin typeface="Calibri" charset="0"/>
            </a:endParaRPr>
          </a:p>
          <a:p>
            <a:pPr eaLnBrk="1" hangingPunct="1">
              <a:lnSpc>
                <a:spcPct val="100000"/>
              </a:lnSpc>
            </a:pPr>
            <a:r>
              <a:rPr lang="en-GB" sz="1600" dirty="0" smtClean="0">
                <a:solidFill>
                  <a:schemeClr val="tx1"/>
                </a:solidFill>
                <a:latin typeface="Calibri" charset="0"/>
              </a:rPr>
              <a:t>Ministry of Forestry:</a:t>
            </a:r>
          </a:p>
          <a:p>
            <a:pPr lvl="1" eaLnBrk="1" hangingPunct="1">
              <a:lnSpc>
                <a:spcPct val="100000"/>
              </a:lnSpc>
              <a:buFont typeface="Lucida Grande"/>
              <a:buChar char="‑"/>
            </a:pPr>
            <a:r>
              <a:rPr lang="en-GB" sz="1400" dirty="0" err="1" smtClean="0">
                <a:solidFill>
                  <a:schemeClr val="tx1"/>
                </a:solidFill>
                <a:latin typeface="Calibri" charset="0"/>
              </a:rPr>
              <a:t>Direktorat</a:t>
            </a:r>
            <a:r>
              <a:rPr lang="en-GB" sz="1400" dirty="0" smtClean="0">
                <a:solidFill>
                  <a:schemeClr val="tx1"/>
                </a:solidFill>
                <a:latin typeface="Calibri" charset="0"/>
              </a:rPr>
              <a:t> </a:t>
            </a:r>
            <a:r>
              <a:rPr lang="en-GB" sz="1400" dirty="0">
                <a:solidFill>
                  <a:schemeClr val="tx1"/>
                </a:solidFill>
                <a:latin typeface="Calibri" charset="0"/>
              </a:rPr>
              <a:t>PPH, </a:t>
            </a:r>
            <a:r>
              <a:rPr lang="en-GB" sz="1400" dirty="0" err="1">
                <a:solidFill>
                  <a:schemeClr val="tx1"/>
                </a:solidFill>
                <a:latin typeface="Calibri" charset="0"/>
              </a:rPr>
              <a:t>Direktorat</a:t>
            </a:r>
            <a:r>
              <a:rPr lang="en-GB" sz="1400" dirty="0">
                <a:solidFill>
                  <a:schemeClr val="tx1"/>
                </a:solidFill>
                <a:latin typeface="Calibri" charset="0"/>
              </a:rPr>
              <a:t> KKH </a:t>
            </a:r>
            <a:r>
              <a:rPr lang="en-GB" sz="1400" dirty="0" err="1">
                <a:solidFill>
                  <a:schemeClr val="tx1"/>
                </a:solidFill>
                <a:latin typeface="Calibri" charset="0"/>
              </a:rPr>
              <a:t>Ditjen</a:t>
            </a:r>
            <a:r>
              <a:rPr lang="en-GB" sz="1400" dirty="0">
                <a:solidFill>
                  <a:schemeClr val="tx1"/>
                </a:solidFill>
                <a:latin typeface="Calibri" charset="0"/>
              </a:rPr>
              <a:t> PHKA</a:t>
            </a:r>
          </a:p>
          <a:p>
            <a:pPr lvl="1" eaLnBrk="1" hangingPunct="1">
              <a:lnSpc>
                <a:spcPct val="100000"/>
              </a:lnSpc>
              <a:buFont typeface="Lucida Grande"/>
              <a:buChar char="‑"/>
            </a:pPr>
            <a:r>
              <a:rPr lang="en-GB" sz="1400" dirty="0" smtClean="0">
                <a:solidFill>
                  <a:schemeClr val="tx1"/>
                </a:solidFill>
                <a:latin typeface="Calibri" charset="0"/>
              </a:rPr>
              <a:t>Provincial BKSDA</a:t>
            </a:r>
            <a:r>
              <a:rPr lang="en-GB" sz="1400" dirty="0">
                <a:solidFill>
                  <a:schemeClr val="tx1"/>
                </a:solidFill>
                <a:latin typeface="Calibri" charset="0"/>
              </a:rPr>
              <a:t> </a:t>
            </a:r>
            <a:r>
              <a:rPr lang="en-GB" sz="1400" dirty="0" smtClean="0">
                <a:solidFill>
                  <a:schemeClr val="tx1"/>
                </a:solidFill>
                <a:latin typeface="Calibri" charset="0"/>
              </a:rPr>
              <a:t>&amp; National Parks</a:t>
            </a:r>
          </a:p>
          <a:p>
            <a:pPr eaLnBrk="1" hangingPunct="1">
              <a:lnSpc>
                <a:spcPct val="100000"/>
              </a:lnSpc>
            </a:pPr>
            <a:r>
              <a:rPr lang="en-GB" sz="1600" dirty="0" smtClean="0">
                <a:solidFill>
                  <a:schemeClr val="tx1"/>
                </a:solidFill>
                <a:latin typeface="Calibri" charset="0"/>
              </a:rPr>
              <a:t>Ministry of Marine Affairs</a:t>
            </a:r>
          </a:p>
          <a:p>
            <a:pPr eaLnBrk="1" hangingPunct="1">
              <a:lnSpc>
                <a:spcPct val="100000"/>
              </a:lnSpc>
            </a:pPr>
            <a:r>
              <a:rPr lang="en-GB" sz="1600" dirty="0" smtClean="0">
                <a:solidFill>
                  <a:schemeClr val="tx1"/>
                </a:solidFill>
                <a:latin typeface="Calibri" charset="0"/>
              </a:rPr>
              <a:t>Indonesian National Police:</a:t>
            </a:r>
          </a:p>
          <a:p>
            <a:pPr lvl="1" eaLnBrk="1" hangingPunct="1">
              <a:lnSpc>
                <a:spcPct val="100000"/>
              </a:lnSpc>
              <a:buFont typeface="Lucida Grande"/>
              <a:buChar char="‑"/>
            </a:pPr>
            <a:r>
              <a:rPr lang="en-GB" sz="1400" dirty="0" smtClean="0">
                <a:solidFill>
                  <a:schemeClr val="tx1"/>
                </a:solidFill>
                <a:latin typeface="Calibri" charset="0"/>
              </a:rPr>
              <a:t>Criminal Investigation Division (CID)</a:t>
            </a:r>
          </a:p>
          <a:p>
            <a:pPr lvl="1" eaLnBrk="1" hangingPunct="1">
              <a:lnSpc>
                <a:spcPct val="100000"/>
              </a:lnSpc>
              <a:buFont typeface="Lucida Grande"/>
              <a:buChar char="‑"/>
            </a:pPr>
            <a:r>
              <a:rPr lang="en-GB" sz="1400" dirty="0" smtClean="0">
                <a:solidFill>
                  <a:schemeClr val="tx1"/>
                </a:solidFill>
                <a:latin typeface="Calibri" charset="0"/>
              </a:rPr>
              <a:t>POLDA (provincial police)</a:t>
            </a:r>
          </a:p>
          <a:p>
            <a:pPr lvl="1" eaLnBrk="1" hangingPunct="1">
              <a:lnSpc>
                <a:spcPct val="100000"/>
              </a:lnSpc>
              <a:buFont typeface="Lucida Grande"/>
              <a:buChar char="‑"/>
            </a:pPr>
            <a:r>
              <a:rPr lang="en-GB" sz="1400" dirty="0" smtClean="0">
                <a:solidFill>
                  <a:schemeClr val="tx1"/>
                </a:solidFill>
                <a:latin typeface="Calibri" charset="0"/>
              </a:rPr>
              <a:t>NCB Interpol</a:t>
            </a:r>
            <a:endParaRPr lang="en-GB" sz="1400" dirty="0">
              <a:solidFill>
                <a:schemeClr val="tx1"/>
              </a:solidFill>
              <a:latin typeface="Calibri" charset="0"/>
            </a:endParaRPr>
          </a:p>
          <a:p>
            <a:pPr marL="273050" lvl="1" eaLnBrk="1" hangingPunct="1">
              <a:lnSpc>
                <a:spcPct val="100000"/>
              </a:lnSpc>
            </a:pPr>
            <a:r>
              <a:rPr lang="en-GB" sz="1600" dirty="0" smtClean="0">
                <a:solidFill>
                  <a:schemeClr val="tx1"/>
                </a:solidFill>
                <a:latin typeface="Calibri" charset="0"/>
                <a:cs typeface="ＭＳ Ｐゴシック" charset="0"/>
              </a:rPr>
              <a:t>Customs</a:t>
            </a:r>
          </a:p>
          <a:p>
            <a:pPr marL="273050" lvl="1" eaLnBrk="1" hangingPunct="1">
              <a:lnSpc>
                <a:spcPct val="100000"/>
              </a:lnSpc>
            </a:pPr>
            <a:r>
              <a:rPr lang="en-GB" sz="1600" dirty="0" smtClean="0">
                <a:solidFill>
                  <a:schemeClr val="tx1"/>
                </a:solidFill>
                <a:latin typeface="Calibri" charset="0"/>
              </a:rPr>
              <a:t>Attorney General</a:t>
            </a:r>
          </a:p>
          <a:p>
            <a:pPr eaLnBrk="1" hangingPunct="1">
              <a:lnSpc>
                <a:spcPct val="100000"/>
              </a:lnSpc>
            </a:pPr>
            <a:r>
              <a:rPr lang="en-GB" sz="1600" dirty="0" smtClean="0">
                <a:solidFill>
                  <a:schemeClr val="tx1"/>
                </a:solidFill>
                <a:latin typeface="Calibri" charset="0"/>
              </a:rPr>
              <a:t>Quarantine</a:t>
            </a:r>
          </a:p>
          <a:p>
            <a:pPr eaLnBrk="1" hangingPunct="1">
              <a:lnSpc>
                <a:spcPct val="100000"/>
              </a:lnSpc>
            </a:pPr>
            <a:r>
              <a:rPr lang="en-GB" sz="1600" dirty="0" smtClean="0">
                <a:solidFill>
                  <a:schemeClr val="tx1"/>
                </a:solidFill>
                <a:latin typeface="Calibri" charset="0"/>
              </a:rPr>
              <a:t>PPATK (anti-money laundering)</a:t>
            </a:r>
          </a:p>
          <a:p>
            <a:pPr eaLnBrk="1" hangingPunct="1">
              <a:lnSpc>
                <a:spcPct val="100000"/>
              </a:lnSpc>
            </a:pPr>
            <a:r>
              <a:rPr lang="en-GB" sz="1600" dirty="0" smtClean="0">
                <a:solidFill>
                  <a:schemeClr val="tx1"/>
                </a:solidFill>
                <a:latin typeface="Calibri" charset="0"/>
              </a:rPr>
              <a:t>Military</a:t>
            </a:r>
          </a:p>
          <a:p>
            <a:pPr eaLnBrk="1" hangingPunct="1">
              <a:lnSpc>
                <a:spcPct val="100000"/>
              </a:lnSpc>
            </a:pPr>
            <a:r>
              <a:rPr lang="en-GB" sz="1600" dirty="0" smtClean="0">
                <a:solidFill>
                  <a:schemeClr val="tx1"/>
                </a:solidFill>
                <a:latin typeface="Calibri" charset="0"/>
              </a:rPr>
              <a:t>Eijkman Institute (</a:t>
            </a:r>
            <a:r>
              <a:rPr lang="en-GB" sz="1600" smtClean="0">
                <a:solidFill>
                  <a:schemeClr val="tx1"/>
                </a:solidFill>
                <a:latin typeface="Calibri" charset="0"/>
              </a:rPr>
              <a:t>wildlife forensics)</a:t>
            </a:r>
            <a:endParaRPr lang="en-US" sz="1600" dirty="0">
              <a:solidFill>
                <a:schemeClr val="tx1"/>
              </a:solidFill>
              <a:latin typeface="Calibri" charset="0"/>
            </a:endParaRPr>
          </a:p>
        </p:txBody>
      </p:sp>
      <p:sp>
        <p:nvSpPr>
          <p:cNvPr id="41985" name="Title 1"/>
          <p:cNvSpPr>
            <a:spLocks noGrp="1"/>
          </p:cNvSpPr>
          <p:nvPr>
            <p:ph type="title" idx="4294967295"/>
          </p:nvPr>
        </p:nvSpPr>
        <p:spPr>
          <a:xfrm>
            <a:off x="152400" y="106362"/>
            <a:ext cx="4495800" cy="579438"/>
          </a:xfrm>
        </p:spPr>
        <p:txBody>
          <a:bodyPr/>
          <a:lstStyle/>
          <a:p>
            <a:pPr algn="l" eaLnBrk="1" hangingPunct="1"/>
            <a:r>
              <a:rPr lang="en-US" sz="3200" b="1" dirty="0" smtClean="0">
                <a:latin typeface="Corbel"/>
                <a:cs typeface="Corbel"/>
              </a:rPr>
              <a:t>WILDLIFE CRIME UNIT</a:t>
            </a:r>
            <a:endParaRPr lang="en-US" sz="3200" b="1" dirty="0">
              <a:latin typeface="Corbel"/>
              <a:cs typeface="Corbel"/>
            </a:endParaRPr>
          </a:p>
        </p:txBody>
      </p:sp>
      <p:pic>
        <p:nvPicPr>
          <p:cNvPr id="41986" name="Picture 2" descr="D:\WCU_Medan\Foto Barbuk\2012-08-14_Cilandak_ok\BB sitaan_Kulit Harimau - Kulit Tutu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3638550"/>
            <a:ext cx="4419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6"/>
          <p:cNvSpPr txBox="1">
            <a:spLocks/>
          </p:cNvSpPr>
          <p:nvPr/>
        </p:nvSpPr>
        <p:spPr bwMode="auto">
          <a:xfrm>
            <a:off x="4267200" y="685800"/>
            <a:ext cx="464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b="1" u="sng" dirty="0">
                <a:solidFill>
                  <a:srgbClr val="404040"/>
                </a:solidFill>
                <a:latin typeface="Calibri" charset="0"/>
              </a:rPr>
              <a:t>Media</a:t>
            </a:r>
            <a:endParaRPr lang="en-US" sz="1600" b="1" dirty="0">
              <a:solidFill>
                <a:srgbClr val="404040"/>
              </a:solidFill>
              <a:latin typeface="Calibri" charset="0"/>
            </a:endParaRPr>
          </a:p>
          <a:p>
            <a:pPr eaLnBrk="1" hangingPunct="1"/>
            <a:r>
              <a:rPr lang="en-GB" sz="1600" dirty="0">
                <a:solidFill>
                  <a:srgbClr val="404040"/>
                </a:solidFill>
                <a:latin typeface="Calibri" charset="0"/>
              </a:rPr>
              <a:t>AJI Lampung, Lampung Post, Radar Lampung, The Jakarta Post, Lampung TV, Metro TV, Trans TV, TV </a:t>
            </a:r>
            <a:r>
              <a:rPr lang="en-GB" sz="1600" dirty="0" smtClean="0">
                <a:solidFill>
                  <a:srgbClr val="404040"/>
                </a:solidFill>
                <a:latin typeface="Calibri" charset="0"/>
              </a:rPr>
              <a:t>One, </a:t>
            </a:r>
            <a:r>
              <a:rPr lang="en-GB" sz="1600" dirty="0">
                <a:solidFill>
                  <a:srgbClr val="404040"/>
                </a:solidFill>
                <a:latin typeface="Calibri" charset="0"/>
              </a:rPr>
              <a:t>Radar Lampung, </a:t>
            </a:r>
            <a:r>
              <a:rPr lang="en-GB" sz="1600" dirty="0" err="1">
                <a:solidFill>
                  <a:srgbClr val="404040"/>
                </a:solidFill>
                <a:latin typeface="Calibri" charset="0"/>
              </a:rPr>
              <a:t>Kompas</a:t>
            </a:r>
            <a:r>
              <a:rPr lang="en-GB" sz="1600" dirty="0">
                <a:solidFill>
                  <a:srgbClr val="404040"/>
                </a:solidFill>
                <a:latin typeface="Calibri" charset="0"/>
              </a:rPr>
              <a:t>, ANTARA, </a:t>
            </a:r>
            <a:r>
              <a:rPr lang="en-GB" sz="1600" dirty="0" err="1">
                <a:solidFill>
                  <a:srgbClr val="404040"/>
                </a:solidFill>
                <a:latin typeface="Calibri" charset="0"/>
              </a:rPr>
              <a:t>Oke</a:t>
            </a:r>
            <a:r>
              <a:rPr lang="en-GB" sz="1600" dirty="0">
                <a:solidFill>
                  <a:srgbClr val="404040"/>
                </a:solidFill>
                <a:latin typeface="Calibri" charset="0"/>
              </a:rPr>
              <a:t> Zone, </a:t>
            </a:r>
            <a:r>
              <a:rPr lang="en-GB" sz="1600" dirty="0" err="1">
                <a:solidFill>
                  <a:srgbClr val="404040"/>
                </a:solidFill>
                <a:latin typeface="Calibri" charset="0"/>
              </a:rPr>
              <a:t>Kompas</a:t>
            </a:r>
            <a:r>
              <a:rPr lang="en-GB" sz="1600" dirty="0">
                <a:solidFill>
                  <a:srgbClr val="404040"/>
                </a:solidFill>
                <a:latin typeface="Calibri" charset="0"/>
              </a:rPr>
              <a:t> Cyber Media, Jakarta Globe. </a:t>
            </a:r>
            <a:endParaRPr lang="en-US" sz="1600" dirty="0">
              <a:solidFill>
                <a:srgbClr val="404040"/>
              </a:solidFill>
              <a:latin typeface="Calibri" charset="0"/>
            </a:endParaRPr>
          </a:p>
        </p:txBody>
      </p:sp>
      <p:sp>
        <p:nvSpPr>
          <p:cNvPr id="41989" name="Content Placeholder 6"/>
          <p:cNvSpPr txBox="1">
            <a:spLocks/>
          </p:cNvSpPr>
          <p:nvPr/>
        </p:nvSpPr>
        <p:spPr bwMode="auto">
          <a:xfrm>
            <a:off x="4267200" y="2057400"/>
            <a:ext cx="457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600"/>
              </a:spcBef>
              <a:buClr>
                <a:schemeClr val="accent1"/>
              </a:buClr>
              <a:buSzPct val="70000"/>
            </a:pPr>
            <a:r>
              <a:rPr lang="en-GB" sz="1600" b="1" u="sng" dirty="0" smtClean="0">
                <a:solidFill>
                  <a:srgbClr val="404040"/>
                </a:solidFill>
                <a:latin typeface="Calibri" charset="0"/>
              </a:rPr>
              <a:t>NGOs</a:t>
            </a:r>
            <a:r>
              <a:rPr lang="en-GB" sz="1600" dirty="0">
                <a:solidFill>
                  <a:srgbClr val="404040"/>
                </a:solidFill>
                <a:latin typeface="Calibri" charset="0"/>
              </a:rPr>
              <a:t>	</a:t>
            </a:r>
          </a:p>
          <a:p>
            <a:pPr marL="0" indent="0" eaLnBrk="1" hangingPunct="1">
              <a:spcBef>
                <a:spcPts val="600"/>
              </a:spcBef>
              <a:buClr>
                <a:schemeClr val="accent1"/>
              </a:buClr>
              <a:buSzPct val="70000"/>
            </a:pPr>
            <a:r>
              <a:rPr lang="en-GB" sz="1600" dirty="0" smtClean="0">
                <a:solidFill>
                  <a:srgbClr val="404040"/>
                </a:solidFill>
                <a:latin typeface="Calibri" charset="0"/>
              </a:rPr>
              <a:t>RPU </a:t>
            </a:r>
            <a:r>
              <a:rPr lang="en-GB" sz="1600" dirty="0">
                <a:solidFill>
                  <a:srgbClr val="404040"/>
                </a:solidFill>
                <a:latin typeface="Calibri" charset="0"/>
              </a:rPr>
              <a:t>(Rhino Protection Unit)</a:t>
            </a:r>
            <a:r>
              <a:rPr lang="en-US" sz="1600" dirty="0">
                <a:solidFill>
                  <a:srgbClr val="404040"/>
                </a:solidFill>
                <a:latin typeface="Calibri" charset="0"/>
              </a:rPr>
              <a:t>, </a:t>
            </a:r>
            <a:r>
              <a:rPr lang="en-GB" sz="1600" dirty="0" err="1">
                <a:solidFill>
                  <a:srgbClr val="404040"/>
                </a:solidFill>
                <a:latin typeface="Calibri" charset="0"/>
              </a:rPr>
              <a:t>Vesswic</a:t>
            </a:r>
            <a:r>
              <a:rPr lang="en-GB" sz="1600" dirty="0">
                <a:solidFill>
                  <a:srgbClr val="404040"/>
                </a:solidFill>
                <a:latin typeface="Calibri" charset="0"/>
              </a:rPr>
              <a:t>, OIC, SOCP, LASA (</a:t>
            </a:r>
            <a:r>
              <a:rPr lang="en-GB" sz="1600" dirty="0" err="1">
                <a:solidFill>
                  <a:srgbClr val="404040"/>
                </a:solidFill>
                <a:latin typeface="Calibri" charset="0"/>
              </a:rPr>
              <a:t>Lembaga</a:t>
            </a:r>
            <a:r>
              <a:rPr lang="en-GB" sz="1600" dirty="0">
                <a:solidFill>
                  <a:srgbClr val="404040"/>
                </a:solidFill>
                <a:latin typeface="Calibri" charset="0"/>
              </a:rPr>
              <a:t> </a:t>
            </a:r>
            <a:r>
              <a:rPr lang="en-GB" sz="1600" dirty="0" err="1">
                <a:solidFill>
                  <a:srgbClr val="404040"/>
                </a:solidFill>
                <a:latin typeface="Calibri" charset="0"/>
              </a:rPr>
              <a:t>Advokasi</a:t>
            </a:r>
            <a:r>
              <a:rPr lang="en-GB" sz="1600" dirty="0">
                <a:solidFill>
                  <a:srgbClr val="404040"/>
                </a:solidFill>
                <a:latin typeface="Calibri" charset="0"/>
              </a:rPr>
              <a:t> </a:t>
            </a:r>
            <a:r>
              <a:rPr lang="en-GB" sz="1600" dirty="0" err="1">
                <a:solidFill>
                  <a:srgbClr val="404040"/>
                </a:solidFill>
                <a:latin typeface="Calibri" charset="0"/>
              </a:rPr>
              <a:t>Satwa</a:t>
            </a:r>
            <a:r>
              <a:rPr lang="en-GB" sz="1600" dirty="0">
                <a:solidFill>
                  <a:srgbClr val="404040"/>
                </a:solidFill>
                <a:latin typeface="Calibri" charset="0"/>
              </a:rPr>
              <a:t>), IAR (International Animal Rescue), JAAN (Jakarta Animal Aid Network), </a:t>
            </a:r>
            <a:r>
              <a:rPr lang="en-GB" sz="1600" dirty="0" smtClean="0">
                <a:solidFill>
                  <a:srgbClr val="404040"/>
                </a:solidFill>
                <a:latin typeface="Calibri" charset="0"/>
              </a:rPr>
              <a:t>Forum </a:t>
            </a:r>
            <a:r>
              <a:rPr lang="en-GB" sz="1600" dirty="0" err="1">
                <a:solidFill>
                  <a:srgbClr val="404040"/>
                </a:solidFill>
                <a:latin typeface="Calibri" charset="0"/>
              </a:rPr>
              <a:t>HarimauKita</a:t>
            </a:r>
            <a:r>
              <a:rPr lang="en-GB" sz="1600" dirty="0">
                <a:solidFill>
                  <a:srgbClr val="404040"/>
                </a:solidFill>
                <a:latin typeface="Calibri" charset="0"/>
              </a:rPr>
              <a:t>, </a:t>
            </a:r>
            <a:r>
              <a:rPr lang="en-GB" sz="1600" dirty="0" err="1">
                <a:solidFill>
                  <a:srgbClr val="404040"/>
                </a:solidFill>
                <a:latin typeface="Calibri" charset="0"/>
              </a:rPr>
              <a:t>Yayasan</a:t>
            </a:r>
            <a:r>
              <a:rPr lang="en-GB" sz="1600" dirty="0">
                <a:solidFill>
                  <a:srgbClr val="404040"/>
                </a:solidFill>
                <a:latin typeface="Calibri" charset="0"/>
              </a:rPr>
              <a:t> </a:t>
            </a:r>
            <a:r>
              <a:rPr lang="en-GB" sz="1600" dirty="0" err="1">
                <a:solidFill>
                  <a:srgbClr val="404040"/>
                </a:solidFill>
                <a:latin typeface="Calibri" charset="0"/>
              </a:rPr>
              <a:t>Kanopi</a:t>
            </a:r>
            <a:r>
              <a:rPr lang="en-GB" sz="1600" dirty="0">
                <a:solidFill>
                  <a:srgbClr val="404040"/>
                </a:solidFill>
                <a:latin typeface="Calibri" charset="0"/>
              </a:rPr>
              <a:t> Indonesia, ZSL. </a:t>
            </a:r>
            <a:endParaRPr lang="en-US" sz="1600" dirty="0">
              <a:solidFill>
                <a:srgbClr val="404040"/>
              </a:solidFill>
              <a:latin typeface="Calibri" charset="0"/>
            </a:endParaRPr>
          </a:p>
        </p:txBody>
      </p:sp>
      <p:sp>
        <p:nvSpPr>
          <p:cNvPr id="9" name="Content Placeholder 6"/>
          <p:cNvSpPr txBox="1">
            <a:spLocks/>
          </p:cNvSpPr>
          <p:nvPr/>
        </p:nvSpPr>
        <p:spPr bwMode="auto">
          <a:xfrm>
            <a:off x="152400" y="685800"/>
            <a:ext cx="388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73050" indent="-228600" algn="l" rtl="0" eaLnBrk="0" fontAlgn="base" hangingPunct="0">
              <a:lnSpc>
                <a:spcPct val="90000"/>
              </a:lnSpc>
              <a:spcBef>
                <a:spcPts val="1800"/>
              </a:spcBef>
              <a:spcAft>
                <a:spcPct val="0"/>
              </a:spcAft>
              <a:buClr>
                <a:schemeClr val="tx2"/>
              </a:buClr>
              <a:buSzPct val="80000"/>
              <a:buFont typeface="Wingdings" charset="0"/>
              <a:buChar char="§"/>
              <a:defRPr sz="2000" kern="1200">
                <a:solidFill>
                  <a:schemeClr val="tx2"/>
                </a:solidFill>
                <a:latin typeface="+mn-lt"/>
                <a:ea typeface="ＭＳ Ｐゴシック" charset="0"/>
                <a:cs typeface="ＭＳ Ｐゴシック" charset="0"/>
              </a:defRPr>
            </a:lvl1pPr>
            <a:lvl2pPr marL="593725" indent="-228600" algn="l" rtl="0" eaLnBrk="0" fontAlgn="base" hangingPunct="0">
              <a:lnSpc>
                <a:spcPct val="90000"/>
              </a:lnSpc>
              <a:spcBef>
                <a:spcPts val="1000"/>
              </a:spcBef>
              <a:spcAft>
                <a:spcPct val="0"/>
              </a:spcAft>
              <a:buClr>
                <a:schemeClr val="tx2"/>
              </a:buClr>
              <a:buSzPct val="80000"/>
              <a:buFont typeface="Wingdings" charset="0"/>
              <a:buChar char="§"/>
              <a:defRPr kern="1200">
                <a:solidFill>
                  <a:schemeClr val="tx2"/>
                </a:solidFill>
                <a:latin typeface="+mn-lt"/>
                <a:ea typeface="ＭＳ Ｐゴシック" charset="0"/>
                <a:cs typeface="+mn-cs"/>
              </a:defRPr>
            </a:lvl2pPr>
            <a:lvl3pPr marL="914400" indent="-228600" algn="l" rtl="0" eaLnBrk="0" fontAlgn="base" hangingPunct="0">
              <a:lnSpc>
                <a:spcPct val="90000"/>
              </a:lnSpc>
              <a:spcBef>
                <a:spcPts val="800"/>
              </a:spcBef>
              <a:spcAft>
                <a:spcPct val="0"/>
              </a:spcAft>
              <a:buClr>
                <a:schemeClr val="tx2"/>
              </a:buClr>
              <a:buSzPct val="80000"/>
              <a:buFont typeface="Wingdings" charset="0"/>
              <a:buChar char="§"/>
              <a:defRPr sz="1600" kern="1200">
                <a:solidFill>
                  <a:schemeClr val="tx2"/>
                </a:solidFill>
                <a:latin typeface="+mn-lt"/>
                <a:ea typeface="ＭＳ Ｐゴシック" charset="0"/>
                <a:cs typeface="+mn-cs"/>
              </a:defRPr>
            </a:lvl3pPr>
            <a:lvl4pPr marL="1233488" indent="-228600" algn="l" rtl="0" eaLnBrk="0" fontAlgn="base" hangingPunct="0">
              <a:lnSpc>
                <a:spcPct val="90000"/>
              </a:lnSpc>
              <a:spcBef>
                <a:spcPts val="800"/>
              </a:spcBef>
              <a:spcAft>
                <a:spcPct val="0"/>
              </a:spcAft>
              <a:buClr>
                <a:schemeClr val="tx2"/>
              </a:buClr>
              <a:buSzPct val="80000"/>
              <a:buFont typeface="Wingdings" charset="0"/>
              <a:buChar char="§"/>
              <a:defRPr sz="1400" kern="1200">
                <a:solidFill>
                  <a:schemeClr val="tx2"/>
                </a:solidFill>
                <a:latin typeface="+mn-lt"/>
                <a:ea typeface="ＭＳ Ｐゴシック" charset="0"/>
                <a:cs typeface="+mn-cs"/>
              </a:defRPr>
            </a:lvl4pPr>
            <a:lvl5pPr marL="1554163" indent="-228600" algn="l" rtl="0" eaLnBrk="0" fontAlgn="base" hangingPunct="0">
              <a:lnSpc>
                <a:spcPct val="90000"/>
              </a:lnSpc>
              <a:spcBef>
                <a:spcPts val="800"/>
              </a:spcBef>
              <a:spcAft>
                <a:spcPct val="0"/>
              </a:spcAft>
              <a:buClr>
                <a:schemeClr val="tx2"/>
              </a:buClr>
              <a:buSzPct val="80000"/>
              <a:buFont typeface="Wingdings" charset="0"/>
              <a:buChar char="§"/>
              <a:defRPr sz="1400" kern="1200">
                <a:solidFill>
                  <a:schemeClr val="tx2"/>
                </a:solidFill>
                <a:latin typeface="+mn-lt"/>
                <a:ea typeface="ＭＳ Ｐゴシック" charset="0"/>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0" indent="0" eaLnBrk="1" hangingPunct="1">
              <a:lnSpc>
                <a:spcPct val="100000"/>
              </a:lnSpc>
              <a:buFont typeface="Wingdings" charset="0"/>
              <a:buNone/>
            </a:pPr>
            <a:r>
              <a:rPr lang="en-US" sz="1600" i="1" dirty="0" smtClean="0">
                <a:solidFill>
                  <a:srgbClr val="404040"/>
                </a:solidFill>
                <a:latin typeface="Calibri" charset="0"/>
              </a:rPr>
              <a:t>A unique partnership of Government Agencies, Civil Society </a:t>
            </a:r>
            <a:r>
              <a:rPr lang="en-US" sz="1600" i="1" dirty="0" err="1" smtClean="0">
                <a:solidFill>
                  <a:srgbClr val="404040"/>
                </a:solidFill>
                <a:latin typeface="Calibri" charset="0"/>
              </a:rPr>
              <a:t>Organisations</a:t>
            </a:r>
            <a:r>
              <a:rPr lang="en-US" sz="1600" i="1" dirty="0" smtClean="0">
                <a:solidFill>
                  <a:srgbClr val="404040"/>
                </a:solidFill>
                <a:latin typeface="Calibri" charset="0"/>
              </a:rPr>
              <a:t>, Volunteer Informant Networks and the Media, facilitated by WCS, dedicated to combatting illegal wildlife trade in Indonesia</a:t>
            </a:r>
            <a:endParaRPr lang="en-US" sz="1600" i="1" dirty="0">
              <a:solidFill>
                <a:srgbClr val="404040"/>
              </a:solidFill>
              <a:latin typeface="Calibri" charset="0"/>
            </a:endParaRPr>
          </a:p>
        </p:txBody>
      </p:sp>
      <p:pic>
        <p:nvPicPr>
          <p:cNvPr id="10" name="Picture 2" descr="D:\DATA\Logo\logo wcs all\WCS-LOGO TRANSPARENT.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5300" y="114300"/>
            <a:ext cx="876300" cy="876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859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eaLnBrk="1" fontAlgn="auto" hangingPunct="1">
              <a:spcAft>
                <a:spcPts val="0"/>
              </a:spcAft>
              <a:buFont typeface="Arial" pitchFamily="34" charset="0"/>
              <a:buNone/>
              <a:defRPr/>
            </a:pPr>
            <a:r>
              <a:rPr lang="en-US" b="1" dirty="0" smtClean="0">
                <a:latin typeface="Corbel"/>
                <a:ea typeface="+mj-ea"/>
                <a:cs typeface="Corbel"/>
              </a:rPr>
              <a:t>WCU APPROACH</a:t>
            </a:r>
            <a:endParaRPr lang="en-US" b="1" dirty="0">
              <a:latin typeface="Corbel"/>
              <a:ea typeface="+mj-ea"/>
              <a:cs typeface="Corbel"/>
            </a:endParaRPr>
          </a:p>
        </p:txBody>
      </p:sp>
      <p:sp>
        <p:nvSpPr>
          <p:cNvPr id="3" name="Content Placeholder 2"/>
          <p:cNvSpPr>
            <a:spLocks noGrp="1"/>
          </p:cNvSpPr>
          <p:nvPr>
            <p:ph idx="1"/>
          </p:nvPr>
        </p:nvSpPr>
        <p:spPr>
          <a:xfrm>
            <a:off x="304800" y="990600"/>
            <a:ext cx="4191000" cy="5486400"/>
          </a:xfrm>
        </p:spPr>
        <p:txBody>
          <a:bodyPr rtlCol="0">
            <a:normAutofit/>
          </a:bodyPr>
          <a:lstStyle/>
          <a:p>
            <a:pPr marL="274320" eaLnBrk="1" fontAlgn="auto" hangingPunct="1">
              <a:spcAft>
                <a:spcPts val="0"/>
              </a:spcAft>
              <a:buFont typeface="Wingdings" pitchFamily="2" charset="2"/>
              <a:buChar char="§"/>
              <a:defRPr/>
            </a:pPr>
            <a:r>
              <a:rPr lang="en-US" sz="2400" dirty="0" smtClean="0">
                <a:solidFill>
                  <a:srgbClr val="263050"/>
                </a:solidFill>
                <a:latin typeface="Corbel"/>
                <a:ea typeface="+mn-ea"/>
                <a:cs typeface="Corbel"/>
              </a:rPr>
              <a:t>Investigation and law enforcement support</a:t>
            </a:r>
          </a:p>
          <a:p>
            <a:pPr marL="274320" eaLnBrk="1" fontAlgn="auto" hangingPunct="1">
              <a:spcAft>
                <a:spcPts val="0"/>
              </a:spcAft>
              <a:buFont typeface="Wingdings" pitchFamily="2" charset="2"/>
              <a:buChar char="§"/>
              <a:defRPr/>
            </a:pPr>
            <a:r>
              <a:rPr lang="en-US" sz="2400" dirty="0" smtClean="0">
                <a:solidFill>
                  <a:srgbClr val="263050"/>
                </a:solidFill>
                <a:latin typeface="Corbel"/>
                <a:ea typeface="+mn-ea"/>
                <a:cs typeface="Corbel"/>
              </a:rPr>
              <a:t>Court process assistance </a:t>
            </a:r>
          </a:p>
          <a:p>
            <a:pPr marL="274320" eaLnBrk="1" fontAlgn="auto" hangingPunct="1">
              <a:spcAft>
                <a:spcPts val="0"/>
              </a:spcAft>
              <a:buFont typeface="Wingdings" pitchFamily="2" charset="2"/>
              <a:buChar char="§"/>
              <a:defRPr/>
            </a:pPr>
            <a:r>
              <a:rPr lang="en-US" sz="2400" dirty="0" smtClean="0">
                <a:solidFill>
                  <a:srgbClr val="263050"/>
                </a:solidFill>
                <a:latin typeface="Corbel"/>
                <a:ea typeface="+mn-ea"/>
                <a:cs typeface="Corbel"/>
              </a:rPr>
              <a:t>Monitoring illegal wildlife hotspots </a:t>
            </a:r>
          </a:p>
          <a:p>
            <a:pPr marL="274320" eaLnBrk="1" fontAlgn="auto" hangingPunct="1">
              <a:spcAft>
                <a:spcPts val="0"/>
              </a:spcAft>
              <a:buFont typeface="Wingdings" pitchFamily="2" charset="2"/>
              <a:buChar char="§"/>
              <a:defRPr/>
            </a:pPr>
            <a:r>
              <a:rPr lang="en-US" sz="2400" dirty="0" smtClean="0">
                <a:solidFill>
                  <a:srgbClr val="263050"/>
                </a:solidFill>
                <a:latin typeface="Corbel"/>
                <a:ea typeface="+mn-ea"/>
                <a:cs typeface="Corbel"/>
              </a:rPr>
              <a:t>Training and capacity building</a:t>
            </a:r>
          </a:p>
          <a:p>
            <a:pPr marL="274320" eaLnBrk="1" fontAlgn="auto" hangingPunct="1">
              <a:spcAft>
                <a:spcPts val="0"/>
              </a:spcAft>
              <a:buFont typeface="Wingdings" pitchFamily="2" charset="2"/>
              <a:buChar char="§"/>
              <a:defRPr/>
            </a:pPr>
            <a:r>
              <a:rPr lang="en-US" sz="2400" dirty="0" smtClean="0">
                <a:solidFill>
                  <a:srgbClr val="263050"/>
                </a:solidFill>
                <a:latin typeface="Corbel"/>
                <a:ea typeface="+mn-ea"/>
                <a:cs typeface="Corbel"/>
              </a:rPr>
              <a:t>Campaign and outreach</a:t>
            </a:r>
          </a:p>
          <a:p>
            <a:pPr marL="274320" eaLnBrk="1" fontAlgn="auto" hangingPunct="1">
              <a:spcAft>
                <a:spcPts val="0"/>
              </a:spcAft>
              <a:buFont typeface="Wingdings" pitchFamily="2" charset="2"/>
              <a:buChar char="§"/>
              <a:defRPr/>
            </a:pPr>
            <a:r>
              <a:rPr lang="en-US" sz="2400" dirty="0" smtClean="0">
                <a:solidFill>
                  <a:srgbClr val="263050"/>
                </a:solidFill>
                <a:latin typeface="Corbel"/>
                <a:ea typeface="+mn-ea"/>
                <a:cs typeface="Corbel"/>
              </a:rPr>
              <a:t>Media publications</a:t>
            </a:r>
          </a:p>
          <a:p>
            <a:pPr marL="274320" eaLnBrk="1" fontAlgn="auto" hangingPunct="1">
              <a:spcAft>
                <a:spcPts val="0"/>
              </a:spcAft>
              <a:buFont typeface="Wingdings" pitchFamily="2" charset="2"/>
              <a:buNone/>
              <a:defRPr/>
            </a:pPr>
            <a:endParaRPr lang="en-US" sz="2400" dirty="0" smtClean="0">
              <a:solidFill>
                <a:srgbClr val="263050"/>
              </a:solidFill>
              <a:latin typeface="Corbel"/>
              <a:ea typeface="+mn-ea"/>
              <a:cs typeface="Corbel"/>
            </a:endParaRPr>
          </a:p>
          <a:p>
            <a:pPr marL="274320" eaLnBrk="1" fontAlgn="auto" hangingPunct="1">
              <a:spcAft>
                <a:spcPts val="0"/>
              </a:spcAft>
              <a:buFont typeface="Wingdings" pitchFamily="2" charset="2"/>
              <a:buChar char="§"/>
              <a:defRPr/>
            </a:pPr>
            <a:endParaRPr lang="en-US" sz="2400" dirty="0" smtClean="0">
              <a:solidFill>
                <a:srgbClr val="263050"/>
              </a:solidFill>
              <a:latin typeface="Corbel"/>
              <a:ea typeface="+mn-ea"/>
              <a:cs typeface="Corbel"/>
            </a:endParaRPr>
          </a:p>
          <a:p>
            <a:pPr marL="274320" eaLnBrk="1" fontAlgn="auto" hangingPunct="1">
              <a:spcAft>
                <a:spcPts val="0"/>
              </a:spcAft>
              <a:buFont typeface="Wingdings" pitchFamily="2" charset="2"/>
              <a:buChar char="§"/>
              <a:defRPr/>
            </a:pPr>
            <a:endParaRPr lang="en-US" sz="2400" dirty="0">
              <a:solidFill>
                <a:srgbClr val="263050"/>
              </a:solidFill>
              <a:latin typeface="Corbel"/>
              <a:ea typeface="+mn-ea"/>
              <a:cs typeface="Corbel"/>
            </a:endParaRPr>
          </a:p>
        </p:txBody>
      </p:sp>
      <p:pic>
        <p:nvPicPr>
          <p:cNvPr id="8" name="Picture 7" descr="Good photo of biggest wildlife bust in Indonesi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914400"/>
            <a:ext cx="4038600" cy="268605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9" name="Picture 8" descr="Tiger cub"/>
          <p:cNvPicPr>
            <a:picLocks noChangeAspect="1" noChangeArrowheads="1"/>
          </p:cNvPicPr>
          <p:nvPr/>
        </p:nvPicPr>
        <p:blipFill>
          <a:blip r:embed="rId3" cstate="email">
            <a:lum contrast="30000"/>
            <a:extLst>
              <a:ext uri="{28A0092B-C50C-407E-A947-70E740481C1C}">
                <a14:useLocalDpi xmlns:a14="http://schemas.microsoft.com/office/drawing/2010/main"/>
              </a:ext>
            </a:extLst>
          </a:blip>
          <a:srcRect/>
          <a:stretch>
            <a:fillRect/>
          </a:stretch>
        </p:blipFill>
        <p:spPr bwMode="auto">
          <a:xfrm>
            <a:off x="4648200" y="3733800"/>
            <a:ext cx="4038600" cy="2747963"/>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7" name="Picture 2" descr="D:\DATA\Logo\logo wcs all\WCS-LOGO TRANSPARENT.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5300" y="114300"/>
            <a:ext cx="876300" cy="876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35094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74846086"/>
              </p:ext>
            </p:extLst>
          </p:nvPr>
        </p:nvGraphicFramePr>
        <p:xfrm>
          <a:off x="3048000" y="410273"/>
          <a:ext cx="5879937" cy="6142927"/>
        </p:xfrm>
        <a:graphic>
          <a:graphicData uri="http://schemas.openxmlformats.org/drawingml/2006/table">
            <a:tbl>
              <a:tblPr/>
              <a:tblGrid>
                <a:gridCol w="2819400"/>
                <a:gridCol w="3060537"/>
              </a:tblGrid>
              <a:tr h="305808">
                <a:tc>
                  <a:txBody>
                    <a:bodyPr/>
                    <a:lstStyle/>
                    <a:p>
                      <a:pPr algn="ctr" fontAlgn="b"/>
                      <a:r>
                        <a:rPr lang="en-US" sz="1800" b="1" i="0" u="none" strike="noStrike" dirty="0" smtClean="0">
                          <a:solidFill>
                            <a:schemeClr val="bg1"/>
                          </a:solidFill>
                          <a:effectLst/>
                          <a:latin typeface="Calibri"/>
                        </a:rPr>
                        <a:t>Numbers</a:t>
                      </a:r>
                      <a:endParaRPr lang="en-US" sz="1800" b="1" i="0" u="none" strike="noStrike" dirty="0">
                        <a:solidFill>
                          <a:schemeClr val="bg1"/>
                        </a:solidFill>
                        <a:effectLst/>
                        <a:latin typeface="Calibri"/>
                      </a:endParaRPr>
                    </a:p>
                  </a:txBody>
                  <a:tcPr marL="12232" marR="12232" marT="12232" marB="0" anchor="b">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r>
                        <a:rPr lang="en-US" sz="1800" b="1" i="0" u="none" strike="noStrike" dirty="0">
                          <a:solidFill>
                            <a:schemeClr val="bg1"/>
                          </a:solidFill>
                          <a:effectLst/>
                          <a:latin typeface="Calibri"/>
                        </a:rPr>
                        <a:t>Notes</a:t>
                      </a:r>
                    </a:p>
                  </a:txBody>
                  <a:tcPr marL="12232" marR="12232" marT="12232" marB="0" anchor="b">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503119">
                <a:tc>
                  <a:txBody>
                    <a:bodyPr/>
                    <a:lstStyle/>
                    <a:p>
                      <a:pPr indent="0" algn="l" fontAlgn="ctr">
                        <a:lnSpc>
                          <a:spcPct val="100000"/>
                        </a:lnSpc>
                        <a:spcAft>
                          <a:spcPts val="600"/>
                        </a:spcAft>
                      </a:pPr>
                      <a:r>
                        <a:rPr lang="en-US" sz="1400" b="0" i="0" u="none" strike="noStrike" dirty="0" smtClean="0">
                          <a:solidFill>
                            <a:srgbClr val="000000"/>
                          </a:solidFill>
                          <a:effectLst/>
                          <a:latin typeface="Calibri"/>
                        </a:rPr>
                        <a:t>600 investigations</a:t>
                      </a:r>
                      <a:endParaRPr lang="en-US" sz="1400" b="0" i="0" u="none" strike="noStrike" dirty="0">
                        <a:solidFill>
                          <a:srgbClr val="000000"/>
                        </a:solidFill>
                        <a:effectLst/>
                        <a:latin typeface="Calibri"/>
                      </a:endParaRP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l" fontAlgn="b">
                        <a:lnSpc>
                          <a:spcPct val="100000"/>
                        </a:lnSpc>
                        <a:spcAft>
                          <a:spcPts val="600"/>
                        </a:spcAft>
                      </a:pPr>
                      <a:r>
                        <a:rPr lang="en-US" sz="1400" b="0" i="1" u="none" strike="noStrike" dirty="0">
                          <a:solidFill>
                            <a:srgbClr val="000000"/>
                          </a:solidFill>
                          <a:effectLst/>
                          <a:latin typeface="Calibri"/>
                        </a:rPr>
                        <a:t>Early cases (2003-2005) focused on about </a:t>
                      </a:r>
                      <a:r>
                        <a:rPr lang="en-US" sz="1400" b="0" i="1" u="none" strike="noStrike" dirty="0" smtClean="0">
                          <a:solidFill>
                            <a:srgbClr val="000000"/>
                          </a:solidFill>
                          <a:effectLst/>
                          <a:latin typeface="Calibri"/>
                        </a:rPr>
                        <a:t>100 </a:t>
                      </a:r>
                      <a:r>
                        <a:rPr lang="en-US" sz="1400" b="0" i="1" u="none" strike="noStrike" dirty="0">
                          <a:solidFill>
                            <a:srgbClr val="000000"/>
                          </a:solidFill>
                          <a:effectLst/>
                          <a:latin typeface="Calibri"/>
                        </a:rPr>
                        <a:t>minor wildlife criminals</a:t>
                      </a: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tr>
              <a:tr h="1447800">
                <a:tc>
                  <a:txBody>
                    <a:bodyPr/>
                    <a:lstStyle/>
                    <a:p>
                      <a:pPr algn="l" fontAlgn="ctr">
                        <a:spcAft>
                          <a:spcPts val="600"/>
                        </a:spcAft>
                      </a:pPr>
                      <a:r>
                        <a:rPr lang="en-US" sz="1400" b="0" i="0" u="none" strike="noStrike" dirty="0">
                          <a:solidFill>
                            <a:srgbClr val="000000"/>
                          </a:solidFill>
                          <a:effectLst/>
                          <a:latin typeface="Calibri"/>
                        </a:rPr>
                        <a:t>Of those 600 cases, the </a:t>
                      </a:r>
                      <a:r>
                        <a:rPr lang="en-US" sz="1400" b="0" i="0" u="none" strike="noStrike" dirty="0" err="1">
                          <a:solidFill>
                            <a:srgbClr val="000000"/>
                          </a:solidFill>
                          <a:effectLst/>
                          <a:latin typeface="Calibri"/>
                        </a:rPr>
                        <a:t>GoI</a:t>
                      </a:r>
                      <a:r>
                        <a:rPr lang="en-US" sz="1400" b="0" i="0" u="none" strike="noStrike" dirty="0">
                          <a:solidFill>
                            <a:srgbClr val="000000"/>
                          </a:solidFill>
                          <a:effectLst/>
                          <a:latin typeface="Calibri"/>
                        </a:rPr>
                        <a:t> has </a:t>
                      </a:r>
                      <a:r>
                        <a:rPr lang="en-US" sz="1400" b="0" i="0" u="none" strike="noStrike" dirty="0" smtClean="0">
                          <a:solidFill>
                            <a:srgbClr val="000000"/>
                          </a:solidFill>
                          <a:effectLst/>
                          <a:latin typeface="Calibri"/>
                        </a:rPr>
                        <a:t>taken </a:t>
                      </a:r>
                      <a:r>
                        <a:rPr lang="en-US" sz="1400" b="0" i="0" u="none" strike="noStrike" dirty="0">
                          <a:solidFill>
                            <a:srgbClr val="000000"/>
                          </a:solidFill>
                          <a:effectLst/>
                          <a:latin typeface="Calibri"/>
                        </a:rPr>
                        <a:t>law enforcement action on 252</a:t>
                      </a: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spcAft>
                          <a:spcPts val="600"/>
                        </a:spcAft>
                      </a:pPr>
                      <a:r>
                        <a:rPr lang="en-US" sz="1400" b="0" i="1" u="none" strike="noStrike" dirty="0" err="1" smtClean="0">
                          <a:solidFill>
                            <a:srgbClr val="000000"/>
                          </a:solidFill>
                          <a:effectLst/>
                          <a:latin typeface="Calibri"/>
                        </a:rPr>
                        <a:t>GoI</a:t>
                      </a:r>
                      <a:r>
                        <a:rPr lang="en-US" sz="1400" b="0" i="1" u="none" strike="noStrike" dirty="0" smtClean="0">
                          <a:solidFill>
                            <a:srgbClr val="000000"/>
                          </a:solidFill>
                          <a:effectLst/>
                          <a:latin typeface="Calibri"/>
                        </a:rPr>
                        <a:t> </a:t>
                      </a:r>
                      <a:r>
                        <a:rPr lang="en-US" sz="1400" b="0" i="1" u="none" strike="noStrike" dirty="0">
                          <a:solidFill>
                            <a:srgbClr val="000000"/>
                          </a:solidFill>
                          <a:effectLst/>
                          <a:latin typeface="Calibri"/>
                        </a:rPr>
                        <a:t>now acts on 40% of WCU </a:t>
                      </a:r>
                      <a:r>
                        <a:rPr lang="en-US" sz="1400" b="0" i="1" u="none" strike="noStrike" dirty="0" smtClean="0">
                          <a:solidFill>
                            <a:srgbClr val="000000"/>
                          </a:solidFill>
                          <a:effectLst/>
                          <a:latin typeface="Calibri"/>
                        </a:rPr>
                        <a:t>cases,</a:t>
                      </a:r>
                      <a:r>
                        <a:rPr lang="en-US" sz="1400" b="0" i="1" u="none" strike="noStrike" baseline="0" dirty="0" smtClean="0">
                          <a:solidFill>
                            <a:srgbClr val="000000"/>
                          </a:solidFill>
                          <a:effectLst/>
                          <a:latin typeface="Calibri"/>
                        </a:rPr>
                        <a:t> up from 10% of cases in 2003.</a:t>
                      </a:r>
                    </a:p>
                    <a:p>
                      <a:pPr algn="l" fontAlgn="b">
                        <a:spcAft>
                          <a:spcPts val="600"/>
                        </a:spcAft>
                      </a:pPr>
                      <a:r>
                        <a:rPr lang="en-US" sz="1400" b="0" i="1" u="none" strike="noStrike" dirty="0" smtClean="0">
                          <a:solidFill>
                            <a:srgbClr val="000000"/>
                          </a:solidFill>
                          <a:effectLst/>
                          <a:latin typeface="Calibri"/>
                        </a:rPr>
                        <a:t>WCS started training judges</a:t>
                      </a:r>
                      <a:r>
                        <a:rPr lang="en-US" sz="1400" b="0" i="1" u="none" strike="noStrike" dirty="0">
                          <a:solidFill>
                            <a:srgbClr val="000000"/>
                          </a:solidFill>
                          <a:effectLst/>
                          <a:latin typeface="Calibri"/>
                        </a:rPr>
                        <a:t>, police and prosecutors on wildlife crime laws, </a:t>
                      </a:r>
                      <a:r>
                        <a:rPr lang="en-US" sz="1400" b="0" i="1" u="none" strike="noStrike" dirty="0" smtClean="0">
                          <a:solidFill>
                            <a:srgbClr val="000000"/>
                          </a:solidFill>
                          <a:effectLst/>
                          <a:latin typeface="Calibri"/>
                        </a:rPr>
                        <a:t>and as a consequence the </a:t>
                      </a:r>
                      <a:r>
                        <a:rPr lang="en-US" sz="1400" b="0" i="1" u="none" strike="noStrike" dirty="0" err="1" smtClean="0">
                          <a:solidFill>
                            <a:srgbClr val="000000"/>
                          </a:solidFill>
                          <a:effectLst/>
                          <a:latin typeface="Calibri"/>
                        </a:rPr>
                        <a:t>GoI</a:t>
                      </a:r>
                      <a:r>
                        <a:rPr lang="en-US" sz="1400" b="0" i="1" u="none" strike="noStrike" dirty="0" smtClean="0">
                          <a:solidFill>
                            <a:srgbClr val="000000"/>
                          </a:solidFill>
                          <a:effectLst/>
                          <a:latin typeface="Calibri"/>
                        </a:rPr>
                        <a:t> began acting on more and more cases.</a:t>
                      </a:r>
                      <a:endParaRPr lang="en-US" sz="1400" b="0" i="1" u="none" strike="noStrike" dirty="0">
                        <a:solidFill>
                          <a:srgbClr val="000000"/>
                        </a:solidFill>
                        <a:effectLst/>
                        <a:latin typeface="Calibri"/>
                      </a:endParaRP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762000">
                <a:tc>
                  <a:txBody>
                    <a:bodyPr/>
                    <a:lstStyle/>
                    <a:p>
                      <a:pPr algn="l" fontAlgn="ctr">
                        <a:spcAft>
                          <a:spcPts val="600"/>
                        </a:spcAft>
                      </a:pPr>
                      <a:r>
                        <a:rPr lang="en-US" sz="1400" b="0" i="0" u="none" strike="noStrike" dirty="0">
                          <a:solidFill>
                            <a:srgbClr val="000000"/>
                          </a:solidFill>
                          <a:effectLst/>
                          <a:latin typeface="Calibri"/>
                        </a:rPr>
                        <a:t>Of those 252 cases, 240 led to successful law enforcement action (either confiscation or arrest).</a:t>
                      </a: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spcAft>
                          <a:spcPts val="600"/>
                        </a:spcAft>
                      </a:pPr>
                      <a:r>
                        <a:rPr lang="en-US" sz="1400" b="0" i="1" u="none" strike="noStrike" dirty="0">
                          <a:solidFill>
                            <a:srgbClr val="000000"/>
                          </a:solidFill>
                          <a:effectLst/>
                          <a:latin typeface="Calibri"/>
                        </a:rPr>
                        <a:t>The high success rate of arrests is a testament to the thoroughness of the investigations done by the </a:t>
                      </a:r>
                      <a:r>
                        <a:rPr lang="en-US" sz="1400" b="0" i="1" u="none" strike="noStrike" dirty="0" err="1" smtClean="0">
                          <a:solidFill>
                            <a:srgbClr val="000000"/>
                          </a:solidFill>
                          <a:effectLst/>
                          <a:latin typeface="Calibri"/>
                        </a:rPr>
                        <a:t>GoI</a:t>
                      </a:r>
                      <a:r>
                        <a:rPr lang="en-US" sz="1400" b="0" i="1" u="none" strike="noStrike" dirty="0" smtClean="0">
                          <a:solidFill>
                            <a:srgbClr val="000000"/>
                          </a:solidFill>
                          <a:effectLst/>
                          <a:latin typeface="Calibri"/>
                        </a:rPr>
                        <a:t>/WCU</a:t>
                      </a:r>
                      <a:endParaRPr lang="en-US" sz="1400" b="0" i="1" u="none" strike="noStrike" dirty="0">
                        <a:solidFill>
                          <a:srgbClr val="000000"/>
                        </a:solidFill>
                        <a:effectLst/>
                        <a:latin typeface="Calibri"/>
                      </a:endParaRP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tr>
              <a:tr h="1981200">
                <a:tc>
                  <a:txBody>
                    <a:bodyPr/>
                    <a:lstStyle/>
                    <a:p>
                      <a:pPr algn="l" fontAlgn="ctr">
                        <a:spcAft>
                          <a:spcPts val="600"/>
                        </a:spcAft>
                      </a:pPr>
                      <a:r>
                        <a:rPr lang="en-US" sz="1400" b="0" i="0" u="none" strike="noStrike" dirty="0">
                          <a:solidFill>
                            <a:srgbClr val="000000"/>
                          </a:solidFill>
                          <a:effectLst/>
                          <a:latin typeface="Calibri"/>
                        </a:rPr>
                        <a:t>Of those 240 successful law enforcement actions, over 220 lead to successful prosecutions.</a:t>
                      </a: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CAD0E6"/>
                    </a:solidFill>
                  </a:tcPr>
                </a:tc>
                <a:tc>
                  <a:txBody>
                    <a:bodyPr/>
                    <a:lstStyle/>
                    <a:p>
                      <a:pPr algn="l" fontAlgn="b">
                        <a:spcAft>
                          <a:spcPts val="600"/>
                        </a:spcAft>
                      </a:pPr>
                      <a:r>
                        <a:rPr lang="en-US" sz="1400" b="0" i="1" u="none" strike="noStrike" dirty="0" smtClean="0">
                          <a:solidFill>
                            <a:srgbClr val="000000"/>
                          </a:solidFill>
                          <a:effectLst/>
                          <a:latin typeface="Calibri"/>
                        </a:rPr>
                        <a:t>National </a:t>
                      </a:r>
                      <a:r>
                        <a:rPr lang="en-US" sz="1400" b="0" i="1" u="none" strike="noStrike" dirty="0">
                          <a:solidFill>
                            <a:srgbClr val="000000"/>
                          </a:solidFill>
                          <a:effectLst/>
                          <a:latin typeface="Calibri"/>
                        </a:rPr>
                        <a:t>average for arrest to prosecution ratio for wildlife crimes is 5%. </a:t>
                      </a:r>
                      <a:endParaRPr lang="en-US" sz="1400" b="0" i="1" u="none" strike="noStrike" dirty="0" smtClean="0">
                        <a:solidFill>
                          <a:srgbClr val="000000"/>
                        </a:solidFill>
                        <a:effectLst/>
                        <a:latin typeface="Calibri"/>
                      </a:endParaRPr>
                    </a:p>
                    <a:p>
                      <a:pPr algn="l" fontAlgn="b">
                        <a:spcAft>
                          <a:spcPts val="600"/>
                        </a:spcAft>
                      </a:pPr>
                      <a:r>
                        <a:rPr lang="en-US" sz="1400" b="0" i="1" u="none" strike="noStrike" dirty="0" smtClean="0">
                          <a:solidFill>
                            <a:srgbClr val="000000"/>
                          </a:solidFill>
                          <a:effectLst/>
                          <a:latin typeface="Calibri"/>
                        </a:rPr>
                        <a:t>Wildlife </a:t>
                      </a:r>
                      <a:r>
                        <a:rPr lang="en-US" sz="1400" b="0" i="1" u="none" strike="noStrike" dirty="0">
                          <a:solidFill>
                            <a:srgbClr val="000000"/>
                          </a:solidFill>
                          <a:effectLst/>
                          <a:latin typeface="Calibri"/>
                        </a:rPr>
                        <a:t>crimes cases brought by WCU have an arrest to prosecution ratio of over 90%. </a:t>
                      </a:r>
                      <a:endParaRPr lang="en-US" sz="1400" b="0" i="1" u="none" strike="noStrike" dirty="0" smtClean="0">
                        <a:solidFill>
                          <a:srgbClr val="000000"/>
                        </a:solidFill>
                        <a:effectLst/>
                        <a:latin typeface="Calibri"/>
                      </a:endParaRPr>
                    </a:p>
                    <a:p>
                      <a:pPr algn="l" fontAlgn="b">
                        <a:spcAft>
                          <a:spcPts val="600"/>
                        </a:spcAft>
                      </a:pPr>
                      <a:r>
                        <a:rPr lang="en-US" sz="1400" b="0" i="1" u="none" strike="noStrike" dirty="0" smtClean="0">
                          <a:solidFill>
                            <a:srgbClr val="000000"/>
                          </a:solidFill>
                          <a:effectLst/>
                          <a:latin typeface="Calibri"/>
                        </a:rPr>
                        <a:t>This </a:t>
                      </a:r>
                      <a:r>
                        <a:rPr lang="en-US" sz="1400" b="0" i="1" u="none" strike="noStrike" dirty="0">
                          <a:solidFill>
                            <a:srgbClr val="000000"/>
                          </a:solidFill>
                          <a:effectLst/>
                          <a:latin typeface="Calibri"/>
                        </a:rPr>
                        <a:t>is a testament to the quality of the investigations and the quality of legal assistance the WCU provides</a:t>
                      </a:r>
                      <a:r>
                        <a:rPr lang="en-US" sz="1400" b="0" i="1" u="none" strike="noStrike" dirty="0" smtClean="0">
                          <a:solidFill>
                            <a:srgbClr val="000000"/>
                          </a:solidFill>
                          <a:effectLst/>
                          <a:latin typeface="Calibri"/>
                        </a:rPr>
                        <a:t>.</a:t>
                      </a:r>
                      <a:r>
                        <a:rPr lang="en-US" sz="1400" b="0" i="1" u="none" strike="noStrike" baseline="0" dirty="0" smtClean="0">
                          <a:solidFill>
                            <a:srgbClr val="000000"/>
                          </a:solidFill>
                          <a:effectLst/>
                          <a:latin typeface="Calibri"/>
                        </a:rPr>
                        <a:t> </a:t>
                      </a:r>
                      <a:endParaRPr lang="en-US" sz="1400" b="0" i="1" u="none" strike="noStrike" dirty="0">
                        <a:solidFill>
                          <a:srgbClr val="000000"/>
                        </a:solidFill>
                        <a:effectLst/>
                        <a:latin typeface="Calibri"/>
                      </a:endParaRP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CAD0E6"/>
                    </a:solidFill>
                  </a:tcPr>
                </a:tc>
              </a:tr>
              <a:tr h="1143000">
                <a:tc>
                  <a:txBody>
                    <a:bodyPr/>
                    <a:lstStyle/>
                    <a:p>
                      <a:pPr algn="l" fontAlgn="ctr">
                        <a:spcAft>
                          <a:spcPts val="600"/>
                        </a:spcAft>
                      </a:pPr>
                      <a:r>
                        <a:rPr lang="en-US" sz="1400" b="0" i="0" u="none" strike="noStrike" dirty="0">
                          <a:solidFill>
                            <a:srgbClr val="000000"/>
                          </a:solidFill>
                          <a:effectLst/>
                          <a:latin typeface="Calibri"/>
                        </a:rPr>
                        <a:t>These 220 successful prosecutions </a:t>
                      </a:r>
                      <a:r>
                        <a:rPr lang="en-US" sz="1400" b="0" i="0" u="none" strike="noStrike" dirty="0" smtClean="0">
                          <a:solidFill>
                            <a:srgbClr val="000000"/>
                          </a:solidFill>
                          <a:effectLst/>
                          <a:latin typeface="Calibri"/>
                        </a:rPr>
                        <a:t>include</a:t>
                      </a:r>
                      <a:r>
                        <a:rPr lang="en-US" sz="1400" b="0" i="0" u="none" strike="noStrike" baseline="0" dirty="0" smtClean="0">
                          <a:solidFill>
                            <a:srgbClr val="000000"/>
                          </a:solidFill>
                          <a:effectLst/>
                          <a:latin typeface="Calibri"/>
                        </a:rPr>
                        <a:t> about 120 </a:t>
                      </a:r>
                      <a:r>
                        <a:rPr lang="en-US" sz="1400" b="0" i="0" u="none" strike="noStrike" dirty="0" smtClean="0">
                          <a:solidFill>
                            <a:srgbClr val="000000"/>
                          </a:solidFill>
                          <a:effectLst/>
                          <a:latin typeface="Calibri"/>
                        </a:rPr>
                        <a:t>confiscations</a:t>
                      </a:r>
                      <a:r>
                        <a:rPr lang="en-US" sz="1400" b="0" i="0" u="none" strike="noStrike" dirty="0">
                          <a:solidFill>
                            <a:srgbClr val="000000"/>
                          </a:solidFill>
                          <a:effectLst/>
                          <a:latin typeface="Calibri"/>
                        </a:rPr>
                        <a:t>, but also include over 100 poachers and traders, including many major kingpins of wildlife trade </a:t>
                      </a:r>
                    </a:p>
                  </a:txBody>
                  <a:tcPr marL="12232" marR="12232" marT="12232" marB="0">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spcAft>
                          <a:spcPts val="600"/>
                        </a:spcAft>
                      </a:pPr>
                      <a:r>
                        <a:rPr lang="en-US" sz="1400" b="0" i="1" u="none" strike="noStrike" dirty="0">
                          <a:solidFill>
                            <a:srgbClr val="000000"/>
                          </a:solidFill>
                          <a:effectLst/>
                          <a:latin typeface="Calibri"/>
                        </a:rPr>
                        <a:t>The WCU is now </a:t>
                      </a:r>
                      <a:r>
                        <a:rPr lang="en-US" sz="1400" b="0" i="1" u="none" strike="noStrike" dirty="0" smtClean="0">
                          <a:solidFill>
                            <a:srgbClr val="000000"/>
                          </a:solidFill>
                          <a:effectLst/>
                          <a:latin typeface="Calibri"/>
                        </a:rPr>
                        <a:t>targeting </a:t>
                      </a:r>
                      <a:r>
                        <a:rPr lang="en-US" sz="1400" b="0" i="1" u="none" strike="noStrike" dirty="0">
                          <a:solidFill>
                            <a:srgbClr val="000000"/>
                          </a:solidFill>
                          <a:effectLst/>
                          <a:latin typeface="Calibri"/>
                        </a:rPr>
                        <a:t>larger and larger actors in the wildlife trade networks. The top 10 </a:t>
                      </a:r>
                      <a:r>
                        <a:rPr lang="en-US" sz="1400" b="0" i="1" u="none" strike="noStrike" dirty="0" smtClean="0">
                          <a:solidFill>
                            <a:srgbClr val="000000"/>
                          </a:solidFill>
                          <a:effectLst/>
                          <a:latin typeface="Calibri"/>
                        </a:rPr>
                        <a:t>wildlife </a:t>
                      </a:r>
                      <a:r>
                        <a:rPr lang="en-US" sz="1400" b="0" i="1" u="none" strike="noStrike" dirty="0">
                          <a:solidFill>
                            <a:srgbClr val="000000"/>
                          </a:solidFill>
                          <a:effectLst/>
                          <a:latin typeface="Calibri"/>
                        </a:rPr>
                        <a:t>crime cases in Indonesia were all catalyzed by the WCU</a:t>
                      </a:r>
                    </a:p>
                  </a:txBody>
                  <a:tcPr marL="12232" marR="12232" marT="12232" marB="0">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dot"/>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8" name="Rectangle 7"/>
          <p:cNvSpPr/>
          <p:nvPr/>
        </p:nvSpPr>
        <p:spPr>
          <a:xfrm>
            <a:off x="0" y="0"/>
            <a:ext cx="2743200" cy="68580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28600" y="1524000"/>
            <a:ext cx="2400300" cy="1993392"/>
          </a:xfrm>
          <a:prstGeom prst="rect">
            <a:avLst/>
          </a:prstGeom>
        </p:spPr>
        <p:txBody>
          <a:bodyPr/>
          <a:lstStyle>
            <a:lvl1pPr algn="l" rtl="0" eaLnBrk="0" fontAlgn="base" hangingPunct="0">
              <a:lnSpc>
                <a:spcPct val="90000"/>
              </a:lnSpc>
              <a:spcBef>
                <a:spcPct val="0"/>
              </a:spcBef>
              <a:spcAft>
                <a:spcPct val="0"/>
              </a:spcAft>
              <a:buFont typeface="Arial" charset="0"/>
              <a:defRPr sz="3400" kern="1200">
                <a:solidFill>
                  <a:srgbClr val="1D243C"/>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2pPr>
            <a:lvl3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3pPr>
            <a:lvl4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4pPr>
            <a:lvl5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5pPr>
            <a:lvl6pPr marL="457200" algn="l" rtl="0" fontAlgn="base">
              <a:lnSpc>
                <a:spcPct val="90000"/>
              </a:lnSpc>
              <a:spcBef>
                <a:spcPct val="0"/>
              </a:spcBef>
              <a:spcAft>
                <a:spcPct val="0"/>
              </a:spcAft>
              <a:buFont typeface="Arial" pitchFamily="34" charset="0"/>
              <a:defRPr sz="3400">
                <a:solidFill>
                  <a:srgbClr val="1D243C"/>
                </a:solidFill>
                <a:latin typeface="Corbel" pitchFamily="34" charset="0"/>
              </a:defRPr>
            </a:lvl6pPr>
            <a:lvl7pPr marL="914400" algn="l" rtl="0" fontAlgn="base">
              <a:lnSpc>
                <a:spcPct val="90000"/>
              </a:lnSpc>
              <a:spcBef>
                <a:spcPct val="0"/>
              </a:spcBef>
              <a:spcAft>
                <a:spcPct val="0"/>
              </a:spcAft>
              <a:buFont typeface="Arial" pitchFamily="34" charset="0"/>
              <a:defRPr sz="3400">
                <a:solidFill>
                  <a:srgbClr val="1D243C"/>
                </a:solidFill>
                <a:latin typeface="Corbel" pitchFamily="34" charset="0"/>
              </a:defRPr>
            </a:lvl7pPr>
            <a:lvl8pPr marL="1371600" algn="l" rtl="0" fontAlgn="base">
              <a:lnSpc>
                <a:spcPct val="90000"/>
              </a:lnSpc>
              <a:spcBef>
                <a:spcPct val="0"/>
              </a:spcBef>
              <a:spcAft>
                <a:spcPct val="0"/>
              </a:spcAft>
              <a:buFont typeface="Arial" pitchFamily="34" charset="0"/>
              <a:defRPr sz="3400">
                <a:solidFill>
                  <a:srgbClr val="1D243C"/>
                </a:solidFill>
                <a:latin typeface="Corbel" pitchFamily="34" charset="0"/>
              </a:defRPr>
            </a:lvl8pPr>
            <a:lvl9pPr marL="1828800" algn="l" rtl="0" fontAlgn="base">
              <a:lnSpc>
                <a:spcPct val="90000"/>
              </a:lnSpc>
              <a:spcBef>
                <a:spcPct val="0"/>
              </a:spcBef>
              <a:spcAft>
                <a:spcPct val="0"/>
              </a:spcAft>
              <a:buFont typeface="Arial" pitchFamily="34" charset="0"/>
              <a:defRPr sz="3400">
                <a:solidFill>
                  <a:srgbClr val="1D243C"/>
                </a:solidFill>
                <a:latin typeface="Corbel" pitchFamily="34" charset="0"/>
              </a:defRPr>
            </a:lvl9pPr>
          </a:lstStyle>
          <a:p>
            <a:r>
              <a:rPr lang="en-US" sz="3200" b="1" dirty="0" smtClean="0">
                <a:solidFill>
                  <a:srgbClr val="FFFFFF"/>
                </a:solidFill>
                <a:latin typeface="Corbel"/>
                <a:cs typeface="Corbel"/>
              </a:rPr>
              <a:t>WCU by numbers:</a:t>
            </a:r>
          </a:p>
          <a:p>
            <a:endParaRPr lang="en-US" dirty="0" smtClean="0">
              <a:solidFill>
                <a:srgbClr val="FFFFFF"/>
              </a:solidFill>
              <a:latin typeface="Calibri"/>
              <a:cs typeface="Calibri"/>
            </a:endParaRPr>
          </a:p>
          <a:p>
            <a:r>
              <a:rPr lang="en-US" sz="2400" dirty="0" smtClean="0">
                <a:solidFill>
                  <a:srgbClr val="FFFFFF"/>
                </a:solidFill>
                <a:latin typeface="Calibri"/>
                <a:cs typeface="Calibri"/>
              </a:rPr>
              <a:t>The Wildlife Crimes Unit has catalyzed the successful arrest and prosecution of hundreds of wildlife criminals</a:t>
            </a:r>
            <a:endParaRPr lang="en-US" sz="2400" dirty="0">
              <a:solidFill>
                <a:srgbClr val="FFFFFF"/>
              </a:solidFill>
              <a:latin typeface="Calibri"/>
              <a:cs typeface="Calibri"/>
            </a:endParaRPr>
          </a:p>
        </p:txBody>
      </p:sp>
      <p:pic>
        <p:nvPicPr>
          <p:cNvPr id="6" name="Picture 2" descr="D:\DATA\Logo\logo wcs all\WCS-LOGO TRANSPARENT.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4300"/>
            <a:ext cx="876300" cy="876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34105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523875"/>
          </a:xfrm>
        </p:spPr>
        <p:txBody>
          <a:bodyPr/>
          <a:lstStyle/>
          <a:p>
            <a:pPr algn="l"/>
            <a:r>
              <a:rPr lang="en-US" dirty="0"/>
              <a:t>7</a:t>
            </a:r>
            <a:r>
              <a:rPr lang="en-US" dirty="0" smtClean="0"/>
              <a:t>. </a:t>
            </a:r>
            <a:r>
              <a:rPr lang="en-US" cap="none" dirty="0" smtClean="0"/>
              <a:t>Improve PA management</a:t>
            </a:r>
            <a:endParaRPr lang="en-US" cap="none" dirty="0"/>
          </a:p>
        </p:txBody>
      </p:sp>
      <p:sp>
        <p:nvSpPr>
          <p:cNvPr id="3" name="Content Placeholder 2"/>
          <p:cNvSpPr>
            <a:spLocks noGrp="1"/>
          </p:cNvSpPr>
          <p:nvPr>
            <p:ph idx="1"/>
          </p:nvPr>
        </p:nvSpPr>
        <p:spPr/>
        <p:txBody>
          <a:bodyPr/>
          <a:lstStyle/>
          <a:p>
            <a:pPr marL="44450" lvl="1" indent="0">
              <a:buNone/>
            </a:pPr>
            <a:r>
              <a:rPr lang="en-US" sz="2000" i="1" dirty="0" smtClean="0">
                <a:cs typeface="ＭＳ Ｐゴシック" charset="0"/>
              </a:rPr>
              <a:t>Barriers &amp; Underlying Causes</a:t>
            </a:r>
            <a:endParaRPr lang="en-US" sz="2000" i="1" dirty="0">
              <a:cs typeface="ＭＳ Ｐゴシック" charset="0"/>
            </a:endParaRPr>
          </a:p>
          <a:p>
            <a:r>
              <a:rPr lang="en-US" dirty="0"/>
              <a:t>National park management is weak, despite </a:t>
            </a:r>
            <a:r>
              <a:rPr lang="en-US" dirty="0" smtClean="0"/>
              <a:t>significant </a:t>
            </a:r>
            <a:r>
              <a:rPr lang="en-US" dirty="0"/>
              <a:t>park budgets </a:t>
            </a:r>
            <a:r>
              <a:rPr lang="en-US" dirty="0" smtClean="0"/>
              <a:t>and staff</a:t>
            </a:r>
            <a:r>
              <a:rPr lang="en-US" dirty="0"/>
              <a:t>.</a:t>
            </a:r>
          </a:p>
          <a:p>
            <a:r>
              <a:rPr lang="en-US" dirty="0"/>
              <a:t>Management of wildlife outside national parks (including other </a:t>
            </a:r>
            <a:r>
              <a:rPr lang="en-US" dirty="0" smtClean="0"/>
              <a:t>PAs) </a:t>
            </a:r>
            <a:r>
              <a:rPr lang="en-US" dirty="0"/>
              <a:t>falls under BKSDA (regional agencies) which have limited budgets and staff</a:t>
            </a:r>
          </a:p>
          <a:p>
            <a:r>
              <a:rPr lang="en-US" dirty="0"/>
              <a:t>Within protected areas there is widespread hunting, including of protected species, which is then traded either illegally </a:t>
            </a:r>
          </a:p>
          <a:p>
            <a:pPr marL="44450" indent="0">
              <a:buNone/>
            </a:pPr>
            <a:r>
              <a:rPr lang="en-US" i="1" dirty="0" smtClean="0"/>
              <a:t>Solutions</a:t>
            </a:r>
          </a:p>
          <a:p>
            <a:r>
              <a:rPr lang="en-US" dirty="0"/>
              <a:t>Implementation of resort-based management (government mechanism for improved management)</a:t>
            </a:r>
          </a:p>
          <a:p>
            <a:r>
              <a:rPr lang="en-US" dirty="0"/>
              <a:t>Database systems to track law enforcement actions and cases (e.g. SMART)</a:t>
            </a:r>
          </a:p>
          <a:p>
            <a:r>
              <a:rPr lang="en-US" dirty="0"/>
              <a:t>Training for protected area staff and species protection units (e.g. RPUs)</a:t>
            </a:r>
          </a:p>
          <a:p>
            <a:r>
              <a:rPr lang="en-US" dirty="0"/>
              <a:t>Development and maintenance of informant networks</a:t>
            </a:r>
          </a:p>
          <a:p>
            <a:r>
              <a:rPr lang="en-US" dirty="0"/>
              <a:t>Monitoring of key </a:t>
            </a:r>
            <a:r>
              <a:rPr lang="en-US" dirty="0" smtClean="0"/>
              <a:t>species</a:t>
            </a:r>
          </a:p>
          <a:p>
            <a:endParaRPr lang="en-US" dirty="0"/>
          </a:p>
          <a:p>
            <a:pPr lvl="1">
              <a:buFont typeface="Lucida Grande"/>
              <a:buChar char="‑"/>
            </a:pPr>
            <a:endParaRPr lang="en-US" dirty="0" smtClean="0"/>
          </a:p>
        </p:txBody>
      </p:sp>
    </p:spTree>
    <p:extLst>
      <p:ext uri="{BB962C8B-B14F-4D97-AF65-F5344CB8AC3E}">
        <p14:creationId xmlns:p14="http://schemas.microsoft.com/office/powerpoint/2010/main" val="29576486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523875"/>
          </a:xfrm>
        </p:spPr>
        <p:txBody>
          <a:bodyPr/>
          <a:lstStyle/>
          <a:p>
            <a:pPr algn="l"/>
            <a:r>
              <a:rPr lang="en-US" dirty="0"/>
              <a:t>8</a:t>
            </a:r>
            <a:r>
              <a:rPr lang="en-US" dirty="0" smtClean="0"/>
              <a:t>. </a:t>
            </a:r>
            <a:r>
              <a:rPr lang="en-US" cap="none" dirty="0" smtClean="0"/>
              <a:t>Political will &amp; </a:t>
            </a:r>
            <a:r>
              <a:rPr lang="en-US" cap="none" dirty="0"/>
              <a:t>D</a:t>
            </a:r>
            <a:r>
              <a:rPr lang="en-US" cap="none" dirty="0" smtClean="0"/>
              <a:t>emand</a:t>
            </a:r>
            <a:endParaRPr lang="en-US" cap="none" dirty="0"/>
          </a:p>
        </p:txBody>
      </p:sp>
      <p:sp>
        <p:nvSpPr>
          <p:cNvPr id="3" name="Content Placeholder 2"/>
          <p:cNvSpPr>
            <a:spLocks noGrp="1"/>
          </p:cNvSpPr>
          <p:nvPr>
            <p:ph idx="1"/>
          </p:nvPr>
        </p:nvSpPr>
        <p:spPr/>
        <p:txBody>
          <a:bodyPr/>
          <a:lstStyle/>
          <a:p>
            <a:pPr marL="44450" lvl="1" indent="0">
              <a:buNone/>
            </a:pPr>
            <a:r>
              <a:rPr lang="en-US" sz="2000" i="1" dirty="0" smtClean="0">
                <a:cs typeface="ＭＳ Ｐゴシック" charset="0"/>
              </a:rPr>
              <a:t>Barriers &amp; Underlying Causes</a:t>
            </a:r>
            <a:endParaRPr lang="en-US" sz="2000" i="1" dirty="0">
              <a:cs typeface="ＭＳ Ｐゴシック" charset="0"/>
            </a:endParaRPr>
          </a:p>
          <a:p>
            <a:r>
              <a:rPr lang="en-US" dirty="0"/>
              <a:t>Political awareness of scale and impact is low, results in low priority</a:t>
            </a:r>
          </a:p>
          <a:p>
            <a:r>
              <a:rPr lang="en-US" dirty="0"/>
              <a:t>The exploitation of wildlife is a cultural norm; this attitude persists through regulating agencies </a:t>
            </a:r>
          </a:p>
          <a:p>
            <a:r>
              <a:rPr lang="en-US" dirty="0"/>
              <a:t>Weak legal trade system allows corruption to </a:t>
            </a:r>
            <a:r>
              <a:rPr lang="en-US" dirty="0" smtClean="0"/>
              <a:t>thrive</a:t>
            </a:r>
          </a:p>
          <a:p>
            <a:r>
              <a:rPr lang="en-US" dirty="0" smtClean="0"/>
              <a:t>Increasing domestic demand driven by emerging middle/upper class</a:t>
            </a:r>
            <a:endParaRPr lang="en-US" dirty="0"/>
          </a:p>
          <a:p>
            <a:pPr marL="44450" indent="0">
              <a:buNone/>
            </a:pPr>
            <a:r>
              <a:rPr lang="en-US" i="1" dirty="0" smtClean="0"/>
              <a:t>Proposed Solutions</a:t>
            </a:r>
          </a:p>
          <a:p>
            <a:r>
              <a:rPr lang="en-US" dirty="0"/>
              <a:t>Raise political awareness of the scale and impact of illegal wildlife trade, </a:t>
            </a:r>
            <a:r>
              <a:rPr lang="en-US" dirty="0" err="1"/>
              <a:t>eg</a:t>
            </a:r>
            <a:r>
              <a:rPr lang="en-US" dirty="0"/>
              <a:t> loss of tourism or government revenues</a:t>
            </a:r>
          </a:p>
          <a:p>
            <a:r>
              <a:rPr lang="en-US" dirty="0"/>
              <a:t>Engage senior government officials on the need to act</a:t>
            </a:r>
          </a:p>
          <a:p>
            <a:r>
              <a:rPr lang="en-US" dirty="0"/>
              <a:t>Communication campaigns, awareness-raising (e.g. @America) to reduce demand in Indonesia</a:t>
            </a:r>
          </a:p>
          <a:p>
            <a:r>
              <a:rPr lang="en-US" dirty="0"/>
              <a:t>Engage journalist networks</a:t>
            </a:r>
          </a:p>
          <a:p>
            <a:endParaRPr lang="en-US" dirty="0" smtClean="0"/>
          </a:p>
          <a:p>
            <a:endParaRPr lang="en-US" dirty="0"/>
          </a:p>
          <a:p>
            <a:pPr lvl="1">
              <a:buFont typeface="Lucida Grande"/>
              <a:buChar char="‑"/>
            </a:pPr>
            <a:endParaRPr lang="en-US" dirty="0" smtClean="0"/>
          </a:p>
        </p:txBody>
      </p:sp>
    </p:spTree>
    <p:extLst>
      <p:ext uri="{BB962C8B-B14F-4D97-AF65-F5344CB8AC3E}">
        <p14:creationId xmlns:p14="http://schemas.microsoft.com/office/powerpoint/2010/main" val="24898488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4600" y="5943600"/>
            <a:ext cx="2819400" cy="990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15363" name="Picture 4" descr="Bahasa articl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16288" y="685800"/>
            <a:ext cx="4495800" cy="466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descr="pangolins.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685800"/>
            <a:ext cx="3600450" cy="4411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6" descr="reuters.tif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1" y="4114800"/>
            <a:ext cx="3600451" cy="4537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7" descr="WCU media exampl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92500" y="4681537"/>
            <a:ext cx="3089275" cy="4691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3" descr="Stuffed tigers.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13475" y="685800"/>
            <a:ext cx="2895600" cy="548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Box 8"/>
          <p:cNvSpPr txBox="1">
            <a:spLocks noChangeArrowheads="1"/>
          </p:cNvSpPr>
          <p:nvPr/>
        </p:nvSpPr>
        <p:spPr bwMode="auto">
          <a:xfrm>
            <a:off x="2627313" y="2514600"/>
            <a:ext cx="4392612" cy="2246769"/>
          </a:xfrm>
          <a:prstGeom prst="rect">
            <a:avLst/>
          </a:prstGeom>
          <a:solidFill>
            <a:srgbClr val="263050"/>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smtClean="0">
                <a:solidFill>
                  <a:srgbClr val="FFFFFF"/>
                </a:solidFill>
                <a:latin typeface="Corbel"/>
                <a:cs typeface="Corbel"/>
              </a:rPr>
              <a:t>Engaging journalists has been critical to WCS’s successes through the WCU – using media to praise officials that conduct successful investigations; </a:t>
            </a:r>
          </a:p>
          <a:p>
            <a:pPr algn="ctr" eaLnBrk="1" hangingPunct="1"/>
            <a:r>
              <a:rPr lang="en-US" sz="2000" dirty="0" smtClean="0">
                <a:solidFill>
                  <a:srgbClr val="FFFFFF"/>
                </a:solidFill>
                <a:latin typeface="Corbel"/>
                <a:cs typeface="Corbel"/>
              </a:rPr>
              <a:t>and using media to raise awareness of a case if there is a risk of corruption/malpractice</a:t>
            </a:r>
            <a:endParaRPr lang="en-US" sz="2000" dirty="0">
              <a:solidFill>
                <a:srgbClr val="FFFFFF"/>
              </a:solidFill>
              <a:latin typeface="Corbel"/>
              <a:cs typeface="Corbel"/>
            </a:endParaRPr>
          </a:p>
        </p:txBody>
      </p:sp>
      <p:sp>
        <p:nvSpPr>
          <p:cNvPr id="14" name="Title 1"/>
          <p:cNvSpPr txBox="1">
            <a:spLocks/>
          </p:cNvSpPr>
          <p:nvPr/>
        </p:nvSpPr>
        <p:spPr bwMode="auto">
          <a:xfrm>
            <a:off x="304800" y="1524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lnSpc>
                <a:spcPct val="100000"/>
              </a:lnSpc>
              <a:spcBef>
                <a:spcPct val="0"/>
              </a:spcBef>
              <a:spcAft>
                <a:spcPct val="0"/>
              </a:spcAft>
              <a:buFont typeface="Arial" charset="0"/>
              <a:defRPr sz="2800" b="1" kern="1200" cap="all">
                <a:solidFill>
                  <a:srgbClr val="1D243C"/>
                </a:solidFill>
                <a:latin typeface="Corbel"/>
                <a:ea typeface="ＭＳ Ｐゴシック" charset="0"/>
                <a:cs typeface="Corbel"/>
              </a:defRPr>
            </a:lvl1pPr>
            <a:lvl2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2pPr>
            <a:lvl3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3pPr>
            <a:lvl4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4pPr>
            <a:lvl5pPr algn="l" rtl="0" eaLnBrk="0" fontAlgn="base" hangingPunct="0">
              <a:lnSpc>
                <a:spcPct val="90000"/>
              </a:lnSpc>
              <a:spcBef>
                <a:spcPct val="0"/>
              </a:spcBef>
              <a:spcAft>
                <a:spcPct val="0"/>
              </a:spcAft>
              <a:buFont typeface="Arial" charset="0"/>
              <a:defRPr sz="3400">
                <a:solidFill>
                  <a:srgbClr val="1D243C"/>
                </a:solidFill>
                <a:latin typeface="Corbel" pitchFamily="34" charset="0"/>
                <a:ea typeface="ＭＳ Ｐゴシック" charset="0"/>
                <a:cs typeface="ＭＳ Ｐゴシック" charset="0"/>
              </a:defRPr>
            </a:lvl5pPr>
            <a:lvl6pPr marL="457200" algn="l" rtl="0" fontAlgn="base">
              <a:lnSpc>
                <a:spcPct val="90000"/>
              </a:lnSpc>
              <a:spcBef>
                <a:spcPct val="0"/>
              </a:spcBef>
              <a:spcAft>
                <a:spcPct val="0"/>
              </a:spcAft>
              <a:buFont typeface="Arial" pitchFamily="34" charset="0"/>
              <a:defRPr sz="3400">
                <a:solidFill>
                  <a:srgbClr val="1D243C"/>
                </a:solidFill>
                <a:latin typeface="Corbel" pitchFamily="34" charset="0"/>
              </a:defRPr>
            </a:lvl6pPr>
            <a:lvl7pPr marL="914400" algn="l" rtl="0" fontAlgn="base">
              <a:lnSpc>
                <a:spcPct val="90000"/>
              </a:lnSpc>
              <a:spcBef>
                <a:spcPct val="0"/>
              </a:spcBef>
              <a:spcAft>
                <a:spcPct val="0"/>
              </a:spcAft>
              <a:buFont typeface="Arial" pitchFamily="34" charset="0"/>
              <a:defRPr sz="3400">
                <a:solidFill>
                  <a:srgbClr val="1D243C"/>
                </a:solidFill>
                <a:latin typeface="Corbel" pitchFamily="34" charset="0"/>
              </a:defRPr>
            </a:lvl7pPr>
            <a:lvl8pPr marL="1371600" algn="l" rtl="0" fontAlgn="base">
              <a:lnSpc>
                <a:spcPct val="90000"/>
              </a:lnSpc>
              <a:spcBef>
                <a:spcPct val="0"/>
              </a:spcBef>
              <a:spcAft>
                <a:spcPct val="0"/>
              </a:spcAft>
              <a:buFont typeface="Arial" pitchFamily="34" charset="0"/>
              <a:defRPr sz="3400">
                <a:solidFill>
                  <a:srgbClr val="1D243C"/>
                </a:solidFill>
                <a:latin typeface="Corbel" pitchFamily="34" charset="0"/>
              </a:defRPr>
            </a:lvl8pPr>
            <a:lvl9pPr marL="1828800" algn="l" rtl="0" fontAlgn="base">
              <a:lnSpc>
                <a:spcPct val="90000"/>
              </a:lnSpc>
              <a:spcBef>
                <a:spcPct val="0"/>
              </a:spcBef>
              <a:spcAft>
                <a:spcPct val="0"/>
              </a:spcAft>
              <a:buFont typeface="Arial" pitchFamily="34" charset="0"/>
              <a:defRPr sz="3400">
                <a:solidFill>
                  <a:srgbClr val="1D243C"/>
                </a:solidFill>
                <a:latin typeface="Corbel" pitchFamily="34" charset="0"/>
              </a:defRPr>
            </a:lvl9pPr>
          </a:lstStyle>
          <a:p>
            <a:pPr algn="l"/>
            <a:r>
              <a:rPr lang="en-US" dirty="0" smtClean="0"/>
              <a:t>8. </a:t>
            </a:r>
            <a:r>
              <a:rPr lang="en-US" cap="none" dirty="0" smtClean="0"/>
              <a:t>Political will &amp; Demand – Engaging Media</a:t>
            </a:r>
            <a:endParaRPr lang="en-US" cap="none" dirty="0"/>
          </a:p>
        </p:txBody>
      </p:sp>
    </p:spTree>
    <p:extLst>
      <p:ext uri="{BB962C8B-B14F-4D97-AF65-F5344CB8AC3E}">
        <p14:creationId xmlns:p14="http://schemas.microsoft.com/office/powerpoint/2010/main" val="3466022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9. </a:t>
            </a:r>
            <a:r>
              <a:rPr lang="en-US" cap="none" dirty="0" smtClean="0"/>
              <a:t>Regional Linkages</a:t>
            </a:r>
            <a:endParaRPr lang="en-US" cap="none" dirty="0"/>
          </a:p>
        </p:txBody>
      </p:sp>
      <p:sp>
        <p:nvSpPr>
          <p:cNvPr id="3" name="Content Placeholder 2"/>
          <p:cNvSpPr>
            <a:spLocks noGrp="1"/>
          </p:cNvSpPr>
          <p:nvPr>
            <p:ph idx="1"/>
          </p:nvPr>
        </p:nvSpPr>
        <p:spPr/>
        <p:txBody>
          <a:bodyPr/>
          <a:lstStyle/>
          <a:p>
            <a:pPr marL="44450" indent="0">
              <a:buNone/>
            </a:pPr>
            <a:r>
              <a:rPr lang="en-US" i="1" dirty="0" smtClean="0"/>
              <a:t>Regional linkages</a:t>
            </a:r>
            <a:endParaRPr lang="en-US" i="1" dirty="0"/>
          </a:p>
          <a:p>
            <a:r>
              <a:rPr lang="en-US" dirty="0" smtClean="0"/>
              <a:t>Enhance information-sharing using existing secure messaging services between governments (e.g. Interpol’s I-24/7 system)</a:t>
            </a:r>
          </a:p>
          <a:p>
            <a:r>
              <a:rPr lang="en-US" dirty="0" smtClean="0"/>
              <a:t>Strengthen existing regional institutions (ASEAN-WEN, ASEANAPOL, ASEAN-CITES </a:t>
            </a:r>
            <a:r>
              <a:rPr lang="en-US" dirty="0" err="1" smtClean="0"/>
              <a:t>etc</a:t>
            </a:r>
            <a:r>
              <a:rPr lang="en-US" dirty="0" smtClean="0"/>
              <a:t>)</a:t>
            </a:r>
          </a:p>
          <a:p>
            <a:r>
              <a:rPr lang="en-US" dirty="0" smtClean="0"/>
              <a:t>Joint</a:t>
            </a:r>
            <a:r>
              <a:rPr lang="en-US" dirty="0"/>
              <a:t>-activities of Indonesian, Vietnamese and </a:t>
            </a:r>
            <a:r>
              <a:rPr lang="en-US" dirty="0" smtClean="0"/>
              <a:t>Chinese (</a:t>
            </a:r>
            <a:r>
              <a:rPr lang="en-US" dirty="0" err="1" smtClean="0"/>
              <a:t>etc</a:t>
            </a:r>
            <a:r>
              <a:rPr lang="en-US" dirty="0" smtClean="0"/>
              <a:t>) </a:t>
            </a:r>
            <a:r>
              <a:rPr lang="en-US" dirty="0"/>
              <a:t>law enforcement agencies including enforcement planning, training exercises, and operations towards strengthening the policing and criminal justice response to wildlife crimes</a:t>
            </a:r>
          </a:p>
          <a:p>
            <a:r>
              <a:rPr lang="en-US" dirty="0" smtClean="0"/>
              <a:t>Joint</a:t>
            </a:r>
            <a:r>
              <a:rPr lang="en-US" dirty="0"/>
              <a:t>-task force to combat pangolin trafficking established by Vietnam and Indonesia and coordinate with the ASEAN-WEN Special Investigation Group on Pangolins </a:t>
            </a:r>
          </a:p>
          <a:p>
            <a:endParaRPr lang="en-US" dirty="0">
              <a:latin typeface="Calibri"/>
              <a:ea typeface="Calibri"/>
              <a:cs typeface="Calibri"/>
            </a:endParaRPr>
          </a:p>
          <a:p>
            <a:r>
              <a:rPr lang="en-US" dirty="0"/>
              <a:t>
</a:t>
            </a:r>
          </a:p>
          <a:p>
            <a:pPr lvl="1">
              <a:buFont typeface="Lucida Grande"/>
              <a:buChar char="‑"/>
            </a:pPr>
            <a:endParaRPr lang="en-US" dirty="0" smtClean="0"/>
          </a:p>
        </p:txBody>
      </p:sp>
    </p:spTree>
    <p:extLst>
      <p:ext uri="{BB962C8B-B14F-4D97-AF65-F5344CB8AC3E}">
        <p14:creationId xmlns:p14="http://schemas.microsoft.com/office/powerpoint/2010/main" val="30909508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Indonesia…</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country globally for marine biodiversity; 2</a:t>
            </a:r>
            <a:r>
              <a:rPr lang="en-US" baseline="30000" dirty="0" smtClean="0"/>
              <a:t>nd</a:t>
            </a:r>
            <a:r>
              <a:rPr lang="en-US" dirty="0" smtClean="0"/>
              <a:t> country for terrestrial biodiversity</a:t>
            </a:r>
          </a:p>
          <a:p>
            <a:r>
              <a:rPr lang="en-US" dirty="0" smtClean="0"/>
              <a:t>Largest supplier of wildlife products in Asia, both ‘legal’ and illegal; illegal trade is estimated at $1 billion/year.</a:t>
            </a:r>
          </a:p>
          <a:p>
            <a:r>
              <a:rPr lang="en-US" dirty="0" smtClean="0"/>
              <a:t>Traded </a:t>
            </a:r>
            <a:r>
              <a:rPr lang="en-US" dirty="0"/>
              <a:t>species include: tiger, rhino, elephant, orangutan, birds, bears, orchids, marine and freshwater fish, turtles, fragrant timber, pangolins, coral, snakes, bats, sharks, and </a:t>
            </a:r>
            <a:r>
              <a:rPr lang="en-US" dirty="0" smtClean="0"/>
              <a:t>rays…</a:t>
            </a:r>
          </a:p>
          <a:p>
            <a:r>
              <a:rPr lang="en-US" dirty="0" smtClean="0"/>
              <a:t>107 species of birds and mammals listed as Endangered (2008); overexploitation is the major threat for one-third. Hunting and trade is the major threat for </a:t>
            </a:r>
            <a:r>
              <a:rPr lang="en-US" i="1" dirty="0" smtClean="0"/>
              <a:t>all </a:t>
            </a:r>
            <a:r>
              <a:rPr lang="en-US" dirty="0" smtClean="0"/>
              <a:t>endangered reptiles</a:t>
            </a:r>
          </a:p>
          <a:p>
            <a:r>
              <a:rPr lang="en-US" dirty="0" smtClean="0"/>
              <a:t>Huge loss of revenue for the Indonesian government: </a:t>
            </a:r>
            <a:r>
              <a:rPr lang="en-GB" dirty="0"/>
              <a:t>$17m declared </a:t>
            </a:r>
            <a:r>
              <a:rPr lang="en-GB" dirty="0" smtClean="0"/>
              <a:t>international trade </a:t>
            </a:r>
            <a:r>
              <a:rPr lang="en-GB" dirty="0"/>
              <a:t>generated only </a:t>
            </a:r>
            <a:r>
              <a:rPr lang="en-GB" dirty="0" smtClean="0"/>
              <a:t>$300k </a:t>
            </a:r>
            <a:r>
              <a:rPr lang="en-GB" dirty="0"/>
              <a:t>tax in </a:t>
            </a:r>
            <a:r>
              <a:rPr lang="en-GB" dirty="0" smtClean="0"/>
              <a:t>2005; $100 m of domestic legal trade generated no revenue</a:t>
            </a:r>
          </a:p>
          <a:p>
            <a:r>
              <a:rPr lang="en-GB" dirty="0" smtClean="0"/>
              <a:t>Huge loss of potential revenue from other sources, e.g. tourism from manta rays</a:t>
            </a:r>
          </a:p>
          <a:p>
            <a:r>
              <a:rPr lang="en-GB" dirty="0" smtClean="0"/>
              <a:t>Increasing transit country for international wildlife trade, e.g. African Ivory</a:t>
            </a:r>
            <a:endParaRPr lang="en-US" dirty="0"/>
          </a:p>
          <a:p>
            <a:endParaRPr lang="en-US" dirty="0" smtClean="0"/>
          </a:p>
          <a:p>
            <a:endParaRPr lang="en-US" dirty="0"/>
          </a:p>
        </p:txBody>
      </p:sp>
    </p:spTree>
    <p:extLst>
      <p:ext uri="{BB962C8B-B14F-4D97-AF65-F5344CB8AC3E}">
        <p14:creationId xmlns:p14="http://schemas.microsoft.com/office/powerpoint/2010/main" val="2133802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none" dirty="0" smtClean="0"/>
              <a:t>Metrics of Success</a:t>
            </a:r>
            <a:endParaRPr lang="en-US" cap="none" dirty="0"/>
          </a:p>
        </p:txBody>
      </p:sp>
      <p:sp>
        <p:nvSpPr>
          <p:cNvPr id="3" name="Content Placeholder 2"/>
          <p:cNvSpPr>
            <a:spLocks noGrp="1"/>
          </p:cNvSpPr>
          <p:nvPr>
            <p:ph idx="1"/>
          </p:nvPr>
        </p:nvSpPr>
        <p:spPr/>
        <p:txBody>
          <a:bodyPr/>
          <a:lstStyle/>
          <a:p>
            <a:r>
              <a:rPr lang="en-US" dirty="0" smtClean="0"/>
              <a:t>Complete</a:t>
            </a:r>
            <a:r>
              <a:rPr lang="en-US" b="1" dirty="0" smtClean="0"/>
              <a:t> cessation </a:t>
            </a:r>
            <a:r>
              <a:rPr lang="en-US" dirty="0" smtClean="0"/>
              <a:t>of the open </a:t>
            </a:r>
            <a:r>
              <a:rPr lang="en-US" dirty="0"/>
              <a:t>legal trade of key threatened species</a:t>
            </a:r>
          </a:p>
          <a:p>
            <a:r>
              <a:rPr lang="en-US" dirty="0" smtClean="0"/>
              <a:t>Measured</a:t>
            </a:r>
            <a:r>
              <a:rPr lang="en-US" b="1" dirty="0" smtClean="0"/>
              <a:t> reductions </a:t>
            </a:r>
            <a:r>
              <a:rPr lang="en-US" dirty="0" smtClean="0"/>
              <a:t>in the volume of legal trade of declining </a:t>
            </a:r>
            <a:r>
              <a:rPr lang="en-US" dirty="0"/>
              <a:t>species</a:t>
            </a:r>
          </a:p>
          <a:p>
            <a:r>
              <a:rPr lang="en-US" dirty="0" smtClean="0"/>
              <a:t>Measured</a:t>
            </a:r>
            <a:r>
              <a:rPr lang="en-US" b="1" dirty="0" smtClean="0"/>
              <a:t> reductions</a:t>
            </a:r>
            <a:r>
              <a:rPr lang="en-US" dirty="0" smtClean="0"/>
              <a:t> in the </a:t>
            </a:r>
            <a:r>
              <a:rPr lang="en-US" dirty="0"/>
              <a:t>volume of covert illegal trade</a:t>
            </a:r>
          </a:p>
          <a:p>
            <a:r>
              <a:rPr lang="en-US" b="1" dirty="0" smtClean="0"/>
              <a:t>Reductions </a:t>
            </a:r>
            <a:r>
              <a:rPr lang="en-US" dirty="0" smtClean="0"/>
              <a:t>in reported domestic </a:t>
            </a:r>
            <a:r>
              <a:rPr lang="en-US" dirty="0"/>
              <a:t>market </a:t>
            </a:r>
            <a:r>
              <a:rPr lang="en-US" dirty="0" smtClean="0"/>
              <a:t>demand</a:t>
            </a:r>
          </a:p>
          <a:p>
            <a:r>
              <a:rPr lang="en-US" dirty="0" smtClean="0"/>
              <a:t>Captive breeding farms will be for captive breeding (not laundering wild-caught animals)</a:t>
            </a:r>
          </a:p>
          <a:p>
            <a:r>
              <a:rPr lang="en-US" b="1" dirty="0" smtClean="0"/>
              <a:t>Increases </a:t>
            </a:r>
            <a:r>
              <a:rPr lang="en-US" dirty="0" smtClean="0"/>
              <a:t>in key populations of globally threatened species in the wild (rhinos, tigers)</a:t>
            </a:r>
          </a:p>
          <a:p>
            <a:r>
              <a:rPr lang="en-US" dirty="0" smtClean="0"/>
              <a:t>Indonesia </a:t>
            </a:r>
            <a:r>
              <a:rPr lang="en-US" dirty="0"/>
              <a:t>will make </a:t>
            </a:r>
            <a:r>
              <a:rPr lang="en-US" b="1" dirty="0"/>
              <a:t>more</a:t>
            </a:r>
            <a:r>
              <a:rPr lang="en-US" dirty="0"/>
              <a:t> money by selling </a:t>
            </a:r>
            <a:r>
              <a:rPr lang="en-US" b="1" dirty="0"/>
              <a:t>less</a:t>
            </a:r>
            <a:r>
              <a:rPr lang="en-US" dirty="0"/>
              <a:t> wildlife</a:t>
            </a:r>
          </a:p>
          <a:p>
            <a:r>
              <a:rPr lang="en-US" dirty="0" smtClean="0"/>
              <a:t>Enforcement operations will be conducted and coordinated by Indonesian Government institutions… we </a:t>
            </a:r>
            <a:r>
              <a:rPr lang="en-US" dirty="0"/>
              <a:t>will work our way out of the equation</a:t>
            </a:r>
          </a:p>
          <a:p>
            <a:endParaRPr lang="en-US" dirty="0"/>
          </a:p>
        </p:txBody>
      </p:sp>
    </p:spTree>
    <p:extLst>
      <p:ext uri="{BB962C8B-B14F-4D97-AF65-F5344CB8AC3E}">
        <p14:creationId xmlns:p14="http://schemas.microsoft.com/office/powerpoint/2010/main" val="2692481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9763"/>
            <a:ext cx="9156700" cy="78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656561"/>
            <a:ext cx="9144000" cy="1200328"/>
          </a:xfrm>
          <a:prstGeom prst="rect">
            <a:avLst/>
          </a:prstGeom>
          <a:solidFill>
            <a:srgbClr val="000000">
              <a:alpha val="49000"/>
            </a:srgbClr>
          </a:solidFill>
        </p:spPr>
        <p:txBody>
          <a:bodyPr wrap="square">
            <a:spAutoFit/>
          </a:bodyPr>
          <a:lstStyle/>
          <a:p>
            <a:pPr algn="r"/>
            <a:r>
              <a:rPr lang="en-US" sz="2400" b="1" dirty="0" smtClean="0">
                <a:solidFill>
                  <a:schemeClr val="bg1"/>
                </a:solidFill>
              </a:rPr>
              <a:t>Tom Clements PhD</a:t>
            </a:r>
            <a:endParaRPr lang="en-US" sz="2400" b="1" dirty="0">
              <a:solidFill>
                <a:schemeClr val="bg1"/>
              </a:solidFill>
            </a:endParaRPr>
          </a:p>
          <a:p>
            <a:pPr algn="r"/>
            <a:r>
              <a:rPr lang="en-US" sz="2400" b="1" dirty="0">
                <a:solidFill>
                  <a:schemeClr val="bg1"/>
                </a:solidFill>
              </a:rPr>
              <a:t>Wildlife Conservation Society</a:t>
            </a:r>
          </a:p>
          <a:p>
            <a:pPr algn="r"/>
            <a:r>
              <a:rPr lang="en-US" sz="2400" b="1" dirty="0" err="1" smtClean="0">
                <a:solidFill>
                  <a:schemeClr val="bg1"/>
                </a:solidFill>
              </a:rPr>
              <a:t>tclements@wcs.org</a:t>
            </a:r>
            <a:endParaRPr lang="en-US" sz="2400" b="1" dirty="0">
              <a:solidFill>
                <a:schemeClr val="bg1"/>
              </a:solidFill>
            </a:endParaRPr>
          </a:p>
        </p:txBody>
      </p:sp>
    </p:spTree>
    <p:extLst>
      <p:ext uri="{BB962C8B-B14F-4D97-AF65-F5344CB8AC3E}">
        <p14:creationId xmlns:p14="http://schemas.microsoft.com/office/powerpoint/2010/main" val="41731960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ratu-and-andatu-at-sr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334000" y="3959263"/>
            <a:ext cx="3729038" cy="22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yudiherdiana\Documents\sumatran_tige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439" y="76201"/>
            <a:ext cx="2883557" cy="317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76200" y="3200400"/>
            <a:ext cx="2895600" cy="707886"/>
          </a:xfrm>
          <a:prstGeom prst="rect">
            <a:avLst/>
          </a:prstGeom>
          <a:noFill/>
          <a:ln>
            <a:noFill/>
          </a:ln>
        </p:spPr>
        <p:txBody>
          <a:bodyPr wrap="square">
            <a:spAutoFit/>
          </a:bodyPr>
          <a:lstStyle/>
          <a:p>
            <a:pPr algn="ctr"/>
            <a:r>
              <a:rPr lang="en-US" sz="2000" b="1" dirty="0" smtClean="0">
                <a:solidFill>
                  <a:srgbClr val="FFFFFF"/>
                </a:solidFill>
                <a:latin typeface="Corbel"/>
                <a:cs typeface="Corbel"/>
              </a:rPr>
              <a:t>Sumatran Tiger: </a:t>
            </a:r>
          </a:p>
          <a:p>
            <a:pPr algn="ctr"/>
            <a:r>
              <a:rPr lang="en-US" sz="2000" b="1" dirty="0" smtClean="0">
                <a:solidFill>
                  <a:srgbClr val="FFFFFF"/>
                </a:solidFill>
                <a:latin typeface="Corbel"/>
                <a:cs typeface="Corbel"/>
              </a:rPr>
              <a:t>&lt;650 individuals </a:t>
            </a:r>
            <a:endParaRPr lang="en-US" sz="2000" dirty="0">
              <a:solidFill>
                <a:srgbClr val="FFFFFF"/>
              </a:solidFill>
              <a:latin typeface="Corbel"/>
              <a:cs typeface="Corbel"/>
            </a:endParaRPr>
          </a:p>
        </p:txBody>
      </p:sp>
      <p:sp>
        <p:nvSpPr>
          <p:cNvPr id="9" name="Rectangle 3"/>
          <p:cNvSpPr>
            <a:spLocks noChangeArrowheads="1"/>
          </p:cNvSpPr>
          <p:nvPr/>
        </p:nvSpPr>
        <p:spPr bwMode="auto">
          <a:xfrm>
            <a:off x="5334000" y="6096000"/>
            <a:ext cx="3733800" cy="707886"/>
          </a:xfrm>
          <a:prstGeom prst="rect">
            <a:avLst/>
          </a:prstGeom>
          <a:noFill/>
          <a:ln>
            <a:noFill/>
          </a:ln>
        </p:spPr>
        <p:txBody>
          <a:bodyPr wrap="square">
            <a:spAutoFit/>
          </a:bodyPr>
          <a:lstStyle/>
          <a:p>
            <a:pPr algn="ctr"/>
            <a:r>
              <a:rPr lang="en-US" sz="2000" b="1" dirty="0" smtClean="0">
                <a:solidFill>
                  <a:srgbClr val="FFFFFF"/>
                </a:solidFill>
                <a:latin typeface="Corbel"/>
                <a:cs typeface="Corbel"/>
              </a:rPr>
              <a:t>Sumatran Rhino: </a:t>
            </a:r>
          </a:p>
          <a:p>
            <a:pPr algn="ctr"/>
            <a:r>
              <a:rPr lang="en-US" sz="2000" b="1" dirty="0" err="1">
                <a:solidFill>
                  <a:srgbClr val="FFFFFF"/>
                </a:solidFill>
                <a:latin typeface="Corbel"/>
                <a:cs typeface="Corbel"/>
              </a:rPr>
              <a:t>a</a:t>
            </a:r>
            <a:r>
              <a:rPr lang="en-US" sz="2000" b="1" dirty="0" err="1" smtClean="0">
                <a:solidFill>
                  <a:srgbClr val="FFFFFF"/>
                </a:solidFill>
                <a:latin typeface="Corbel"/>
                <a:cs typeface="Corbel"/>
              </a:rPr>
              <a:t>pprox</a:t>
            </a:r>
            <a:r>
              <a:rPr lang="en-US" sz="2000" b="1" dirty="0" smtClean="0">
                <a:solidFill>
                  <a:srgbClr val="FFFFFF"/>
                </a:solidFill>
                <a:latin typeface="Corbel"/>
                <a:cs typeface="Corbel"/>
              </a:rPr>
              <a:t> 120 individuals </a:t>
            </a:r>
            <a:endParaRPr lang="en-US" sz="2000" dirty="0">
              <a:solidFill>
                <a:srgbClr val="FFFFFF"/>
              </a:solidFill>
              <a:latin typeface="Corbel"/>
              <a:cs typeface="Corbel"/>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4257"/>
          <a:stretch/>
        </p:blipFill>
        <p:spPr>
          <a:xfrm>
            <a:off x="6473179" y="76200"/>
            <a:ext cx="2594621" cy="3200400"/>
          </a:xfrm>
          <a:prstGeom prst="rect">
            <a:avLst/>
          </a:prstGeom>
        </p:spPr>
      </p:pic>
      <p:pic>
        <p:nvPicPr>
          <p:cNvPr id="12" name="Picture 4" descr="Babirusa1"/>
          <p:cNvPicPr>
            <a:picLocks noChangeAspect="1" noChangeArrowheads="1"/>
          </p:cNvPicPr>
          <p:nvPr/>
        </p:nvPicPr>
        <p:blipFill rotWithShape="1">
          <a:blip r:embed="rId5" cstate="email">
            <a:lum bright="6000"/>
            <a:extLst>
              <a:ext uri="{28A0092B-C50C-407E-A947-70E740481C1C}">
                <a14:useLocalDpi xmlns:a14="http://schemas.microsoft.com/office/drawing/2010/main"/>
              </a:ext>
            </a:extLst>
          </a:blip>
          <a:srcRect/>
          <a:stretch/>
        </p:blipFill>
        <p:spPr bwMode="auto">
          <a:xfrm>
            <a:off x="103996" y="3959263"/>
            <a:ext cx="218293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70557" y="76200"/>
            <a:ext cx="3330243" cy="3174728"/>
          </a:xfrm>
          <a:prstGeom prst="rect">
            <a:avLst/>
          </a:prstGeom>
        </p:spPr>
      </p:pic>
      <p:sp>
        <p:nvSpPr>
          <p:cNvPr id="14" name="Rectangle 3"/>
          <p:cNvSpPr>
            <a:spLocks noChangeArrowheads="1"/>
          </p:cNvSpPr>
          <p:nvPr/>
        </p:nvSpPr>
        <p:spPr bwMode="auto">
          <a:xfrm>
            <a:off x="3276600" y="3276600"/>
            <a:ext cx="2971800" cy="400110"/>
          </a:xfrm>
          <a:prstGeom prst="rect">
            <a:avLst/>
          </a:prstGeom>
          <a:noFill/>
          <a:ln>
            <a:noFill/>
          </a:ln>
        </p:spPr>
        <p:txBody>
          <a:bodyPr wrap="square">
            <a:spAutoFit/>
          </a:bodyPr>
          <a:lstStyle/>
          <a:p>
            <a:pPr algn="ctr"/>
            <a:r>
              <a:rPr lang="en-US" sz="2000" b="1" dirty="0" smtClean="0">
                <a:solidFill>
                  <a:srgbClr val="FFFFFF"/>
                </a:solidFill>
                <a:latin typeface="Corbel"/>
                <a:cs typeface="Corbel"/>
              </a:rPr>
              <a:t>Sumatran Elephant</a:t>
            </a:r>
            <a:endParaRPr lang="en-US" sz="2000" dirty="0">
              <a:solidFill>
                <a:srgbClr val="FFFFFF"/>
              </a:solidFill>
              <a:latin typeface="Corbel"/>
              <a:cs typeface="Corbel"/>
            </a:endParaRPr>
          </a:p>
        </p:txBody>
      </p:sp>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85325" y="3959263"/>
            <a:ext cx="2872475" cy="2209800"/>
          </a:xfrm>
          <a:prstGeom prst="rect">
            <a:avLst/>
          </a:prstGeom>
        </p:spPr>
      </p:pic>
      <p:sp>
        <p:nvSpPr>
          <p:cNvPr id="10" name="Rectangle 3"/>
          <p:cNvSpPr>
            <a:spLocks noChangeArrowheads="1"/>
          </p:cNvSpPr>
          <p:nvPr/>
        </p:nvSpPr>
        <p:spPr bwMode="auto">
          <a:xfrm>
            <a:off x="6629400" y="3257490"/>
            <a:ext cx="2286000" cy="400110"/>
          </a:xfrm>
          <a:prstGeom prst="rect">
            <a:avLst/>
          </a:prstGeom>
          <a:noFill/>
          <a:ln>
            <a:noFill/>
          </a:ln>
        </p:spPr>
        <p:txBody>
          <a:bodyPr wrap="square">
            <a:spAutoFit/>
          </a:bodyPr>
          <a:lstStyle/>
          <a:p>
            <a:pPr algn="ctr"/>
            <a:r>
              <a:rPr lang="en-US" sz="2000" b="1" dirty="0" smtClean="0">
                <a:solidFill>
                  <a:srgbClr val="FFFFFF"/>
                </a:solidFill>
                <a:latin typeface="Corbel"/>
                <a:cs typeface="Corbel"/>
              </a:rPr>
              <a:t>Pangolins</a:t>
            </a:r>
            <a:endParaRPr lang="en-US" sz="2000" dirty="0">
              <a:solidFill>
                <a:srgbClr val="FFFFFF"/>
              </a:solidFill>
              <a:latin typeface="Corbel"/>
              <a:cs typeface="Corbel"/>
            </a:endParaRPr>
          </a:p>
        </p:txBody>
      </p:sp>
      <p:sp>
        <p:nvSpPr>
          <p:cNvPr id="15" name="Rectangle 3"/>
          <p:cNvSpPr>
            <a:spLocks noChangeArrowheads="1"/>
          </p:cNvSpPr>
          <p:nvPr/>
        </p:nvSpPr>
        <p:spPr bwMode="auto">
          <a:xfrm>
            <a:off x="0" y="6172200"/>
            <a:ext cx="2286000" cy="400110"/>
          </a:xfrm>
          <a:prstGeom prst="rect">
            <a:avLst/>
          </a:prstGeom>
          <a:noFill/>
          <a:ln>
            <a:noFill/>
          </a:ln>
        </p:spPr>
        <p:txBody>
          <a:bodyPr wrap="square">
            <a:spAutoFit/>
          </a:bodyPr>
          <a:lstStyle/>
          <a:p>
            <a:pPr algn="ctr"/>
            <a:r>
              <a:rPr lang="en-US" sz="2000" b="1" dirty="0" err="1" smtClean="0">
                <a:solidFill>
                  <a:srgbClr val="FFFFFF"/>
                </a:solidFill>
                <a:latin typeface="Corbel"/>
                <a:cs typeface="Corbel"/>
              </a:rPr>
              <a:t>Babirusa</a:t>
            </a:r>
            <a:endParaRPr lang="en-US" sz="2000" dirty="0">
              <a:solidFill>
                <a:srgbClr val="FFFFFF"/>
              </a:solidFill>
              <a:latin typeface="Corbel"/>
              <a:cs typeface="Corbel"/>
            </a:endParaRPr>
          </a:p>
        </p:txBody>
      </p:sp>
      <p:sp>
        <p:nvSpPr>
          <p:cNvPr id="16" name="Rectangle 3"/>
          <p:cNvSpPr>
            <a:spLocks noChangeArrowheads="1"/>
          </p:cNvSpPr>
          <p:nvPr/>
        </p:nvSpPr>
        <p:spPr bwMode="auto">
          <a:xfrm>
            <a:off x="2362200" y="6172200"/>
            <a:ext cx="2895600" cy="400110"/>
          </a:xfrm>
          <a:prstGeom prst="rect">
            <a:avLst/>
          </a:prstGeom>
          <a:noFill/>
          <a:ln>
            <a:noFill/>
          </a:ln>
        </p:spPr>
        <p:txBody>
          <a:bodyPr wrap="square">
            <a:spAutoFit/>
          </a:bodyPr>
          <a:lstStyle/>
          <a:p>
            <a:pPr algn="ctr"/>
            <a:r>
              <a:rPr lang="en-US" sz="2000" b="1" dirty="0" smtClean="0">
                <a:solidFill>
                  <a:srgbClr val="FFFFFF"/>
                </a:solidFill>
                <a:latin typeface="Corbel"/>
                <a:cs typeface="Corbel"/>
              </a:rPr>
              <a:t>Sumatran Orangutan</a:t>
            </a:r>
            <a:endParaRPr lang="en-US" sz="2000" dirty="0">
              <a:solidFill>
                <a:srgbClr val="FFFFFF"/>
              </a:solidFill>
              <a:latin typeface="Corbel"/>
              <a:cs typeface="Corbel"/>
            </a:endParaRPr>
          </a:p>
        </p:txBody>
      </p:sp>
      <p:sp>
        <p:nvSpPr>
          <p:cNvPr id="4" name="TextBox 3"/>
          <p:cNvSpPr txBox="1"/>
          <p:nvPr/>
        </p:nvSpPr>
        <p:spPr>
          <a:xfrm>
            <a:off x="1752600" y="3124200"/>
            <a:ext cx="5715000" cy="830997"/>
          </a:xfrm>
          <a:prstGeom prst="rect">
            <a:avLst/>
          </a:prstGeom>
          <a:solidFill>
            <a:schemeClr val="tx1">
              <a:lumMod val="50000"/>
            </a:schemeClr>
          </a:solidFill>
        </p:spPr>
        <p:txBody>
          <a:bodyPr wrap="square" rtlCol="0">
            <a:spAutoFit/>
          </a:bodyPr>
          <a:lstStyle/>
          <a:p>
            <a:pPr algn="ctr"/>
            <a:r>
              <a:rPr lang="en-US" sz="2400" dirty="0" smtClean="0"/>
              <a:t>Indonesia is the only country in Southeast Asia with an intact </a:t>
            </a:r>
            <a:r>
              <a:rPr lang="en-US" sz="2400" dirty="0" err="1" smtClean="0"/>
              <a:t>megafauna</a:t>
            </a:r>
            <a:endParaRPr lang="en-US" sz="2400" dirty="0"/>
          </a:p>
        </p:txBody>
      </p:sp>
    </p:spTree>
    <p:extLst>
      <p:ext uri="{BB962C8B-B14F-4D97-AF65-F5344CB8AC3E}">
        <p14:creationId xmlns:p14="http://schemas.microsoft.com/office/powerpoint/2010/main" val="3592556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map_wcu copy"/>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290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6720052"/>
          </a:xfrm>
          <a:prstGeom prst="rect">
            <a:avLst/>
          </a:prstGeom>
        </p:spPr>
      </p:pic>
      <p:sp>
        <p:nvSpPr>
          <p:cNvPr id="5" name="TextBox 4"/>
          <p:cNvSpPr txBox="1"/>
          <p:nvPr/>
        </p:nvSpPr>
        <p:spPr>
          <a:xfrm>
            <a:off x="4114800" y="6096000"/>
            <a:ext cx="4724400" cy="646331"/>
          </a:xfrm>
          <a:prstGeom prst="rect">
            <a:avLst/>
          </a:prstGeom>
          <a:noFill/>
        </p:spPr>
        <p:txBody>
          <a:bodyPr wrap="square" rtlCol="0">
            <a:spAutoFit/>
          </a:bodyPr>
          <a:lstStyle/>
          <a:p>
            <a:pPr algn="r"/>
            <a:r>
              <a:rPr lang="en-US" b="1" dirty="0" smtClean="0"/>
              <a:t>Changing trade routes for African Ivory: 2000-2008</a:t>
            </a:r>
            <a:endParaRPr lang="en-US" b="1"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5400" y="0"/>
            <a:ext cx="1156941" cy="990600"/>
          </a:xfrm>
          <a:prstGeom prst="rect">
            <a:avLst/>
          </a:prstGeom>
          <a:ln>
            <a:solidFill>
              <a:srgbClr val="404040"/>
            </a:solidFill>
          </a:ln>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320355" cy="990600"/>
          </a:xfrm>
          <a:prstGeom prst="rect">
            <a:avLst/>
          </a:prstGeom>
          <a:ln>
            <a:solidFill>
              <a:srgbClr val="404040"/>
            </a:solidFill>
          </a:ln>
        </p:spPr>
      </p:pic>
    </p:spTree>
    <p:extLst>
      <p:ext uri="{BB962C8B-B14F-4D97-AF65-F5344CB8AC3E}">
        <p14:creationId xmlns:p14="http://schemas.microsoft.com/office/powerpoint/2010/main" val="2120842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4413"/>
            <a:ext cx="9144000" cy="6481187"/>
          </a:xfrm>
          <a:prstGeom prst="rect">
            <a:avLst/>
          </a:prstGeom>
        </p:spPr>
      </p:pic>
      <p:sp>
        <p:nvSpPr>
          <p:cNvPr id="4" name="TextBox 3"/>
          <p:cNvSpPr txBox="1"/>
          <p:nvPr/>
        </p:nvSpPr>
        <p:spPr>
          <a:xfrm>
            <a:off x="4114800" y="6019800"/>
            <a:ext cx="4724400" cy="646331"/>
          </a:xfrm>
          <a:prstGeom prst="rect">
            <a:avLst/>
          </a:prstGeom>
          <a:noFill/>
        </p:spPr>
        <p:txBody>
          <a:bodyPr wrap="square" rtlCol="0">
            <a:spAutoFit/>
          </a:bodyPr>
          <a:lstStyle/>
          <a:p>
            <a:pPr algn="r"/>
            <a:r>
              <a:rPr lang="en-US" b="1" dirty="0" smtClean="0"/>
              <a:t>Changing trade routes for African Ivory: 2012-2013</a:t>
            </a:r>
            <a:endParaRPr lang="en-US" b="1" dirty="0"/>
          </a:p>
        </p:txBody>
      </p:sp>
      <p:cxnSp>
        <p:nvCxnSpPr>
          <p:cNvPr id="6" name="Straight Arrow Connector 5"/>
          <p:cNvCxnSpPr/>
          <p:nvPr/>
        </p:nvCxnSpPr>
        <p:spPr>
          <a:xfrm flipV="1">
            <a:off x="3352800" y="4876800"/>
            <a:ext cx="3505200" cy="1066800"/>
          </a:xfrm>
          <a:prstGeom prst="straightConnector1">
            <a:avLst/>
          </a:prstGeom>
          <a:ln w="3810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828800" y="5410200"/>
            <a:ext cx="1828800" cy="1200329"/>
          </a:xfrm>
          <a:prstGeom prst="rect">
            <a:avLst/>
          </a:prstGeom>
          <a:noFill/>
        </p:spPr>
        <p:txBody>
          <a:bodyPr wrap="square" rtlCol="0">
            <a:spAutoFit/>
          </a:bodyPr>
          <a:lstStyle/>
          <a:p>
            <a:r>
              <a:rPr lang="en-US" dirty="0" smtClean="0">
                <a:solidFill>
                  <a:schemeClr val="accent3"/>
                </a:solidFill>
                <a:latin typeface="Corbel"/>
                <a:cs typeface="Corbel"/>
              </a:rPr>
              <a:t>Indonesia emerging as a destination and transit country</a:t>
            </a:r>
            <a:endParaRPr lang="en-US" dirty="0">
              <a:solidFill>
                <a:schemeClr val="accent3"/>
              </a:solidFill>
              <a:latin typeface="Corbel"/>
              <a:cs typeface="Corbel"/>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5400" y="0"/>
            <a:ext cx="1156941" cy="990600"/>
          </a:xfrm>
          <a:prstGeom prst="rect">
            <a:avLst/>
          </a:prstGeom>
          <a:ln>
            <a:solidFill>
              <a:srgbClr val="404040"/>
            </a:solidFill>
          </a:ln>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320355" cy="990600"/>
          </a:xfrm>
          <a:prstGeom prst="rect">
            <a:avLst/>
          </a:prstGeom>
          <a:ln>
            <a:solidFill>
              <a:srgbClr val="404040"/>
            </a:solidFill>
          </a:ln>
        </p:spPr>
      </p:pic>
    </p:spTree>
    <p:extLst>
      <p:ext uri="{BB962C8B-B14F-4D97-AF65-F5344CB8AC3E}">
        <p14:creationId xmlns:p14="http://schemas.microsoft.com/office/powerpoint/2010/main" val="1558269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0"/>
          <p:cNvSpPr txBox="1">
            <a:spLocks noChangeArrowheads="1"/>
          </p:cNvSpPr>
          <p:nvPr/>
        </p:nvSpPr>
        <p:spPr bwMode="auto">
          <a:xfrm>
            <a:off x="41275" y="18257"/>
            <a:ext cx="9102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b="1" dirty="0">
                <a:latin typeface="+mn-lt"/>
                <a:cs typeface="Cambria" charset="0"/>
              </a:rPr>
              <a:t>Brokers trading wildlife are involved in other crimes</a:t>
            </a:r>
          </a:p>
        </p:txBody>
      </p:sp>
      <p:grpSp>
        <p:nvGrpSpPr>
          <p:cNvPr id="24578" name="Group 903"/>
          <p:cNvGrpSpPr>
            <a:grpSpLocks/>
          </p:cNvGrpSpPr>
          <p:nvPr/>
        </p:nvGrpSpPr>
        <p:grpSpPr bwMode="auto">
          <a:xfrm>
            <a:off x="466725" y="711200"/>
            <a:ext cx="8204200" cy="5918200"/>
            <a:chOff x="466652" y="711200"/>
            <a:chExt cx="8203972" cy="5917846"/>
          </a:xfrm>
        </p:grpSpPr>
        <p:pic>
          <p:nvPicPr>
            <p:cNvPr id="24579" name="Picture 41" descr="8b1-1856.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77563" y="711200"/>
              <a:ext cx="2729351"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8" name="Curved Connector 147"/>
            <p:cNvCxnSpPr>
              <a:endCxn id="24577" idx="1"/>
            </p:cNvCxnSpPr>
            <p:nvPr/>
          </p:nvCxnSpPr>
          <p:spPr bwMode="auto">
            <a:xfrm flipV="1">
              <a:off x="5008364" y="1275523"/>
              <a:ext cx="869926" cy="2158871"/>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81" name="TextBox 164"/>
            <p:cNvSpPr txBox="1">
              <a:spLocks noChangeArrowheads="1"/>
            </p:cNvSpPr>
            <p:nvPr/>
          </p:nvSpPr>
          <p:spPr bwMode="auto">
            <a:xfrm>
              <a:off x="5868504" y="2103340"/>
              <a:ext cx="273841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103</a:t>
              </a:r>
            </a:p>
          </p:txBody>
        </p:sp>
        <p:cxnSp>
          <p:nvCxnSpPr>
            <p:cNvPr id="162" name="Curved Connector 161"/>
            <p:cNvCxnSpPr>
              <a:endCxn id="24584" idx="2"/>
            </p:cNvCxnSpPr>
            <p:nvPr/>
          </p:nvCxnSpPr>
          <p:spPr bwMode="auto">
            <a:xfrm rot="5400000" flipH="1" flipV="1">
              <a:off x="4059867" y="2653391"/>
              <a:ext cx="576229" cy="19049"/>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pic>
          <p:nvPicPr>
            <p:cNvPr id="24583" name="Picture 118" descr="guns and drug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28194" y="774440"/>
              <a:ext cx="20653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165"/>
            <p:cNvSpPr txBox="1">
              <a:spLocks noChangeArrowheads="1"/>
            </p:cNvSpPr>
            <p:nvPr/>
          </p:nvSpPr>
          <p:spPr bwMode="auto">
            <a:xfrm>
              <a:off x="3328194" y="2004752"/>
              <a:ext cx="205740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233, 234</a:t>
              </a:r>
            </a:p>
          </p:txBody>
        </p:sp>
        <p:cxnSp>
          <p:nvCxnSpPr>
            <p:cNvPr id="132" name="Curved Connector 131"/>
            <p:cNvCxnSpPr/>
            <p:nvPr/>
          </p:nvCxnSpPr>
          <p:spPr bwMode="auto">
            <a:xfrm rot="10800000">
              <a:off x="2666866" y="1709678"/>
              <a:ext cx="1003272" cy="1955683"/>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grpSp>
          <p:nvGrpSpPr>
            <p:cNvPr id="24586" name="Group 30"/>
            <p:cNvGrpSpPr>
              <a:grpSpLocks/>
            </p:cNvGrpSpPr>
            <p:nvPr/>
          </p:nvGrpSpPr>
          <p:grpSpPr bwMode="auto">
            <a:xfrm>
              <a:off x="533400" y="909540"/>
              <a:ext cx="2133600" cy="1600200"/>
              <a:chOff x="533400" y="990600"/>
              <a:chExt cx="2133600" cy="1600200"/>
            </a:xfrm>
          </p:grpSpPr>
          <p:pic>
            <p:nvPicPr>
              <p:cNvPr id="24604" name="Picture 117" descr="tiger4_smaller.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33400" y="9906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5" name="TextBox 166"/>
              <p:cNvSpPr txBox="1">
                <a:spLocks noChangeArrowheads="1"/>
              </p:cNvSpPr>
              <p:nvPr/>
            </p:nvSpPr>
            <p:spPr bwMode="auto">
              <a:xfrm>
                <a:off x="533400" y="2207402"/>
                <a:ext cx="213360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190</a:t>
                </a:r>
              </a:p>
            </p:txBody>
          </p:sp>
        </p:grpSp>
        <p:pic>
          <p:nvPicPr>
            <p:cNvPr id="24587" name="Picture 120" descr="fac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66652" y="3085420"/>
              <a:ext cx="21685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5" name="Curved Connector 134"/>
            <p:cNvCxnSpPr/>
            <p:nvPr/>
          </p:nvCxnSpPr>
          <p:spPr bwMode="auto">
            <a:xfrm rot="10800000" flipV="1">
              <a:off x="2600193" y="3665361"/>
              <a:ext cx="1069945" cy="9524"/>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89" name="TextBox 167"/>
            <p:cNvSpPr txBox="1">
              <a:spLocks noChangeArrowheads="1"/>
            </p:cNvSpPr>
            <p:nvPr/>
          </p:nvSpPr>
          <p:spPr bwMode="auto">
            <a:xfrm>
              <a:off x="466652" y="3934732"/>
              <a:ext cx="213360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104</a:t>
              </a:r>
            </a:p>
          </p:txBody>
        </p:sp>
        <p:cxnSp>
          <p:nvCxnSpPr>
            <p:cNvPr id="153" name="Curved Connector 152"/>
            <p:cNvCxnSpPr/>
            <p:nvPr/>
          </p:nvCxnSpPr>
          <p:spPr bwMode="auto">
            <a:xfrm>
              <a:off x="5008364" y="3665361"/>
              <a:ext cx="887387" cy="9524"/>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pic>
          <p:nvPicPr>
            <p:cNvPr id="24591" name="Picture 168" descr="buon-lau.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895528" y="2913970"/>
              <a:ext cx="27178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Box 170"/>
            <p:cNvSpPr txBox="1">
              <a:spLocks noChangeArrowheads="1"/>
            </p:cNvSpPr>
            <p:nvPr/>
          </p:nvSpPr>
          <p:spPr bwMode="auto">
            <a:xfrm>
              <a:off x="5895528" y="3791857"/>
              <a:ext cx="2667000" cy="646113"/>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153, 154, 155, 273, 274, 275</a:t>
              </a:r>
            </a:p>
          </p:txBody>
        </p:sp>
        <p:pic>
          <p:nvPicPr>
            <p:cNvPr id="24593" name="Picture 123" descr="Nhap[huonglinhhot.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33400" y="5028846"/>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5" name="Curved Connector 144"/>
            <p:cNvCxnSpPr>
              <a:endCxn id="24595" idx="0"/>
            </p:cNvCxnSpPr>
            <p:nvPr/>
          </p:nvCxnSpPr>
          <p:spPr bwMode="auto">
            <a:xfrm rot="5400000">
              <a:off x="2645446" y="3335930"/>
              <a:ext cx="647661" cy="2738362"/>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95" name="TextBox 173"/>
            <p:cNvSpPr txBox="1">
              <a:spLocks noChangeArrowheads="1"/>
            </p:cNvSpPr>
            <p:nvPr/>
          </p:nvSpPr>
          <p:spPr bwMode="auto">
            <a:xfrm>
              <a:off x="520700" y="6243282"/>
              <a:ext cx="213360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251</a:t>
              </a:r>
            </a:p>
          </p:txBody>
        </p:sp>
        <p:pic>
          <p:nvPicPr>
            <p:cNvPr id="24596" name="Picture 126" descr="tham-nhung.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16324" y="4976457"/>
              <a:ext cx="2654300" cy="160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6" name="Curved Connector 155"/>
            <p:cNvCxnSpPr>
              <a:endCxn id="24592" idx="0"/>
            </p:cNvCxnSpPr>
            <p:nvPr/>
          </p:nvCxnSpPr>
          <p:spPr bwMode="auto">
            <a:xfrm rot="16200000" flipH="1">
              <a:off x="5543345" y="3176392"/>
              <a:ext cx="595277" cy="3005053"/>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98" name="TextBox 174"/>
            <p:cNvSpPr txBox="1">
              <a:spLocks noChangeArrowheads="1"/>
            </p:cNvSpPr>
            <p:nvPr/>
          </p:nvSpPr>
          <p:spPr bwMode="auto">
            <a:xfrm>
              <a:off x="6003624" y="6221681"/>
              <a:ext cx="2667000" cy="370009"/>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289</a:t>
              </a:r>
            </a:p>
          </p:txBody>
        </p:sp>
        <p:cxnSp>
          <p:nvCxnSpPr>
            <p:cNvPr id="159" name="Curved Connector 158"/>
            <p:cNvCxnSpPr>
              <a:endCxn id="24589" idx="0"/>
            </p:cNvCxnSpPr>
            <p:nvPr/>
          </p:nvCxnSpPr>
          <p:spPr bwMode="auto">
            <a:xfrm rot="16200000" flipH="1">
              <a:off x="4040818" y="4678920"/>
              <a:ext cx="595277" cy="0"/>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pic>
          <p:nvPicPr>
            <p:cNvPr id="24600" name="Picture 46" descr="LoGoThue22.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3459719" y="4976458"/>
              <a:ext cx="175895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1" name="TextBox 172"/>
            <p:cNvSpPr txBox="1">
              <a:spLocks noChangeArrowheads="1"/>
            </p:cNvSpPr>
            <p:nvPr/>
          </p:nvSpPr>
          <p:spPr bwMode="auto">
            <a:xfrm>
              <a:off x="3110469" y="6243283"/>
              <a:ext cx="2438400" cy="369887"/>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161</a:t>
              </a:r>
            </a:p>
          </p:txBody>
        </p:sp>
        <p:sp>
          <p:nvSpPr>
            <p:cNvPr id="50" name="Multiply 49"/>
            <p:cNvSpPr/>
            <p:nvPr/>
          </p:nvSpPr>
          <p:spPr>
            <a:xfrm>
              <a:off x="3543142" y="5028942"/>
              <a:ext cx="1590631" cy="1233414"/>
            </a:xfrm>
            <a:prstGeom prst="mathMultiply">
              <a:avLst/>
            </a:prstGeom>
            <a:solidFill>
              <a:schemeClr val="tx1">
                <a:lumMod val="50000"/>
                <a:alpha val="8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4603" name="Picture 40" descr="NTPhuong1_f04e5.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670026" y="2950320"/>
              <a:ext cx="1338126" cy="14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2807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ino-awareness-grafitti-by-Port-Elizabeth-street-artist-named-“Faktor”-700x463.jpg"/>
          <p:cNvPicPr>
            <a:picLocks noChangeAspect="1"/>
          </p:cNvPicPr>
          <p:nvPr/>
        </p:nvPicPr>
        <p:blipFill rotWithShape="1">
          <a:blip r:embed="rId3" cstate="email">
            <a:alphaModFix amt="58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0" y="16075"/>
            <a:ext cx="9144000" cy="6858000"/>
          </a:xfrm>
          <a:prstGeom prst="rect">
            <a:avLst/>
          </a:prstGeom>
        </p:spPr>
      </p:pic>
      <p:sp>
        <p:nvSpPr>
          <p:cNvPr id="3" name="TextBox 2"/>
          <p:cNvSpPr txBox="1"/>
          <p:nvPr/>
        </p:nvSpPr>
        <p:spPr>
          <a:xfrm>
            <a:off x="0" y="16074"/>
            <a:ext cx="3708400" cy="7109637"/>
          </a:xfrm>
          <a:prstGeom prst="rect">
            <a:avLst/>
          </a:prstGeom>
          <a:solidFill>
            <a:schemeClr val="bg1">
              <a:lumMod val="95000"/>
              <a:lumOff val="5000"/>
              <a:alpha val="55000"/>
            </a:schemeClr>
          </a:solidFill>
        </p:spPr>
        <p:txBody>
          <a:bodyPr wrap="square">
            <a:spAutoFit/>
          </a:bodyPr>
          <a:lstStyle/>
          <a:p>
            <a:pPr algn="ctr">
              <a:defRPr/>
            </a:pPr>
            <a:r>
              <a:rPr lang="en-US" sz="2400" b="1" dirty="0" smtClean="0"/>
              <a:t>“</a:t>
            </a:r>
            <a:r>
              <a:rPr lang="en-US" sz="2400" i="1" dirty="0"/>
              <a:t>The reality is that we have done all in our power and doing the same thing every day isn’t </a:t>
            </a:r>
            <a:r>
              <a:rPr lang="en-US" sz="2400" i="1" dirty="0" smtClean="0"/>
              <a:t>working.”</a:t>
            </a:r>
          </a:p>
          <a:p>
            <a:pPr algn="ctr">
              <a:defRPr/>
            </a:pPr>
            <a:endParaRPr lang="en-US" sz="2400" b="1" i="1" dirty="0" smtClean="0"/>
          </a:p>
          <a:p>
            <a:pPr algn="ctr">
              <a:defRPr/>
            </a:pPr>
            <a:endParaRPr lang="en-US" sz="2400" b="1" i="1" dirty="0"/>
          </a:p>
          <a:p>
            <a:pPr algn="ctr">
              <a:defRPr/>
            </a:pPr>
            <a:r>
              <a:rPr lang="en-US" sz="2400" dirty="0"/>
              <a:t>“Enforcement </a:t>
            </a:r>
            <a:r>
              <a:rPr lang="en-US" sz="2400" dirty="0" smtClean="0"/>
              <a:t>is not </a:t>
            </a:r>
            <a:r>
              <a:rPr lang="en-US" sz="2400" dirty="0"/>
              <a:t>working”</a:t>
            </a:r>
          </a:p>
          <a:p>
            <a:pPr algn="ctr">
              <a:defRPr/>
            </a:pPr>
            <a:endParaRPr lang="en-US" sz="2400" dirty="0" smtClean="0"/>
          </a:p>
          <a:p>
            <a:pPr algn="ctr">
              <a:defRPr/>
            </a:pPr>
            <a:endParaRPr lang="en-US" sz="2400" dirty="0"/>
          </a:p>
          <a:p>
            <a:pPr algn="ctr">
              <a:defRPr/>
            </a:pPr>
            <a:r>
              <a:rPr lang="en-US" sz="2400" dirty="0"/>
              <a:t>“Demand </a:t>
            </a:r>
            <a:r>
              <a:rPr lang="en-US" sz="2400" dirty="0" smtClean="0"/>
              <a:t>in Asia wont ever reduce”</a:t>
            </a:r>
          </a:p>
          <a:p>
            <a:pPr algn="ctr">
              <a:defRPr/>
            </a:pPr>
            <a:endParaRPr lang="en-US" sz="2400" dirty="0" smtClean="0"/>
          </a:p>
          <a:p>
            <a:pPr algn="ctr">
              <a:defRPr/>
            </a:pPr>
            <a:endParaRPr lang="en-US" sz="2400" dirty="0"/>
          </a:p>
          <a:p>
            <a:pPr algn="ctr">
              <a:defRPr/>
            </a:pPr>
            <a:r>
              <a:rPr lang="en-US" sz="2400" dirty="0" smtClean="0"/>
              <a:t>…Its </a:t>
            </a:r>
            <a:r>
              <a:rPr lang="en-US" sz="2400" dirty="0"/>
              <a:t>time to legalize the trade in </a:t>
            </a:r>
            <a:r>
              <a:rPr lang="en-US" sz="2400" dirty="0" smtClean="0"/>
              <a:t>[insert species name here]</a:t>
            </a:r>
          </a:p>
          <a:p>
            <a:pPr algn="ctr">
              <a:defRPr/>
            </a:pPr>
            <a:endParaRPr lang="en-US" sz="2400" dirty="0" smtClean="0"/>
          </a:p>
          <a:p>
            <a:pPr algn="ctr">
              <a:defRPr/>
            </a:pPr>
            <a:endParaRPr lang="en-US" sz="2400" dirty="0"/>
          </a:p>
        </p:txBody>
      </p:sp>
    </p:spTree>
    <p:extLst>
      <p:ext uri="{BB962C8B-B14F-4D97-AF65-F5344CB8AC3E}">
        <p14:creationId xmlns:p14="http://schemas.microsoft.com/office/powerpoint/2010/main" val="22164492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TS103417271">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TS103417271</Template>
  <TotalTime>0</TotalTime>
  <Words>3085</Words>
  <Application>Microsoft Office PowerPoint</Application>
  <PresentationFormat>On-screen Show (4:3)</PresentationFormat>
  <Paragraphs>352</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TS103417271</vt:lpstr>
      <vt:lpstr>PowerPoint Presentation</vt:lpstr>
      <vt:lpstr>Global wildlife trade</vt:lpstr>
      <vt:lpstr>Indonesia…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bilateral/multilateral programs</vt:lpstr>
      <vt:lpstr>Indonesia has the potential to be a regional leader on illegal Wildlife Trade enforcement</vt:lpstr>
      <vt:lpstr>PowerPoint Presentation</vt:lpstr>
      <vt:lpstr>1. Institutional Arrangements</vt:lpstr>
      <vt:lpstr>2. Policies &amp; Regulations – Protected Species List</vt:lpstr>
      <vt:lpstr>2. Policies &amp; Regulations – other concerns</vt:lpstr>
      <vt:lpstr>3. Incentives &amp; Cost Recovery</vt:lpstr>
      <vt:lpstr>MANTA RAY protection</vt:lpstr>
      <vt:lpstr>4. Information-sharing</vt:lpstr>
      <vt:lpstr>5. Capacity-building</vt:lpstr>
      <vt:lpstr>5. Capacity-building – Wildlife Forensics</vt:lpstr>
      <vt:lpstr>6. Dismantle Trade Networks</vt:lpstr>
      <vt:lpstr>WILDLIFE CRIME UNIT</vt:lpstr>
      <vt:lpstr>WCU APPROACH</vt:lpstr>
      <vt:lpstr>PowerPoint Presentation</vt:lpstr>
      <vt:lpstr>7. Improve PA management</vt:lpstr>
      <vt:lpstr>8. Political will &amp; Demand</vt:lpstr>
      <vt:lpstr>PowerPoint Presentation</vt:lpstr>
      <vt:lpstr>9. Regional Linkages</vt:lpstr>
      <vt:lpstr>Metrics of Success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2013-06-04T15:09:22Z</dcterms:created>
  <dcterms:modified xsi:type="dcterms:W3CDTF">2016-03-09T03:19:36Z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