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8" r:id="rId3"/>
    <p:sldId id="267" r:id="rId4"/>
    <p:sldId id="258" r:id="rId5"/>
    <p:sldId id="261" r:id="rId6"/>
    <p:sldId id="260" r:id="rId7"/>
    <p:sldId id="259" r:id="rId8"/>
    <p:sldId id="266" r:id="rId9"/>
    <p:sldId id="272" r:id="rId10"/>
    <p:sldId id="273" r:id="rId11"/>
    <p:sldId id="274" r:id="rId12"/>
    <p:sldId id="262" r:id="rId13"/>
    <p:sldId id="269" r:id="rId14"/>
    <p:sldId id="25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850" autoAdjust="0"/>
  </p:normalViewPr>
  <p:slideViewPr>
    <p:cSldViewPr snapToGrid="0" snapToObjects="1">
      <p:cViewPr>
        <p:scale>
          <a:sx n="28" d="100"/>
          <a:sy n="28" d="100"/>
        </p:scale>
        <p:origin x="-17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cott:Documents:3_WCS:Rhinos:SA%20Rhino%20poaching%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AU"/>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1"/>
          <c:order val="0"/>
          <c:tx>
            <c:strRef>
              <c:f>Sheet1!$B$1</c:f>
              <c:strCache>
                <c:ptCount val="1"/>
                <c:pt idx="0">
                  <c:v>No. Rhino killed</c:v>
                </c:pt>
              </c:strCache>
            </c:strRef>
          </c:tx>
          <c:spPr>
            <a:solidFill>
              <a:schemeClr val="accent2">
                <a:lumMod val="75000"/>
              </a:schemeClr>
            </a:solidFill>
          </c:spPr>
          <c:invertIfNegative val="0"/>
          <c:cat>
            <c:strRef>
              <c:f>Sheet1!$A$2:$A$8</c:f>
              <c:strCache>
                <c:ptCount val="7"/>
                <c:pt idx="0">
                  <c:v>2007</c:v>
                </c:pt>
                <c:pt idx="1">
                  <c:v>2008</c:v>
                </c:pt>
                <c:pt idx="2">
                  <c:v>2009</c:v>
                </c:pt>
                <c:pt idx="3">
                  <c:v>2010</c:v>
                </c:pt>
                <c:pt idx="4">
                  <c:v>2011</c:v>
                </c:pt>
                <c:pt idx="5">
                  <c:v>2012</c:v>
                </c:pt>
                <c:pt idx="6">
                  <c:v>July 3 2013</c:v>
                </c:pt>
              </c:strCache>
            </c:strRef>
          </c:cat>
          <c:val>
            <c:numRef>
              <c:f>Sheet1!$B$2:$B$8</c:f>
              <c:numCache>
                <c:formatCode>General</c:formatCode>
                <c:ptCount val="7"/>
                <c:pt idx="0">
                  <c:v>13</c:v>
                </c:pt>
                <c:pt idx="1">
                  <c:v>83</c:v>
                </c:pt>
                <c:pt idx="2">
                  <c:v>122</c:v>
                </c:pt>
                <c:pt idx="3">
                  <c:v>333</c:v>
                </c:pt>
                <c:pt idx="4">
                  <c:v>448</c:v>
                </c:pt>
                <c:pt idx="5">
                  <c:v>668</c:v>
                </c:pt>
                <c:pt idx="6">
                  <c:v>750</c:v>
                </c:pt>
              </c:numCache>
            </c:numRef>
          </c:val>
        </c:ser>
        <c:dLbls>
          <c:showLegendKey val="0"/>
          <c:showVal val="0"/>
          <c:showCatName val="0"/>
          <c:showSerName val="0"/>
          <c:showPercent val="0"/>
          <c:showBubbleSize val="0"/>
        </c:dLbls>
        <c:gapWidth val="150"/>
        <c:axId val="125302272"/>
        <c:axId val="96637696"/>
      </c:barChart>
      <c:catAx>
        <c:axId val="125302272"/>
        <c:scaling>
          <c:orientation val="minMax"/>
        </c:scaling>
        <c:delete val="1"/>
        <c:axPos val="b"/>
        <c:numFmt formatCode="General" sourceLinked="1"/>
        <c:majorTickMark val="out"/>
        <c:minorTickMark val="none"/>
        <c:tickLblPos val="nextTo"/>
        <c:crossAx val="96637696"/>
        <c:crosses val="autoZero"/>
        <c:auto val="1"/>
        <c:lblAlgn val="ctr"/>
        <c:lblOffset val="100"/>
        <c:noMultiLvlLbl val="0"/>
      </c:catAx>
      <c:valAx>
        <c:axId val="96637696"/>
        <c:scaling>
          <c:orientation val="minMax"/>
        </c:scaling>
        <c:delete val="1"/>
        <c:axPos val="l"/>
        <c:numFmt formatCode="General" sourceLinked="1"/>
        <c:majorTickMark val="out"/>
        <c:minorTickMark val="none"/>
        <c:tickLblPos val="nextTo"/>
        <c:crossAx val="125302272"/>
        <c:crosses val="autoZero"/>
        <c:crossBetween val="between"/>
      </c:valAx>
      <c:spPr>
        <a:solidFill>
          <a:schemeClr val="bg1">
            <a:alpha val="0"/>
          </a:schemeClr>
        </a:solidFill>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BD99A7-BAFE-A649-9FA5-9D6825FE136F}" type="datetimeFigureOut">
              <a:rPr lang="en-US" smtClean="0"/>
              <a:t>3/9/2016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0F75E6-AEE4-CD43-91EE-A2CE538C4859}" type="slidenum">
              <a:rPr lang="en-US" smtClean="0"/>
              <a:t>‹#›</a:t>
            </a:fld>
            <a:endParaRPr lang="en-US"/>
          </a:p>
        </p:txBody>
      </p:sp>
    </p:spTree>
    <p:extLst>
      <p:ext uri="{BB962C8B-B14F-4D97-AF65-F5344CB8AC3E}">
        <p14:creationId xmlns:p14="http://schemas.microsoft.com/office/powerpoint/2010/main" val="2134378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US" sz="1200" b="1" dirty="0" smtClean="0">
                <a:solidFill>
                  <a:schemeClr val="bg1"/>
                </a:solidFill>
              </a:rPr>
              <a:t>2457 southern white rhino’s poached since 2007</a:t>
            </a:r>
          </a:p>
          <a:p>
            <a:pPr algn="l">
              <a:defRPr/>
            </a:pPr>
            <a:r>
              <a:rPr lang="en-US" sz="1200" b="1" dirty="0" smtClean="0">
                <a:solidFill>
                  <a:schemeClr val="bg1"/>
                </a:solidFill>
              </a:rPr>
              <a:t>12% of the global population in 7 years</a:t>
            </a:r>
          </a:p>
          <a:p>
            <a:r>
              <a:rPr lang="en-US" dirty="0" smtClean="0"/>
              <a:t> </a:t>
            </a:r>
          </a:p>
          <a:p>
            <a:r>
              <a:rPr lang="en-US" dirty="0" smtClean="0"/>
              <a:t>This is really why we are here today – the dramatic increase in poaching of the </a:t>
            </a:r>
            <a:r>
              <a:rPr lang="en-US" dirty="0" err="1" smtClean="0"/>
              <a:t>SWRhino</a:t>
            </a:r>
            <a:r>
              <a:rPr lang="en-US" dirty="0" smtClean="0"/>
              <a:t> </a:t>
            </a:r>
            <a:r>
              <a:rPr lang="en-US" baseline="0" dirty="0" smtClean="0"/>
              <a:t>that until recently, were lauded as a conservation success story </a:t>
            </a:r>
            <a:r>
              <a:rPr lang="en-US" dirty="0" smtClean="0"/>
              <a:t>has brought the world’s attention back to these species.</a:t>
            </a:r>
            <a:r>
              <a:rPr lang="en-US" baseline="0" dirty="0" smtClean="0"/>
              <a: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If we give a low estimate of 4kg of horn from each individual poached – that would give  a little over 9800kg of horn which based on black market prices</a:t>
            </a:r>
            <a:r>
              <a:rPr lang="en-US" b="1" baseline="0" dirty="0" smtClean="0"/>
              <a:t> in Asia ranging from 20,000-60,000 USD/kg could represent $200-600million in profit to wildlife criminals</a:t>
            </a:r>
            <a:endParaRPr lang="en-US" b="1"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90F75E6-AEE4-CD43-91EE-A2CE538C4859}" type="slidenum">
              <a:rPr lang="en-US" smtClean="0"/>
              <a:t>1</a:t>
            </a:fld>
            <a:endParaRPr lang="en-US"/>
          </a:p>
        </p:txBody>
      </p:sp>
    </p:spTree>
    <p:extLst>
      <p:ext uri="{BB962C8B-B14F-4D97-AF65-F5344CB8AC3E}">
        <p14:creationId xmlns:p14="http://schemas.microsoft.com/office/powerpoint/2010/main" val="37009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three smuggling points on the VN-CH border estimated </a:t>
            </a:r>
            <a:r>
              <a:rPr lang="en-US" baseline="0" dirty="0" err="1" smtClean="0"/>
              <a:t>upto</a:t>
            </a:r>
            <a:r>
              <a:rPr lang="en-US" baseline="0" dirty="0" smtClean="0"/>
              <a:t> from 18-30k/day given in bribes to border officials</a:t>
            </a:r>
          </a:p>
          <a:p>
            <a:r>
              <a:rPr lang="en-US" baseline="0" dirty="0" smtClean="0"/>
              <a:t>Over a half of wildlife traders interviewed in QB in a recent survey funded by KfW reported either corruption, collusion or </a:t>
            </a:r>
            <a:r>
              <a:rPr lang="en-US" baseline="0" dirty="0" err="1" smtClean="0"/>
              <a:t>leniancy</a:t>
            </a:r>
            <a:r>
              <a:rPr lang="en-US" baseline="0" dirty="0" smtClean="0"/>
              <a:t> of officials  </a:t>
            </a:r>
          </a:p>
          <a:p>
            <a:endParaRPr lang="en-US" baseline="0" dirty="0" smtClean="0"/>
          </a:p>
          <a:p>
            <a:r>
              <a:rPr lang="en-US" baseline="0" dirty="0" smtClean="0"/>
              <a:t>It undermines everything we are working towards</a:t>
            </a:r>
          </a:p>
          <a:p>
            <a:endParaRPr lang="en-US" baseline="0" dirty="0" smtClean="0"/>
          </a:p>
          <a:p>
            <a:r>
              <a:rPr lang="en-US" baseline="0" dirty="0" smtClean="0"/>
              <a:t>Corruption as it relates to wildlife crimes, even transnational crimes is not being addressed in a strong manner </a:t>
            </a:r>
            <a:endParaRPr lang="en-US" dirty="0" smtClean="0"/>
          </a:p>
          <a:p>
            <a:r>
              <a:rPr lang="en-US" dirty="0" smtClean="0"/>
              <a:t>Its barely talked about never mind worked on at a practical level in most countries</a:t>
            </a:r>
          </a:p>
          <a:p>
            <a:endParaRPr lang="en-US" dirty="0" smtClean="0"/>
          </a:p>
          <a:p>
            <a:r>
              <a:rPr lang="en-US" dirty="0" smtClean="0"/>
              <a:t>e.g. In 2005,</a:t>
            </a:r>
            <a:r>
              <a:rPr lang="en-US" baseline="0" dirty="0" smtClean="0"/>
              <a:t> </a:t>
            </a:r>
            <a:r>
              <a:rPr lang="en-US" dirty="0" smtClean="0"/>
              <a:t>Georgia fired</a:t>
            </a:r>
            <a:r>
              <a:rPr lang="en-US" baseline="0" dirty="0" smtClean="0"/>
              <a:t> </a:t>
            </a:r>
            <a:r>
              <a:rPr lang="en-US" dirty="0" smtClean="0"/>
              <a:t>80-90% of its traffic police force then rehired from the academy</a:t>
            </a:r>
            <a:r>
              <a:rPr lang="en-US" baseline="0" dirty="0" smtClean="0"/>
              <a:t> and new recruits and increase pay </a:t>
            </a:r>
            <a:r>
              <a:rPr lang="en-US" baseline="0" dirty="0" err="1" smtClean="0"/>
              <a:t>upto</a:t>
            </a:r>
            <a:r>
              <a:rPr lang="en-US" baseline="0" dirty="0" smtClean="0"/>
              <a:t> 20X</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Bold top-level actions have succeeded in fighting corruption in law enforcement  - maybe that</a:t>
            </a:r>
            <a:r>
              <a:rPr lang="fr-FR" dirty="0" smtClean="0"/>
              <a:t>’</a:t>
            </a:r>
            <a:r>
              <a:rPr lang="en-US" dirty="0" smtClean="0"/>
              <a:t>s what we need now….</a:t>
            </a:r>
          </a:p>
          <a:p>
            <a:endParaRPr lang="en-US" baseline="0" dirty="0" smtClean="0"/>
          </a:p>
        </p:txBody>
      </p:sp>
      <p:sp>
        <p:nvSpPr>
          <p:cNvPr id="4" name="Slide Number Placeholder 3"/>
          <p:cNvSpPr>
            <a:spLocks noGrp="1"/>
          </p:cNvSpPr>
          <p:nvPr>
            <p:ph type="sldNum" sz="quarter" idx="10"/>
          </p:nvPr>
        </p:nvSpPr>
        <p:spPr/>
        <p:txBody>
          <a:bodyPr/>
          <a:lstStyle/>
          <a:p>
            <a:fld id="{790F75E6-AEE4-CD43-91EE-A2CE538C4859}" type="slidenum">
              <a:rPr lang="en-US" smtClean="0"/>
              <a:t>10</a:t>
            </a:fld>
            <a:endParaRPr lang="en-US"/>
          </a:p>
        </p:txBody>
      </p:sp>
    </p:spTree>
    <p:extLst>
      <p:ext uri="{BB962C8B-B14F-4D97-AF65-F5344CB8AC3E}">
        <p14:creationId xmlns:p14="http://schemas.microsoft.com/office/powerpoint/2010/main" val="4285724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Changing behaviors takes time – it only started in 2012!</a:t>
            </a:r>
            <a:r>
              <a:rPr lang="en-US" sz="1200" b="1" baseline="0" dirty="0" smtClean="0"/>
              <a:t> - </a:t>
            </a:r>
            <a:r>
              <a:rPr lang="en-US" sz="1200" b="1" dirty="0" smtClean="0"/>
              <a:t>but in the main</a:t>
            </a:r>
            <a:r>
              <a:rPr lang="en-US" sz="1200" b="1" baseline="0" dirty="0" smtClean="0"/>
              <a:t> Asian consumer states, </a:t>
            </a:r>
            <a:r>
              <a:rPr lang="en-US" sz="1200" b="1" dirty="0" smtClean="0"/>
              <a:t>once government shows commitment, things happen faster…</a:t>
            </a:r>
          </a:p>
          <a:p>
            <a:endParaRPr lang="en-US" dirty="0" smtClean="0"/>
          </a:p>
          <a:p>
            <a:r>
              <a:rPr lang="en-US" dirty="0" smtClean="0"/>
              <a:t>There are examples from other countries where behavior change for the older generation is driven primarily</a:t>
            </a:r>
            <a:r>
              <a:rPr lang="en-US" baseline="0" dirty="0" smtClean="0"/>
              <a:t> by enforcement and for younger generations by knowledge/awareness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Demand reduction efforts started in VN in 2012 – give it time</a:t>
            </a:r>
          </a:p>
          <a:p>
            <a:endParaRPr lang="en-US" baseline="0" dirty="0" smtClean="0"/>
          </a:p>
          <a:p>
            <a:r>
              <a:rPr lang="en-US" baseline="0" dirty="0" smtClean="0"/>
              <a:t>Strategies must recognize that enforcement is a critical component of demand reduction</a:t>
            </a:r>
          </a:p>
        </p:txBody>
      </p:sp>
      <p:sp>
        <p:nvSpPr>
          <p:cNvPr id="4" name="Slide Number Placeholder 3"/>
          <p:cNvSpPr>
            <a:spLocks noGrp="1"/>
          </p:cNvSpPr>
          <p:nvPr>
            <p:ph type="sldNum" sz="quarter" idx="10"/>
          </p:nvPr>
        </p:nvSpPr>
        <p:spPr/>
        <p:txBody>
          <a:bodyPr/>
          <a:lstStyle/>
          <a:p>
            <a:fld id="{790F75E6-AEE4-CD43-91EE-A2CE538C4859}" type="slidenum">
              <a:rPr lang="en-US" smtClean="0"/>
              <a:t>11</a:t>
            </a:fld>
            <a:endParaRPr lang="en-US"/>
          </a:p>
        </p:txBody>
      </p:sp>
    </p:spTree>
    <p:extLst>
      <p:ext uri="{BB962C8B-B14F-4D97-AF65-F5344CB8AC3E}">
        <p14:creationId xmlns:p14="http://schemas.microsoft.com/office/powerpoint/2010/main" val="2584349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Governments</a:t>
            </a:r>
            <a:r>
              <a:rPr lang="en-US" baseline="0" dirty="0" smtClean="0"/>
              <a:t> </a:t>
            </a:r>
            <a:r>
              <a:rPr lang="en-US" dirty="0" smtClean="0"/>
              <a:t>and civil society need to stop playing the blame game, and adjust their view of the world </a:t>
            </a:r>
          </a:p>
          <a:p>
            <a:endParaRPr lang="en-US" dirty="0" smtClean="0"/>
          </a:p>
          <a:p>
            <a:r>
              <a:rPr lang="en-US" dirty="0" smtClean="0"/>
              <a:t>Criminals</a:t>
            </a:r>
            <a:r>
              <a:rPr lang="en-US" baseline="0" dirty="0" smtClean="0"/>
              <a:t> have long r</a:t>
            </a:r>
            <a:r>
              <a:rPr lang="en-US" dirty="0" smtClean="0"/>
              <a:t>emoved the administrative obstacle of international boundaries and communications systems and we must streamline and modernize ours if we are to catch up with them. </a:t>
            </a:r>
          </a:p>
          <a:p>
            <a:endParaRPr lang="en-US" dirty="0" smtClean="0"/>
          </a:p>
        </p:txBody>
      </p:sp>
      <p:sp>
        <p:nvSpPr>
          <p:cNvPr id="4" name="Slide Number Placeholder 3"/>
          <p:cNvSpPr>
            <a:spLocks noGrp="1"/>
          </p:cNvSpPr>
          <p:nvPr>
            <p:ph type="sldNum" sz="quarter" idx="10"/>
          </p:nvPr>
        </p:nvSpPr>
        <p:spPr/>
        <p:txBody>
          <a:bodyPr/>
          <a:lstStyle/>
          <a:p>
            <a:fld id="{790F75E6-AEE4-CD43-91EE-A2CE538C4859}" type="slidenum">
              <a:rPr lang="en-US" smtClean="0"/>
              <a:t>12</a:t>
            </a:fld>
            <a:endParaRPr lang="en-US"/>
          </a:p>
        </p:txBody>
      </p:sp>
    </p:spTree>
    <p:extLst>
      <p:ext uri="{BB962C8B-B14F-4D97-AF65-F5344CB8AC3E}">
        <p14:creationId xmlns:p14="http://schemas.microsoft.com/office/powerpoint/2010/main" val="986799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Tackling these transnational criminal groups requires a truly transnational approach and a more holistic focus on the whole criminal network, not just the one person arrested at a port in a single country  - strategies, </a:t>
            </a:r>
            <a:r>
              <a:rPr lang="en-US" baseline="0" dirty="0" err="1" smtClean="0"/>
              <a:t>MoUs</a:t>
            </a:r>
            <a:r>
              <a:rPr lang="en-US" baseline="0" dirty="0" smtClean="0"/>
              <a:t> </a:t>
            </a:r>
            <a:r>
              <a:rPr lang="en-US" baseline="0" dirty="0" err="1" smtClean="0"/>
              <a:t>etc</a:t>
            </a:r>
            <a:r>
              <a:rPr lang="en-US" baseline="0" dirty="0" smtClean="0"/>
              <a:t> need to lay out new communications mechanisms that streamline this and enable investigators to work in real-time with colleagues from origin and destination countries to connect the dots and build cases in multiple countries if necessary against transnational rhino criminal syndicates</a:t>
            </a:r>
          </a:p>
        </p:txBody>
      </p:sp>
      <p:sp>
        <p:nvSpPr>
          <p:cNvPr id="4" name="Slide Number Placeholder 3"/>
          <p:cNvSpPr>
            <a:spLocks noGrp="1"/>
          </p:cNvSpPr>
          <p:nvPr>
            <p:ph type="sldNum" sz="quarter" idx="10"/>
          </p:nvPr>
        </p:nvSpPr>
        <p:spPr/>
        <p:txBody>
          <a:bodyPr/>
          <a:lstStyle/>
          <a:p>
            <a:fld id="{790F75E6-AEE4-CD43-91EE-A2CE538C4859}" type="slidenum">
              <a:rPr lang="en-US" smtClean="0"/>
              <a:t>13</a:t>
            </a:fld>
            <a:endParaRPr lang="en-US"/>
          </a:p>
        </p:txBody>
      </p:sp>
    </p:spTree>
    <p:extLst>
      <p:ext uri="{BB962C8B-B14F-4D97-AF65-F5344CB8AC3E}">
        <p14:creationId xmlns:p14="http://schemas.microsoft.com/office/powerpoint/2010/main" val="386850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conclusion is that we have to start improving enforcement,</a:t>
            </a:r>
            <a:r>
              <a:rPr lang="en-US" baseline="0" dirty="0" smtClean="0"/>
              <a:t> </a:t>
            </a:r>
            <a:r>
              <a:rPr lang="en-US" dirty="0" smtClean="0"/>
              <a:t>being specific about what that means,</a:t>
            </a:r>
            <a:r>
              <a:rPr lang="en-US" baseline="0" dirty="0" smtClean="0"/>
              <a:t> monitoring these changes </a:t>
            </a:r>
            <a:r>
              <a:rPr lang="en-US" dirty="0" smtClean="0"/>
              <a:t>and tackling the hard challenges that are making it ineffective at present</a:t>
            </a:r>
          </a:p>
          <a:p>
            <a:endParaRPr lang="en-US" dirty="0" smtClean="0"/>
          </a:p>
          <a:p>
            <a:r>
              <a:rPr lang="en-US" dirty="0" smtClean="0"/>
              <a:t>In</a:t>
            </a:r>
            <a:r>
              <a:rPr lang="en-US" baseline="0" dirty="0" smtClean="0"/>
              <a:t> 1988, George Schaller and his team discovered a small group of Javan Rhinos in Southern Vietnam – they made a series of recommendations and an action plan to protect them. </a:t>
            </a:r>
          </a:p>
          <a:p>
            <a:r>
              <a:rPr lang="en-US" baseline="0" dirty="0" smtClean="0"/>
              <a:t>Despite lots of well intentioned work, the actions never made it past being a good idea, and repeated a whole lot and in 2010, the last Rhino in Vietnam was shot dead, its horn hacked off.</a:t>
            </a:r>
          </a:p>
          <a:p>
            <a:endParaRPr lang="en-US" baseline="0" dirty="0" smtClean="0"/>
          </a:p>
          <a:p>
            <a:r>
              <a:rPr lang="en-US" baseline="0" dirty="0" smtClean="0"/>
              <a:t>We simply cannot let this happen to more species of Rhino. </a:t>
            </a:r>
          </a:p>
          <a:p>
            <a:endParaRPr lang="en-US" baseline="0" dirty="0" smtClean="0"/>
          </a:p>
          <a:p>
            <a:r>
              <a:rPr lang="en-US" baseline="0" dirty="0" err="1" smtClean="0"/>
              <a:t>Thankyou</a:t>
            </a:r>
            <a:endParaRPr lang="en-US" baseline="0" dirty="0" smtClean="0"/>
          </a:p>
          <a:p>
            <a:r>
              <a:rPr lang="en-US" baseline="0" dirty="0" smtClean="0"/>
              <a:t> </a:t>
            </a:r>
          </a:p>
        </p:txBody>
      </p:sp>
      <p:sp>
        <p:nvSpPr>
          <p:cNvPr id="4" name="Slide Number Placeholder 3"/>
          <p:cNvSpPr>
            <a:spLocks noGrp="1"/>
          </p:cNvSpPr>
          <p:nvPr>
            <p:ph type="sldNum" sz="quarter" idx="10"/>
          </p:nvPr>
        </p:nvSpPr>
        <p:spPr/>
        <p:txBody>
          <a:bodyPr/>
          <a:lstStyle/>
          <a:p>
            <a:fld id="{790F75E6-AEE4-CD43-91EE-A2CE538C4859}" type="slidenum">
              <a:rPr lang="en-US" smtClean="0"/>
              <a:t>14</a:t>
            </a:fld>
            <a:endParaRPr lang="en-US"/>
          </a:p>
        </p:txBody>
      </p:sp>
    </p:spTree>
    <p:extLst>
      <p:ext uri="{BB962C8B-B14F-4D97-AF65-F5344CB8AC3E}">
        <p14:creationId xmlns:p14="http://schemas.microsoft.com/office/powerpoint/2010/main" val="300138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just </a:t>
            </a:r>
            <a:r>
              <a:rPr lang="en-US" dirty="0" err="1" smtClean="0"/>
              <a:t>Swhites</a:t>
            </a:r>
            <a:r>
              <a:rPr lang="en-US" baseline="0" dirty="0" smtClean="0"/>
              <a:t> as you know. </a:t>
            </a:r>
          </a:p>
          <a:p>
            <a:r>
              <a:rPr lang="en-US" baseline="0" dirty="0" smtClean="0"/>
              <a:t>4/5 are G</a:t>
            </a:r>
          </a:p>
          <a:p>
            <a:r>
              <a:rPr lang="en-US" baseline="0" dirty="0" smtClean="0"/>
              <a:t>3 sub </a:t>
            </a:r>
            <a:r>
              <a:rPr lang="en-US" baseline="0" dirty="0" err="1" smtClean="0"/>
              <a:t>sp</a:t>
            </a:r>
            <a:r>
              <a:rPr lang="en-US" baseline="0" dirty="0" smtClean="0"/>
              <a:t> extinct since 2008</a:t>
            </a:r>
            <a:endParaRPr lang="en-US" dirty="0"/>
          </a:p>
        </p:txBody>
      </p:sp>
      <p:sp>
        <p:nvSpPr>
          <p:cNvPr id="4" name="Slide Number Placeholder 3"/>
          <p:cNvSpPr>
            <a:spLocks noGrp="1"/>
          </p:cNvSpPr>
          <p:nvPr>
            <p:ph type="sldNum" sz="quarter" idx="10"/>
          </p:nvPr>
        </p:nvSpPr>
        <p:spPr/>
        <p:txBody>
          <a:bodyPr/>
          <a:lstStyle/>
          <a:p>
            <a:fld id="{790F75E6-AEE4-CD43-91EE-A2CE538C4859}" type="slidenum">
              <a:rPr lang="en-US" smtClean="0"/>
              <a:t>2</a:t>
            </a:fld>
            <a:endParaRPr lang="en-US"/>
          </a:p>
        </p:txBody>
      </p:sp>
    </p:spTree>
    <p:extLst>
      <p:ext uri="{BB962C8B-B14F-4D97-AF65-F5344CB8AC3E}">
        <p14:creationId xmlns:p14="http://schemas.microsoft.com/office/powerpoint/2010/main" val="346295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rgbClr val="FF0000"/>
                </a:solidFill>
                <a:latin typeface="Calibri" charset="0"/>
                <a:ea typeface="ＭＳ Ｐゴシック" charset="0"/>
                <a:cs typeface="ＭＳ Ｐゴシック" charset="0"/>
              </a:rPr>
              <a:t>Vietnamese citizens play a significant role in the illegal trade of rhino horn from Africa into Asia:</a:t>
            </a:r>
          </a:p>
          <a:p>
            <a:r>
              <a:rPr lang="en-US" b="1" dirty="0">
                <a:latin typeface="Calibri" charset="0"/>
                <a:ea typeface="ＭＳ Ｐゴシック" charset="0"/>
                <a:cs typeface="ＭＳ Ｐゴシック" charset="0"/>
              </a:rPr>
              <a:t>Hunters-Transporters-Traders-Consumers</a:t>
            </a:r>
            <a:r>
              <a:rPr lang="en-US" b="1" dirty="0">
                <a:solidFill>
                  <a:srgbClr val="FF0000"/>
                </a:solidFill>
                <a:latin typeface="Calibri" charset="0"/>
                <a:ea typeface="ＭＳ Ｐゴシック" charset="0"/>
                <a:cs typeface="ＭＳ Ｐゴシック" charset="0"/>
              </a:rPr>
              <a:t>  </a:t>
            </a:r>
          </a:p>
          <a:p>
            <a:pPr eaLnBrk="1" hangingPunct="1"/>
            <a:r>
              <a:rPr lang="en-GB" b="1" dirty="0" smtClean="0">
                <a:latin typeface="Calibri" charset="0"/>
                <a:ea typeface="ＭＳ Ｐゴシック" charset="0"/>
                <a:cs typeface="ＭＳ Ｐゴシック" charset="0"/>
              </a:rPr>
              <a:t>This is undeniable, based on seizures, arrests, investigations and surveys</a:t>
            </a:r>
          </a:p>
          <a:p>
            <a:pPr eaLnBrk="1" hangingPunct="1"/>
            <a:endParaRPr lang="en-GB" b="1" dirty="0" smtClean="0">
              <a:latin typeface="Calibri" charset="0"/>
              <a:ea typeface="ＭＳ Ｐゴシック" charset="0"/>
              <a:cs typeface="ＭＳ Ｐゴシック" charset="0"/>
            </a:endParaRPr>
          </a:p>
          <a:p>
            <a:pPr eaLnBrk="1" hangingPunct="1"/>
            <a:endParaRPr lang="en-GB" b="1" dirty="0">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2E9D43-6B09-7E4E-8F2C-E8A307EE8417}" type="slidenum">
              <a:rPr lang="en-GB" sz="1200">
                <a:latin typeface="Calibri" charset="0"/>
              </a:rPr>
              <a:pPr eaLnBrk="1" hangingPunct="1"/>
              <a:t>3</a:t>
            </a:fld>
            <a:endParaRPr lang="en-GB"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latin typeface="Calibri" charset="0"/>
                <a:ea typeface="ＭＳ Ｐゴシック" charset="0"/>
                <a:cs typeface="ＭＳ Ｐゴシック" charset="0"/>
              </a:rPr>
              <a:t>However, to what extent they are the main consumer market is the subject of debate</a:t>
            </a:r>
          </a:p>
          <a:p>
            <a:pPr marL="0" marR="0" indent="0" algn="l" defTabSz="457200" rtl="0" eaLnBrk="1" fontAlgn="auto" latinLnBrk="0" hangingPunct="1">
              <a:lnSpc>
                <a:spcPct val="100000"/>
              </a:lnSpc>
              <a:spcBef>
                <a:spcPts val="0"/>
              </a:spcBef>
              <a:spcAft>
                <a:spcPts val="0"/>
              </a:spcAft>
              <a:buClrTx/>
              <a:buSzTx/>
              <a:buFontTx/>
              <a:buNone/>
              <a:tabLst/>
              <a:defRPr/>
            </a:pPr>
            <a:endParaRPr lang="en-GB" b="1"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latin typeface="Calibri" charset="0"/>
                <a:ea typeface="ＭＳ Ｐゴシック" charset="0"/>
                <a:cs typeface="ＭＳ Ｐゴシック" charset="0"/>
              </a:rPr>
              <a:t>There is mounting evidence that </a:t>
            </a:r>
            <a:r>
              <a:rPr lang="en-GB" b="1" baseline="0" dirty="0" smtClean="0">
                <a:latin typeface="Calibri" charset="0"/>
                <a:ea typeface="ＭＳ Ｐゴシック" charset="0"/>
                <a:cs typeface="ＭＳ Ｐゴシック" charset="0"/>
              </a:rPr>
              <a:t>horns entering </a:t>
            </a:r>
            <a:r>
              <a:rPr lang="en-GB" b="1" baseline="0" dirty="0" err="1" smtClean="0">
                <a:latin typeface="Calibri" charset="0"/>
                <a:ea typeface="ＭＳ Ｐゴシック" charset="0"/>
                <a:cs typeface="ＭＳ Ｐゴシック" charset="0"/>
              </a:rPr>
              <a:t>Vn</a:t>
            </a:r>
            <a:r>
              <a:rPr lang="en-GB" b="1" baseline="0" dirty="0" smtClean="0">
                <a:latin typeface="Calibri" charset="0"/>
                <a:ea typeface="ＭＳ Ｐゴシック" charset="0"/>
                <a:cs typeface="ＭＳ Ｐゴシック" charset="0"/>
              </a:rPr>
              <a:t> are being traded to Chinese citizens coming to VN, and also simply being re-exported. </a:t>
            </a:r>
          </a:p>
          <a:p>
            <a:pPr marL="0" marR="0" indent="0" algn="l" defTabSz="457200" rtl="0" eaLnBrk="1" fontAlgn="auto" latinLnBrk="0" hangingPunct="1">
              <a:lnSpc>
                <a:spcPct val="100000"/>
              </a:lnSpc>
              <a:spcBef>
                <a:spcPts val="0"/>
              </a:spcBef>
              <a:spcAft>
                <a:spcPts val="0"/>
              </a:spcAft>
              <a:buClrTx/>
              <a:buSzTx/>
              <a:buFontTx/>
              <a:buNone/>
              <a:tabLst/>
              <a:defRPr/>
            </a:pPr>
            <a:r>
              <a:rPr lang="en-GB" b="1" baseline="0" dirty="0" smtClean="0">
                <a:latin typeface="Calibri" charset="0"/>
                <a:ea typeface="ＭＳ Ｐゴシック" charset="0"/>
                <a:cs typeface="ＭＳ Ｐゴシック" charset="0"/>
              </a:rPr>
              <a:t> </a:t>
            </a:r>
            <a:endParaRPr lang="en-GB" b="1"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latin typeface="Calibri" charset="0"/>
                <a:ea typeface="ＭＳ Ｐゴシック" charset="0"/>
                <a:cs typeface="ＭＳ Ｐゴシック" charset="0"/>
              </a:rPr>
              <a:t>We could spend the next few hours, days, weeks debating which market is larger, but it</a:t>
            </a:r>
            <a:r>
              <a:rPr lang="fr-FR" b="1" dirty="0" smtClean="0">
                <a:latin typeface="Calibri" charset="0"/>
                <a:ea typeface="ＭＳ Ｐゴシック" charset="0"/>
                <a:cs typeface="ＭＳ Ｐゴシック" charset="0"/>
              </a:rPr>
              <a:t>’</a:t>
            </a:r>
            <a:r>
              <a:rPr lang="en-GB" b="1" dirty="0" smtClean="0">
                <a:latin typeface="Calibri" charset="0"/>
                <a:ea typeface="ＭＳ Ｐゴシック" charset="0"/>
                <a:cs typeface="ＭＳ Ｐゴシック" charset="0"/>
              </a:rPr>
              <a:t>s a pointless exercise to some extent</a:t>
            </a:r>
            <a:r>
              <a:rPr lang="en-GB" b="1" baseline="0" dirty="0" smtClean="0">
                <a:latin typeface="Calibri" charset="0"/>
                <a:ea typeface="ＭＳ Ｐゴシック" charset="0"/>
                <a:cs typeface="ＭＳ Ｐゴシック" charset="0"/>
              </a:rPr>
              <a:t> and </a:t>
            </a:r>
            <a:r>
              <a:rPr lang="en-GB" b="1" dirty="0" smtClean="0">
                <a:latin typeface="Calibri" charset="0"/>
                <a:ea typeface="ＭＳ Ｐゴシック" charset="0"/>
                <a:cs typeface="ＭＳ Ｐゴシック" charset="0"/>
              </a:rPr>
              <a:t>I urge you not to be distracted by that. </a:t>
            </a:r>
          </a:p>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latin typeface="Calibri" charset="0"/>
                <a:ea typeface="ＭＳ Ｐゴシック" charset="0"/>
                <a:cs typeface="ＭＳ Ｐゴシック" charset="0"/>
              </a:rPr>
              <a:t>The bottom line</a:t>
            </a:r>
            <a:r>
              <a:rPr lang="en-GB" b="1" baseline="0" dirty="0" smtClean="0">
                <a:latin typeface="Calibri" charset="0"/>
                <a:ea typeface="ＭＳ Ｐゴシック" charset="0"/>
                <a:cs typeface="ＭＳ Ｐゴシック" charset="0"/>
              </a:rPr>
              <a:t> is that any strategy to tackle trade and demand of rhino horn in Asia must address Vietnam AND China. </a:t>
            </a:r>
          </a:p>
          <a:p>
            <a:pPr marL="0" marR="0" indent="0" algn="l" defTabSz="457200" rtl="0" eaLnBrk="1" fontAlgn="auto" latinLnBrk="0" hangingPunct="1">
              <a:lnSpc>
                <a:spcPct val="100000"/>
              </a:lnSpc>
              <a:spcBef>
                <a:spcPts val="0"/>
              </a:spcBef>
              <a:spcAft>
                <a:spcPts val="0"/>
              </a:spcAft>
              <a:buClrTx/>
              <a:buSzTx/>
              <a:buFontTx/>
              <a:buNone/>
              <a:tabLst/>
              <a:defRPr/>
            </a:pPr>
            <a:r>
              <a:rPr lang="en-GB" b="1" dirty="0" smtClean="0">
                <a:latin typeface="Calibri" charset="0"/>
                <a:ea typeface="ＭＳ Ｐゴシック" charset="0"/>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fld id="{790F75E6-AEE4-CD43-91EE-A2CE538C4859}" type="slidenum">
              <a:rPr lang="en-US" smtClean="0"/>
              <a:t>4</a:t>
            </a:fld>
            <a:endParaRPr lang="en-US"/>
          </a:p>
        </p:txBody>
      </p:sp>
    </p:spTree>
    <p:extLst>
      <p:ext uri="{BB962C8B-B14F-4D97-AF65-F5344CB8AC3E}">
        <p14:creationId xmlns:p14="http://schemas.microsoft.com/office/powerpoint/2010/main" val="192246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There are mixed views on the current state of our response</a:t>
            </a:r>
          </a:p>
          <a:p>
            <a:pPr marL="0" indent="0">
              <a:buFontTx/>
              <a:buNone/>
            </a:pPr>
            <a:endParaRPr lang="en-US" dirty="0" smtClean="0"/>
          </a:p>
          <a:p>
            <a:pPr marL="0" indent="0">
              <a:buFontTx/>
              <a:buNone/>
            </a:pPr>
            <a:r>
              <a:rPr lang="en-US" dirty="0" smtClean="0"/>
              <a:t>We hear from some countries XYZ</a:t>
            </a:r>
          </a:p>
          <a:p>
            <a:pPr marL="0" indent="0">
              <a:buFontTx/>
              <a:buNone/>
            </a:pPr>
            <a:endParaRPr lang="en-US" dirty="0" smtClean="0"/>
          </a:p>
          <a:p>
            <a:pPr marL="0" indent="0">
              <a:buFontTx/>
              <a:buNone/>
            </a:pPr>
            <a:r>
              <a:rPr lang="en-US" dirty="0" smtClean="0"/>
              <a:t>Bit</a:t>
            </a:r>
            <a:r>
              <a:rPr lang="en-US" baseline="0" dirty="0" smtClean="0"/>
              <a:t> I disagree with this  - </a:t>
            </a:r>
            <a:endParaRPr lang="en-US" dirty="0" smtClean="0"/>
          </a:p>
          <a:p>
            <a:pPr marL="0" indent="0">
              <a:buFontTx/>
              <a:buNone/>
            </a:pPr>
            <a:r>
              <a:rPr lang="en-US" dirty="0" smtClean="0"/>
              <a:t>Enforcement is patchy – some successes and</a:t>
            </a:r>
            <a:r>
              <a:rPr lang="en-US" baseline="0" dirty="0" smtClean="0"/>
              <a:t> cases with high impact</a:t>
            </a:r>
          </a:p>
          <a:p>
            <a:pPr marL="0" indent="0">
              <a:buFontTx/>
              <a:buNone/>
            </a:pPr>
            <a:r>
              <a:rPr lang="en-US" baseline="0" dirty="0" smtClean="0"/>
              <a:t>Enforcement efforts are picking off some key criminals but mostly arrests are of low-level;, easily replaceable transporters  - no cases are focused at the criminal network level</a:t>
            </a:r>
          </a:p>
          <a:p>
            <a:pPr marL="0" indent="0">
              <a:buFontTx/>
              <a:buNone/>
            </a:pPr>
            <a:r>
              <a:rPr lang="en-US" baseline="0" dirty="0" smtClean="0"/>
              <a:t> </a:t>
            </a:r>
          </a:p>
          <a:p>
            <a:pPr marL="0" indent="0">
              <a:buFontTx/>
              <a:buNone/>
            </a:pPr>
            <a:r>
              <a:rPr lang="en-US" baseline="0" dirty="0" smtClean="0"/>
              <a:t>I think its fair to say that there is far greater </a:t>
            </a:r>
            <a:r>
              <a:rPr lang="en-US" baseline="0" dirty="0" err="1" smtClean="0"/>
              <a:t>enf</a:t>
            </a:r>
            <a:r>
              <a:rPr lang="en-US" baseline="0" dirty="0" smtClean="0"/>
              <a:t> effort at the site level and the feeling of almost despair in the comments we hear from our African colleagues are understandable given the human death of both rangers and poachers this battle is causing. However, I think it highlights that greater effort is needed up the trade chain not only at the site level, but at the ports and urban areas where traders are located and the individuals coordinating these networks are often found. Its not one or the other – it</a:t>
            </a:r>
            <a:r>
              <a:rPr lang="fr-FR" baseline="0" dirty="0" smtClean="0"/>
              <a:t>’</a:t>
            </a:r>
            <a:r>
              <a:rPr lang="en-US" baseline="0" dirty="0" smtClean="0"/>
              <a:t>s a more holistic, trade chain approach that</a:t>
            </a:r>
            <a:r>
              <a:rPr lang="fr-FR" baseline="0" dirty="0" smtClean="0"/>
              <a:t>’</a:t>
            </a:r>
            <a:r>
              <a:rPr lang="en-US" baseline="0" dirty="0" smtClean="0"/>
              <a:t>s needed </a:t>
            </a:r>
          </a:p>
          <a:p>
            <a:pPr marL="0" indent="0">
              <a:buFontTx/>
              <a:buNone/>
            </a:pPr>
            <a:endParaRPr lang="en-US" baseline="0" dirty="0" smtClean="0"/>
          </a:p>
          <a:p>
            <a:pPr marL="171450" indent="-171450">
              <a:buFontTx/>
              <a:buChar char="-"/>
            </a:pPr>
            <a:r>
              <a:rPr lang="en-US" baseline="0" dirty="0" smtClean="0"/>
              <a:t>Its naïve and oversimplifying the issue to say that a legal regulated trade will resolve this problem – that requires, even stricter enforcement  to ensure a watertight system where no poached horns are entering the market… </a:t>
            </a:r>
          </a:p>
          <a:p>
            <a:pPr marL="171450" indent="-171450">
              <a:buFontTx/>
              <a:buChar char="-"/>
            </a:pPr>
            <a:endParaRPr lang="en-US" baseline="0" dirty="0" smtClean="0"/>
          </a:p>
          <a:p>
            <a:pPr marL="171450" indent="-171450">
              <a:buFontTx/>
              <a:buChar char="-"/>
            </a:pPr>
            <a:r>
              <a:rPr lang="en-US" baseline="0" dirty="0" smtClean="0"/>
              <a:t>Rather than saying it wont work a more constructive approach would be to invest in addressing the causes of its current ineffectiveness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90F75E6-AEE4-CD43-91EE-A2CE538C4859}" type="slidenum">
              <a:rPr lang="en-US" smtClean="0"/>
              <a:t>5</a:t>
            </a:fld>
            <a:endParaRPr lang="en-US"/>
          </a:p>
        </p:txBody>
      </p:sp>
    </p:spTree>
    <p:extLst>
      <p:ext uri="{BB962C8B-B14F-4D97-AF65-F5344CB8AC3E}">
        <p14:creationId xmlns:p14="http://schemas.microsoft.com/office/powerpoint/2010/main" val="7078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For example we must stop politics getting</a:t>
            </a:r>
            <a:r>
              <a:rPr lang="en-US" sz="1100" baseline="0" dirty="0" smtClean="0"/>
              <a:t> </a:t>
            </a:r>
            <a:r>
              <a:rPr lang="en-US" sz="1100" dirty="0" smtClean="0"/>
              <a:t>in the way of enforcement.</a:t>
            </a:r>
            <a:r>
              <a:rPr lang="en-US" sz="1100" baseline="0" dirty="0" smtClean="0"/>
              <a:t>  </a:t>
            </a:r>
          </a:p>
          <a:p>
            <a:r>
              <a:rPr lang="en-US" sz="1100" baseline="0" dirty="0" smtClean="0"/>
              <a:t>The current trend of celebrating seizures as quick as possible needs to be changed</a:t>
            </a:r>
          </a:p>
          <a:p>
            <a:r>
              <a:rPr lang="en-US" sz="1100" baseline="0" dirty="0" smtClean="0"/>
              <a:t>A seizure alone has a limited deterrent effect if not accompanied by the arrest, prosecution and punishment of the individuals behind the shipment</a:t>
            </a:r>
            <a:endParaRPr lang="en-US" sz="1100" dirty="0"/>
          </a:p>
        </p:txBody>
      </p:sp>
      <p:sp>
        <p:nvSpPr>
          <p:cNvPr id="4" name="Slide Number Placeholder 3"/>
          <p:cNvSpPr>
            <a:spLocks noGrp="1"/>
          </p:cNvSpPr>
          <p:nvPr>
            <p:ph type="sldNum" sz="quarter" idx="10"/>
          </p:nvPr>
        </p:nvSpPr>
        <p:spPr/>
        <p:txBody>
          <a:bodyPr/>
          <a:lstStyle/>
          <a:p>
            <a:fld id="{790F75E6-AEE4-CD43-91EE-A2CE538C4859}" type="slidenum">
              <a:rPr lang="en-US" smtClean="0"/>
              <a:t>6</a:t>
            </a:fld>
            <a:endParaRPr lang="en-US"/>
          </a:p>
        </p:txBody>
      </p:sp>
    </p:spTree>
    <p:extLst>
      <p:ext uri="{BB962C8B-B14F-4D97-AF65-F5344CB8AC3E}">
        <p14:creationId xmlns:p14="http://schemas.microsoft.com/office/powerpoint/2010/main" val="228502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celebrations should really be held when the criminal networks bringing the horns out</a:t>
            </a:r>
            <a:r>
              <a:rPr lang="en-US" baseline="0" dirty="0" smtClean="0"/>
              <a:t> of Africa and into Asian markets are dismantled</a:t>
            </a:r>
            <a:endParaRPr lang="en-US" dirty="0"/>
          </a:p>
        </p:txBody>
      </p:sp>
      <p:sp>
        <p:nvSpPr>
          <p:cNvPr id="4" name="Slide Number Placeholder 3"/>
          <p:cNvSpPr>
            <a:spLocks noGrp="1"/>
          </p:cNvSpPr>
          <p:nvPr>
            <p:ph type="sldNum" sz="quarter" idx="10"/>
          </p:nvPr>
        </p:nvSpPr>
        <p:spPr/>
        <p:txBody>
          <a:bodyPr/>
          <a:lstStyle/>
          <a:p>
            <a:fld id="{790F75E6-AEE4-CD43-91EE-A2CE538C4859}" type="slidenum">
              <a:rPr lang="en-US" smtClean="0"/>
              <a:t>7</a:t>
            </a:fld>
            <a:endParaRPr lang="en-US"/>
          </a:p>
        </p:txBody>
      </p:sp>
    </p:spTree>
    <p:extLst>
      <p:ext uri="{BB962C8B-B14F-4D97-AF65-F5344CB8AC3E}">
        <p14:creationId xmlns:p14="http://schemas.microsoft.com/office/powerpoint/2010/main" val="1551140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For example, in </a:t>
            </a:r>
            <a:r>
              <a:rPr lang="en-US" dirty="0" err="1" smtClean="0">
                <a:latin typeface="Calibri" charset="0"/>
                <a:ea typeface="ＭＳ Ｐゴシック" charset="0"/>
                <a:cs typeface="ＭＳ Ｐゴシック" charset="0"/>
              </a:rPr>
              <a:t>Vn</a:t>
            </a:r>
            <a:r>
              <a:rPr lang="en-US" dirty="0" smtClean="0">
                <a:latin typeface="Calibri" charset="0"/>
                <a:ea typeface="ＭＳ Ｐゴシック" charset="0"/>
                <a:cs typeface="ＭＳ Ｐゴシック" charset="0"/>
              </a:rPr>
              <a:t>,</a:t>
            </a:r>
            <a:r>
              <a:rPr lang="en-US" baseline="0" dirty="0" smtClean="0">
                <a:latin typeface="Calibri" charset="0"/>
                <a:ea typeface="ＭＳ Ｐゴシック" charset="0"/>
                <a:cs typeface="ＭＳ Ｐゴシック" charset="0"/>
              </a:rPr>
              <a:t> although I understand </a:t>
            </a:r>
            <a:r>
              <a:rPr lang="en-US" dirty="0" smtClean="0">
                <a:latin typeface="Calibri" charset="0"/>
                <a:ea typeface="ＭＳ Ｐゴシック" charset="0"/>
                <a:cs typeface="ＭＳ Ｐゴシック" charset="0"/>
              </a:rPr>
              <a:t>the same is true for other transit/demand</a:t>
            </a:r>
            <a:r>
              <a:rPr lang="en-US" baseline="0" dirty="0" smtClean="0">
                <a:latin typeface="Calibri" charset="0"/>
                <a:ea typeface="ＭＳ Ｐゴシック" charset="0"/>
                <a:cs typeface="ＭＳ Ｐゴシック" charset="0"/>
              </a:rPr>
              <a:t> states, </a:t>
            </a:r>
            <a:r>
              <a:rPr lang="en-US" dirty="0" smtClean="0">
                <a:latin typeface="Calibri" charset="0"/>
                <a:ea typeface="ＭＳ Ｐゴシック" charset="0"/>
                <a:cs typeface="ＭＳ Ｐゴシック" charset="0"/>
              </a:rPr>
              <a:t>greater</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focus is needed on strengthening the criminal justice</a:t>
            </a:r>
            <a:r>
              <a:rPr lang="en-US" baseline="0" dirty="0" smtClean="0">
                <a:latin typeface="Calibri" charset="0"/>
                <a:ea typeface="ＭＳ Ｐゴシック" charset="0"/>
                <a:cs typeface="ＭＳ Ｐゴシック" charset="0"/>
              </a:rPr>
              <a:t> system where the limited people actually being arrested are rarely facing a fine or jail term</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More Vietnamese people are in jail in SA for Rhino horn than</a:t>
            </a:r>
            <a:r>
              <a:rPr lang="en-US" baseline="0" dirty="0" smtClean="0">
                <a:latin typeface="Calibri" charset="0"/>
                <a:ea typeface="ＭＳ Ｐゴシック" charset="0"/>
                <a:cs typeface="ＭＳ Ｐゴシック" charset="0"/>
              </a:rPr>
              <a:t> in Vietnam</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There needs to be transparency and objective reporting of this sort of data to allow IOs and </a:t>
            </a:r>
            <a:r>
              <a:rPr lang="en-US" baseline="0" dirty="0" err="1" smtClean="0">
                <a:latin typeface="Calibri" charset="0"/>
                <a:ea typeface="ＭＳ Ｐゴシック" charset="0"/>
                <a:cs typeface="ＭＳ Ｐゴシック" charset="0"/>
              </a:rPr>
              <a:t>govts</a:t>
            </a:r>
            <a:r>
              <a:rPr lang="en-US" baseline="0" dirty="0" smtClean="0">
                <a:latin typeface="Calibri" charset="0"/>
                <a:ea typeface="ＭＳ Ｐゴシック" charset="0"/>
                <a:cs typeface="ＭＳ Ｐゴシック" charset="0"/>
              </a:rPr>
              <a:t> to </a:t>
            </a:r>
            <a:r>
              <a:rPr lang="en-US" baseline="0" dirty="0" err="1" smtClean="0">
                <a:latin typeface="Calibri" charset="0"/>
                <a:ea typeface="ＭＳ Ｐゴシック" charset="0"/>
                <a:cs typeface="ＭＳ Ｐゴシック" charset="0"/>
              </a:rPr>
              <a:t>analyse</a:t>
            </a:r>
            <a:r>
              <a:rPr lang="en-US" baseline="0" dirty="0" smtClean="0">
                <a:latin typeface="Calibri" charset="0"/>
                <a:ea typeface="ＭＳ Ｐゴシック" charset="0"/>
                <a:cs typeface="ＭＳ Ｐゴシック" charset="0"/>
              </a:rPr>
              <a:t> enforcement  effectiveness</a:t>
            </a:r>
          </a:p>
          <a:p>
            <a:r>
              <a:rPr lang="en-US" baseline="0" dirty="0" smtClean="0">
                <a:latin typeface="Calibri" charset="0"/>
                <a:ea typeface="ＭＳ Ｐゴシック" charset="0"/>
                <a:cs typeface="ＭＳ Ｐゴシック" charset="0"/>
              </a:rPr>
              <a:t>Moving past reporting seizures and arrests in reports to measures that inform on </a:t>
            </a:r>
            <a:r>
              <a:rPr lang="en-US" baseline="0" dirty="0" err="1" smtClean="0">
                <a:latin typeface="Calibri" charset="0"/>
                <a:ea typeface="ＭＳ Ｐゴシック" charset="0"/>
                <a:cs typeface="ＭＳ Ｐゴシック" charset="0"/>
              </a:rPr>
              <a:t>enf</a:t>
            </a:r>
            <a:r>
              <a:rPr lang="en-US" baseline="0" dirty="0" smtClean="0">
                <a:latin typeface="Calibri" charset="0"/>
                <a:ea typeface="ＭＳ Ｐゴシック" charset="0"/>
                <a:cs typeface="ＭＳ Ｐゴシック" charset="0"/>
              </a:rPr>
              <a:t> effectiveness and guide strategies and resource allocations</a:t>
            </a:r>
          </a:p>
          <a:p>
            <a:endParaRPr lang="en-US" baseline="0" dirty="0" smtClean="0">
              <a:latin typeface="Calibri" charset="0"/>
              <a:ea typeface="ＭＳ Ｐゴシック" charset="0"/>
              <a:cs typeface="ＭＳ Ｐゴシック"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510855-53C9-0548-8266-37DCE774C758}" type="slidenum">
              <a:rPr lang="en-GB" sz="1200">
                <a:latin typeface="Calibri" charset="0"/>
              </a:rPr>
              <a:pPr eaLnBrk="1" hangingPunct="1"/>
              <a:t>8</a:t>
            </a:fld>
            <a:endParaRPr lang="en-GB"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ea typeface="ＭＳ Ｐゴシック" charset="0"/>
                <a:cs typeface="ＭＳ Ｐゴシック" charset="0"/>
              </a:rPr>
              <a:t>This </a:t>
            </a:r>
            <a:r>
              <a:rPr lang="en-US" baseline="0" dirty="0" err="1" smtClean="0">
                <a:latin typeface="Calibri" charset="0"/>
                <a:ea typeface="ＭＳ Ｐゴシック" charset="0"/>
                <a:cs typeface="ＭＳ Ｐゴシック" charset="0"/>
              </a:rPr>
              <a:t>isnt</a:t>
            </a:r>
            <a:r>
              <a:rPr lang="en-US" baseline="0" dirty="0" smtClean="0">
                <a:latin typeface="Calibri" charset="0"/>
                <a:ea typeface="ＭＳ Ｐゴシック" charset="0"/>
                <a:cs typeface="ＭＳ Ｐゴシック" charset="0"/>
              </a:rPr>
              <a:t> about me criticizing the VN </a:t>
            </a:r>
            <a:r>
              <a:rPr lang="en-US" baseline="0" dirty="0" err="1" smtClean="0">
                <a:latin typeface="Calibri" charset="0"/>
                <a:ea typeface="ＭＳ Ｐゴシック" charset="0"/>
                <a:cs typeface="ＭＳ Ｐゴシック" charset="0"/>
              </a:rPr>
              <a:t>govt</a:t>
            </a:r>
            <a:r>
              <a:rPr lang="en-US" baseline="0" dirty="0" smtClean="0">
                <a:latin typeface="Calibri" charset="0"/>
                <a:ea typeface="ＭＳ Ｐゴシック" charset="0"/>
                <a:cs typeface="ＭＳ Ｐゴシック" charset="0"/>
              </a:rPr>
              <a:t>  - in fact we work very closely with both the CITES MA, Police and </a:t>
            </a:r>
            <a:r>
              <a:rPr lang="en-US" baseline="0" dirty="0" err="1" smtClean="0">
                <a:latin typeface="Calibri" charset="0"/>
                <a:ea typeface="ＭＳ Ｐゴシック" charset="0"/>
                <a:cs typeface="ＭＳ Ｐゴシック" charset="0"/>
              </a:rPr>
              <a:t>Prosecuors</a:t>
            </a:r>
            <a:r>
              <a:rPr lang="en-US" baseline="0" dirty="0" smtClean="0">
                <a:latin typeface="Calibri" charset="0"/>
                <a:ea typeface="ＭＳ Ｐゴシック" charset="0"/>
                <a:cs typeface="ＭＳ Ｐゴシック" charset="0"/>
              </a:rPr>
              <a:t> on the these issues and they are aware, and they are revising legislation, and developing directives to </a:t>
            </a:r>
            <a:r>
              <a:rPr lang="en-US" baseline="0" dirty="0" err="1" smtClean="0">
                <a:latin typeface="Calibri" charset="0"/>
                <a:ea typeface="ＭＳ Ｐゴシック" charset="0"/>
                <a:cs typeface="ＭＳ Ｐゴシック" charset="0"/>
              </a:rPr>
              <a:t>piush</a:t>
            </a:r>
            <a:r>
              <a:rPr lang="en-US" baseline="0" dirty="0" smtClean="0">
                <a:latin typeface="Calibri" charset="0"/>
                <a:ea typeface="ＭＳ Ｐゴシック" charset="0"/>
                <a:cs typeface="ＭＳ Ｐゴシック" charset="0"/>
              </a:rPr>
              <a:t> these cases through since this analysis came to light,  </a:t>
            </a:r>
            <a:endParaRPr lang="en-US" dirty="0" smtClean="0">
              <a:latin typeface="Calibri" charset="0"/>
              <a:ea typeface="ＭＳ Ｐゴシック" charset="0"/>
              <a:cs typeface="ＭＳ Ｐゴシック" charset="0"/>
            </a:endParaRPr>
          </a:p>
          <a:p>
            <a:endParaRPr lang="en-US" dirty="0" smtClean="0"/>
          </a:p>
          <a:p>
            <a:endParaRPr lang="en-US" dirty="0" smtClean="0"/>
          </a:p>
          <a:p>
            <a:r>
              <a:rPr lang="en-US" dirty="0" smtClean="0"/>
              <a:t>WCS has cooperated wit the VN CITES MA</a:t>
            </a:r>
            <a:r>
              <a:rPr lang="en-US" baseline="0" dirty="0" smtClean="0"/>
              <a:t> </a:t>
            </a:r>
            <a:r>
              <a:rPr lang="en-US" dirty="0" smtClean="0"/>
              <a:t>and the Supreme People’s Procuracy to hold </a:t>
            </a:r>
          </a:p>
          <a:p>
            <a:r>
              <a:rPr lang="en-US" dirty="0" err="1" smtClean="0"/>
              <a:t>Evebnts</a:t>
            </a:r>
            <a:r>
              <a:rPr lang="en-US" dirty="0" smtClean="0"/>
              <a:t> with local prosecutors in </a:t>
            </a:r>
          </a:p>
          <a:p>
            <a:r>
              <a:rPr lang="en-US" dirty="0" smtClean="0"/>
              <a:t>Chinese border provinces</a:t>
            </a:r>
            <a:r>
              <a:rPr lang="en-US" baseline="0" dirty="0" smtClean="0"/>
              <a:t> and major demand </a:t>
            </a:r>
            <a:r>
              <a:rPr lang="en-US" baseline="0" dirty="0" err="1" smtClean="0"/>
              <a:t>centres</a:t>
            </a:r>
            <a:endParaRPr lang="en-US" baseline="0" dirty="0" smtClean="0"/>
          </a:p>
          <a:p>
            <a:r>
              <a:rPr lang="en-US" baseline="0" dirty="0" smtClean="0"/>
              <a:t>Combining both formal classroom sessions, panel clinic sessions and field trips to National parks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790F75E6-AEE4-CD43-91EE-A2CE538C4859}" type="slidenum">
              <a:rPr lang="en-US" smtClean="0"/>
              <a:t>9</a:t>
            </a:fld>
            <a:endParaRPr lang="en-US"/>
          </a:p>
        </p:txBody>
      </p:sp>
    </p:spTree>
    <p:extLst>
      <p:ext uri="{BB962C8B-B14F-4D97-AF65-F5344CB8AC3E}">
        <p14:creationId xmlns:p14="http://schemas.microsoft.com/office/powerpoint/2010/main" val="99228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FC96FD-BD49-EA4E-8C37-532633998C87}"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292A7-EE47-FD4D-9F65-4092CFD3E1D7}" type="slidenum">
              <a:rPr lang="en-US" smtClean="0"/>
              <a:t>‹#›</a:t>
            </a:fld>
            <a:endParaRPr lang="en-US"/>
          </a:p>
        </p:txBody>
      </p:sp>
    </p:spTree>
    <p:extLst>
      <p:ext uri="{BB962C8B-B14F-4D97-AF65-F5344CB8AC3E}">
        <p14:creationId xmlns:p14="http://schemas.microsoft.com/office/powerpoint/2010/main" val="367389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C96FD-BD49-EA4E-8C37-532633998C87}"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292A7-EE47-FD4D-9F65-4092CFD3E1D7}" type="slidenum">
              <a:rPr lang="en-US" smtClean="0"/>
              <a:t>‹#›</a:t>
            </a:fld>
            <a:endParaRPr lang="en-US"/>
          </a:p>
        </p:txBody>
      </p:sp>
    </p:spTree>
    <p:extLst>
      <p:ext uri="{BB962C8B-B14F-4D97-AF65-F5344CB8AC3E}">
        <p14:creationId xmlns:p14="http://schemas.microsoft.com/office/powerpoint/2010/main" val="255737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C96FD-BD49-EA4E-8C37-532633998C87}"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292A7-EE47-FD4D-9F65-4092CFD3E1D7}" type="slidenum">
              <a:rPr lang="en-US" smtClean="0"/>
              <a:t>‹#›</a:t>
            </a:fld>
            <a:endParaRPr lang="en-US"/>
          </a:p>
        </p:txBody>
      </p:sp>
    </p:spTree>
    <p:extLst>
      <p:ext uri="{BB962C8B-B14F-4D97-AF65-F5344CB8AC3E}">
        <p14:creationId xmlns:p14="http://schemas.microsoft.com/office/powerpoint/2010/main" val="42368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C96FD-BD49-EA4E-8C37-532633998C87}"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292A7-EE47-FD4D-9F65-4092CFD3E1D7}" type="slidenum">
              <a:rPr lang="en-US" smtClean="0"/>
              <a:t>‹#›</a:t>
            </a:fld>
            <a:endParaRPr lang="en-US"/>
          </a:p>
        </p:txBody>
      </p:sp>
    </p:spTree>
    <p:extLst>
      <p:ext uri="{BB962C8B-B14F-4D97-AF65-F5344CB8AC3E}">
        <p14:creationId xmlns:p14="http://schemas.microsoft.com/office/powerpoint/2010/main" val="292382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C96FD-BD49-EA4E-8C37-532633998C87}"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292A7-EE47-FD4D-9F65-4092CFD3E1D7}" type="slidenum">
              <a:rPr lang="en-US" smtClean="0"/>
              <a:t>‹#›</a:t>
            </a:fld>
            <a:endParaRPr lang="en-US"/>
          </a:p>
        </p:txBody>
      </p:sp>
    </p:spTree>
    <p:extLst>
      <p:ext uri="{BB962C8B-B14F-4D97-AF65-F5344CB8AC3E}">
        <p14:creationId xmlns:p14="http://schemas.microsoft.com/office/powerpoint/2010/main" val="215161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FC96FD-BD49-EA4E-8C37-532633998C87}"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292A7-EE47-FD4D-9F65-4092CFD3E1D7}" type="slidenum">
              <a:rPr lang="en-US" smtClean="0"/>
              <a:t>‹#›</a:t>
            </a:fld>
            <a:endParaRPr lang="en-US"/>
          </a:p>
        </p:txBody>
      </p:sp>
    </p:spTree>
    <p:extLst>
      <p:ext uri="{BB962C8B-B14F-4D97-AF65-F5344CB8AC3E}">
        <p14:creationId xmlns:p14="http://schemas.microsoft.com/office/powerpoint/2010/main" val="3826556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FC96FD-BD49-EA4E-8C37-532633998C87}" type="datetimeFigureOut">
              <a:rPr lang="en-US" smtClean="0"/>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292A7-EE47-FD4D-9F65-4092CFD3E1D7}" type="slidenum">
              <a:rPr lang="en-US" smtClean="0"/>
              <a:t>‹#›</a:t>
            </a:fld>
            <a:endParaRPr lang="en-US"/>
          </a:p>
        </p:txBody>
      </p:sp>
    </p:spTree>
    <p:extLst>
      <p:ext uri="{BB962C8B-B14F-4D97-AF65-F5344CB8AC3E}">
        <p14:creationId xmlns:p14="http://schemas.microsoft.com/office/powerpoint/2010/main" val="56850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FC96FD-BD49-EA4E-8C37-532633998C87}" type="datetimeFigureOut">
              <a:rPr lang="en-US" smtClean="0"/>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292A7-EE47-FD4D-9F65-4092CFD3E1D7}" type="slidenum">
              <a:rPr lang="en-US" smtClean="0"/>
              <a:t>‹#›</a:t>
            </a:fld>
            <a:endParaRPr lang="en-US"/>
          </a:p>
        </p:txBody>
      </p:sp>
    </p:spTree>
    <p:extLst>
      <p:ext uri="{BB962C8B-B14F-4D97-AF65-F5344CB8AC3E}">
        <p14:creationId xmlns:p14="http://schemas.microsoft.com/office/powerpoint/2010/main" val="1624131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C96FD-BD49-EA4E-8C37-532633998C87}" type="datetimeFigureOut">
              <a:rPr lang="en-US" smtClean="0"/>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292A7-EE47-FD4D-9F65-4092CFD3E1D7}" type="slidenum">
              <a:rPr lang="en-US" smtClean="0"/>
              <a:t>‹#›</a:t>
            </a:fld>
            <a:endParaRPr lang="en-US"/>
          </a:p>
        </p:txBody>
      </p:sp>
    </p:spTree>
    <p:extLst>
      <p:ext uri="{BB962C8B-B14F-4D97-AF65-F5344CB8AC3E}">
        <p14:creationId xmlns:p14="http://schemas.microsoft.com/office/powerpoint/2010/main" val="291233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C96FD-BD49-EA4E-8C37-532633998C87}"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292A7-EE47-FD4D-9F65-4092CFD3E1D7}" type="slidenum">
              <a:rPr lang="en-US" smtClean="0"/>
              <a:t>‹#›</a:t>
            </a:fld>
            <a:endParaRPr lang="en-US"/>
          </a:p>
        </p:txBody>
      </p:sp>
    </p:spTree>
    <p:extLst>
      <p:ext uri="{BB962C8B-B14F-4D97-AF65-F5344CB8AC3E}">
        <p14:creationId xmlns:p14="http://schemas.microsoft.com/office/powerpoint/2010/main" val="2721136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C96FD-BD49-EA4E-8C37-532633998C87}"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292A7-EE47-FD4D-9F65-4092CFD3E1D7}" type="slidenum">
              <a:rPr lang="en-US" smtClean="0"/>
              <a:t>‹#›</a:t>
            </a:fld>
            <a:endParaRPr lang="en-US"/>
          </a:p>
        </p:txBody>
      </p:sp>
    </p:spTree>
    <p:extLst>
      <p:ext uri="{BB962C8B-B14F-4D97-AF65-F5344CB8AC3E}">
        <p14:creationId xmlns:p14="http://schemas.microsoft.com/office/powerpoint/2010/main" val="130564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C96FD-BD49-EA4E-8C37-532633998C87}" type="datetimeFigureOut">
              <a:rPr lang="en-US" smtClean="0"/>
              <a:t>3/9/2016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292A7-EE47-FD4D-9F65-4092CFD3E1D7}" type="slidenum">
              <a:rPr lang="en-US" smtClean="0"/>
              <a:t>‹#›</a:t>
            </a:fld>
            <a:endParaRPr lang="en-US"/>
          </a:p>
        </p:txBody>
      </p:sp>
    </p:spTree>
    <p:extLst>
      <p:ext uri="{BB962C8B-B14F-4D97-AF65-F5344CB8AC3E}">
        <p14:creationId xmlns:p14="http://schemas.microsoft.com/office/powerpoint/2010/main" val="2334930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tiff"/><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png"/><Relationship Id="rId7"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5.wdp"/><Relationship Id="rId5" Type="http://schemas.microsoft.com/office/2007/relationships/hdphoto" Target="../media/hdphoto4.wdp"/><Relationship Id="rId4" Type="http://schemas.microsoft.com/office/2007/relationships/hdphoto" Target="../media/hdphoto3.wdp"/><Relationship Id="rId9"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38056"/>
            <a:ext cx="9047365" cy="861774"/>
          </a:xfrm>
          <a:prstGeom prst="rect">
            <a:avLst/>
          </a:prstGeom>
          <a:noFill/>
        </p:spPr>
        <p:txBody>
          <a:bodyPr wrap="square" rtlCol="0">
            <a:spAutoFit/>
          </a:bodyPr>
          <a:lstStyle/>
          <a:p>
            <a:r>
              <a:rPr lang="en-US" sz="3000" b="1" dirty="0" smtClean="0"/>
              <a:t>Perspectives on the nature of the threat in Asia</a:t>
            </a:r>
          </a:p>
          <a:p>
            <a:r>
              <a:rPr lang="en-US" sz="2000" b="1" dirty="0" smtClean="0"/>
              <a:t>CITES Rhino Enforcement Task Force Meeting</a:t>
            </a:r>
            <a:endParaRPr lang="en-US" sz="2000" b="1" dirty="0"/>
          </a:p>
        </p:txBody>
      </p:sp>
      <p:sp>
        <p:nvSpPr>
          <p:cNvPr id="3" name="TextBox 2"/>
          <p:cNvSpPr txBox="1"/>
          <p:nvPr/>
        </p:nvSpPr>
        <p:spPr>
          <a:xfrm>
            <a:off x="460737" y="5771330"/>
            <a:ext cx="8586628" cy="923330"/>
          </a:xfrm>
          <a:prstGeom prst="rect">
            <a:avLst/>
          </a:prstGeom>
          <a:noFill/>
        </p:spPr>
        <p:txBody>
          <a:bodyPr wrap="square" rtlCol="0">
            <a:spAutoFit/>
          </a:bodyPr>
          <a:lstStyle/>
          <a:p>
            <a:pPr algn="r"/>
            <a:r>
              <a:rPr lang="en-US" b="1" dirty="0" smtClean="0"/>
              <a:t>Scott Roberton PhD</a:t>
            </a:r>
          </a:p>
          <a:p>
            <a:pPr algn="r"/>
            <a:r>
              <a:rPr lang="en-US" b="1" dirty="0" smtClean="0"/>
              <a:t>Wildlife Conservation Society</a:t>
            </a:r>
          </a:p>
          <a:p>
            <a:pPr algn="r"/>
            <a:r>
              <a:rPr lang="en-US" b="1" dirty="0" smtClean="0"/>
              <a:t>sroberton@wcs.org</a:t>
            </a:r>
            <a:endParaRPr lang="en-US" b="1" dirty="0"/>
          </a:p>
        </p:txBody>
      </p:sp>
      <p:graphicFrame>
        <p:nvGraphicFramePr>
          <p:cNvPr id="5" name="Chart 4"/>
          <p:cNvGraphicFramePr>
            <a:graphicFrameLocks/>
          </p:cNvGraphicFramePr>
          <p:nvPr>
            <p:extLst>
              <p:ext uri="{D42A27DB-BD31-4B8C-83A1-F6EECF244321}">
                <p14:modId xmlns:p14="http://schemas.microsoft.com/office/powerpoint/2010/main" val="2633070978"/>
              </p:ext>
            </p:extLst>
          </p:nvPr>
        </p:nvGraphicFramePr>
        <p:xfrm>
          <a:off x="152400" y="728286"/>
          <a:ext cx="8839200" cy="48768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WCS_logo_gray.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399" y="5842186"/>
            <a:ext cx="813941" cy="828411"/>
          </a:xfrm>
          <a:prstGeom prst="rect">
            <a:avLst/>
          </a:prstGeom>
        </p:spPr>
      </p:pic>
    </p:spTree>
    <p:extLst>
      <p:ext uri="{BB962C8B-B14F-4D97-AF65-F5344CB8AC3E}">
        <p14:creationId xmlns:p14="http://schemas.microsoft.com/office/powerpoint/2010/main" val="4015219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visuplebis_Moedani,_Tbilisi.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148"/>
            <a:ext cx="9144000" cy="6863147"/>
          </a:xfrm>
          <a:prstGeom prst="rect">
            <a:avLst/>
          </a:prstGeom>
        </p:spPr>
      </p:pic>
      <p:sp>
        <p:nvSpPr>
          <p:cNvPr id="2" name="TextBox 1"/>
          <p:cNvSpPr txBox="1"/>
          <p:nvPr/>
        </p:nvSpPr>
        <p:spPr>
          <a:xfrm>
            <a:off x="12325" y="-5147"/>
            <a:ext cx="9144000" cy="1015663"/>
          </a:xfrm>
          <a:prstGeom prst="rect">
            <a:avLst/>
          </a:prstGeom>
          <a:solidFill>
            <a:schemeClr val="bg1">
              <a:lumMod val="95000"/>
              <a:lumOff val="5000"/>
              <a:alpha val="55000"/>
            </a:schemeClr>
          </a:solidFill>
        </p:spPr>
        <p:txBody>
          <a:bodyPr>
            <a:spAutoFit/>
          </a:bodyPr>
          <a:lstStyle/>
          <a:p>
            <a:pPr algn="ctr">
              <a:defRPr/>
            </a:pPr>
            <a:r>
              <a:rPr lang="en-US" sz="3000" b="1" dirty="0" smtClean="0"/>
              <a:t>Corruption, collusion and leniency of law enforcement officers must be fought</a:t>
            </a:r>
            <a:endParaRPr lang="en-US" sz="3000" b="1" dirty="0"/>
          </a:p>
        </p:txBody>
      </p:sp>
    </p:spTree>
    <p:extLst>
      <p:ext uri="{BB962C8B-B14F-4D97-AF65-F5344CB8AC3E}">
        <p14:creationId xmlns:p14="http://schemas.microsoft.com/office/powerpoint/2010/main" val="3789994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ns-blog480.jpg"/>
          <p:cNvPicPr>
            <a:picLocks noChangeAspect="1"/>
          </p:cNvPicPr>
          <p:nvPr/>
        </p:nvPicPr>
        <p:blipFill rotWithShape="1">
          <a:blip r:embed="rId3">
            <a:extLst>
              <a:ext uri="{28A0092B-C50C-407E-A947-70E740481C1C}">
                <a14:useLocalDpi xmlns:a14="http://schemas.microsoft.com/office/drawing/2010/main" val="0"/>
              </a:ext>
            </a:extLst>
          </a:blip>
          <a:srcRect r="12222"/>
          <a:stretch/>
        </p:blipFill>
        <p:spPr>
          <a:xfrm>
            <a:off x="-1" y="0"/>
            <a:ext cx="9144001" cy="6858000"/>
          </a:xfrm>
          <a:prstGeom prst="rect">
            <a:avLst/>
          </a:prstGeom>
        </p:spPr>
      </p:pic>
      <p:sp>
        <p:nvSpPr>
          <p:cNvPr id="5" name="TextBox 4"/>
          <p:cNvSpPr txBox="1"/>
          <p:nvPr/>
        </p:nvSpPr>
        <p:spPr>
          <a:xfrm>
            <a:off x="-1" y="2845026"/>
            <a:ext cx="9144000" cy="954107"/>
          </a:xfrm>
          <a:prstGeom prst="rect">
            <a:avLst/>
          </a:prstGeom>
          <a:solidFill>
            <a:schemeClr val="bg1">
              <a:lumMod val="95000"/>
              <a:lumOff val="5000"/>
              <a:alpha val="74000"/>
            </a:schemeClr>
          </a:solidFill>
        </p:spPr>
        <p:txBody>
          <a:bodyPr>
            <a:spAutoFit/>
          </a:bodyPr>
          <a:lstStyle/>
          <a:p>
            <a:pPr algn="ctr"/>
            <a:r>
              <a:rPr lang="en-US" sz="2800" b="1" dirty="0" smtClean="0"/>
              <a:t>Governments </a:t>
            </a:r>
            <a:r>
              <a:rPr lang="en-US" sz="2800" b="1" dirty="0"/>
              <a:t>action, or inaction are </a:t>
            </a:r>
            <a:endParaRPr lang="en-US" sz="2800" b="1" dirty="0" smtClean="0"/>
          </a:p>
          <a:p>
            <a:pPr algn="ctr"/>
            <a:r>
              <a:rPr lang="en-US" sz="2800" b="1" dirty="0" smtClean="0"/>
              <a:t>important drivers </a:t>
            </a:r>
            <a:r>
              <a:rPr lang="en-US" sz="2800" b="1" dirty="0"/>
              <a:t>to </a:t>
            </a:r>
            <a:r>
              <a:rPr lang="en-US" sz="2800" b="1" dirty="0" smtClean="0"/>
              <a:t>behavior </a:t>
            </a:r>
            <a:endParaRPr lang="en-US" sz="2800" b="1" dirty="0"/>
          </a:p>
        </p:txBody>
      </p:sp>
    </p:spTree>
    <p:extLst>
      <p:ext uri="{BB962C8B-B14F-4D97-AF65-F5344CB8AC3E}">
        <p14:creationId xmlns:p14="http://schemas.microsoft.com/office/powerpoint/2010/main" val="259297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r-Asia.tiff"/>
          <p:cNvPicPr>
            <a:picLocks noChangeAspect="1"/>
          </p:cNvPicPr>
          <p:nvPr/>
        </p:nvPicPr>
        <p:blipFill rotWithShape="1">
          <a:blip r:embed="rId3" cstate="email">
            <a:extLst>
              <a:ext uri="{28A0092B-C50C-407E-A947-70E740481C1C}">
                <a14:useLocalDpi xmlns:a14="http://schemas.microsoft.com/office/drawing/2010/main"/>
              </a:ext>
            </a:extLst>
          </a:blip>
          <a:srcRect l="8986" r="16082"/>
          <a:stretch/>
        </p:blipFill>
        <p:spPr>
          <a:xfrm>
            <a:off x="0" y="0"/>
            <a:ext cx="9144000" cy="6858000"/>
          </a:xfrm>
          <a:prstGeom prst="rect">
            <a:avLst/>
          </a:prstGeom>
        </p:spPr>
      </p:pic>
      <p:sp>
        <p:nvSpPr>
          <p:cNvPr id="3" name="Oval Callout 2"/>
          <p:cNvSpPr/>
          <p:nvPr/>
        </p:nvSpPr>
        <p:spPr>
          <a:xfrm>
            <a:off x="2853015" y="3826913"/>
            <a:ext cx="2261535" cy="1287234"/>
          </a:xfrm>
          <a:prstGeom prst="wedgeEllipseCallout">
            <a:avLst>
              <a:gd name="adj1" fmla="val -45833"/>
              <a:gd name="adj2" fmla="val 10416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You need to stop demand</a:t>
            </a:r>
            <a:endParaRPr lang="en-US" b="1" dirty="0">
              <a:solidFill>
                <a:schemeClr val="tx1"/>
              </a:solidFill>
            </a:endParaRPr>
          </a:p>
        </p:txBody>
      </p:sp>
      <p:sp>
        <p:nvSpPr>
          <p:cNvPr id="6" name="Oval Callout 5"/>
          <p:cNvSpPr/>
          <p:nvPr/>
        </p:nvSpPr>
        <p:spPr>
          <a:xfrm>
            <a:off x="4727662" y="500302"/>
            <a:ext cx="2665822" cy="1447944"/>
          </a:xfrm>
          <a:prstGeom prst="wedgeEllipseCallout">
            <a:avLst>
              <a:gd name="adj1" fmla="val 74335"/>
              <a:gd name="adj2" fmla="val 80890"/>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You need to protect at source</a:t>
            </a:r>
            <a:endParaRPr lang="en-US" b="1" dirty="0">
              <a:solidFill>
                <a:schemeClr val="tx1"/>
              </a:solidFill>
            </a:endParaRPr>
          </a:p>
        </p:txBody>
      </p:sp>
    </p:spTree>
    <p:extLst>
      <p:ext uri="{BB962C8B-B14F-4D97-AF65-F5344CB8AC3E}">
        <p14:creationId xmlns:p14="http://schemas.microsoft.com/office/powerpoint/2010/main" val="3743999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r-Asia_Criminals view.tiff"/>
          <p:cNvPicPr>
            <a:picLocks noChangeAspect="1"/>
          </p:cNvPicPr>
          <p:nvPr/>
        </p:nvPicPr>
        <p:blipFill rotWithShape="1">
          <a:blip r:embed="rId3" cstate="email">
            <a:extLst>
              <a:ext uri="{28A0092B-C50C-407E-A947-70E740481C1C}">
                <a14:useLocalDpi xmlns:a14="http://schemas.microsoft.com/office/drawing/2010/main"/>
              </a:ext>
            </a:extLst>
          </a:blip>
          <a:srcRect l="5986" r="17858"/>
          <a:stretch/>
        </p:blipFill>
        <p:spPr>
          <a:xfrm>
            <a:off x="0" y="-1"/>
            <a:ext cx="9140308" cy="7149367"/>
          </a:xfrm>
          <a:prstGeom prst="rect">
            <a:avLst/>
          </a:prstGeom>
        </p:spPr>
      </p:pic>
      <p:sp>
        <p:nvSpPr>
          <p:cNvPr id="3" name="TextBox 2"/>
          <p:cNvSpPr txBox="1"/>
          <p:nvPr/>
        </p:nvSpPr>
        <p:spPr>
          <a:xfrm>
            <a:off x="0" y="41417"/>
            <a:ext cx="9144000" cy="830997"/>
          </a:xfrm>
          <a:prstGeom prst="rect">
            <a:avLst/>
          </a:prstGeom>
          <a:solidFill>
            <a:schemeClr val="bg1">
              <a:lumMod val="95000"/>
              <a:lumOff val="5000"/>
              <a:alpha val="55000"/>
            </a:schemeClr>
          </a:solidFill>
        </p:spPr>
        <p:txBody>
          <a:bodyPr>
            <a:spAutoFit/>
          </a:bodyPr>
          <a:lstStyle/>
          <a:p>
            <a:pPr algn="ctr">
              <a:defRPr/>
            </a:pPr>
            <a:r>
              <a:rPr lang="en-US" sz="2400" b="1" dirty="0" smtClean="0"/>
              <a:t>Criminal networks are </a:t>
            </a:r>
            <a:r>
              <a:rPr lang="en-GB" sz="2400" b="1" dirty="0">
                <a:solidFill>
                  <a:srgbClr val="000000"/>
                </a:solidFill>
                <a:latin typeface="Calibri" charset="0"/>
              </a:rPr>
              <a:t>p</a:t>
            </a:r>
            <a:r>
              <a:rPr lang="en-GB" sz="2400" b="1" dirty="0" smtClean="0">
                <a:solidFill>
                  <a:srgbClr val="000000"/>
                </a:solidFill>
                <a:latin typeface="Calibri" charset="0"/>
              </a:rPr>
              <a:t>rofessional</a:t>
            </a:r>
            <a:r>
              <a:rPr lang="en-GB" sz="2400" b="1" dirty="0">
                <a:solidFill>
                  <a:srgbClr val="000000"/>
                </a:solidFill>
                <a:latin typeface="Calibri" charset="0"/>
              </a:rPr>
              <a:t>, organised, cooperating internationally, </a:t>
            </a:r>
            <a:r>
              <a:rPr lang="en-GB" sz="2400" b="1" dirty="0" smtClean="0">
                <a:solidFill>
                  <a:srgbClr val="000000"/>
                </a:solidFill>
                <a:latin typeface="Calibri" charset="0"/>
              </a:rPr>
              <a:t>innovative – </a:t>
            </a:r>
            <a:r>
              <a:rPr lang="en-GB" sz="2400" b="1" i="1" u="sng" dirty="0" smtClean="0">
                <a:solidFill>
                  <a:srgbClr val="000000"/>
                </a:solidFill>
                <a:latin typeface="Calibri" charset="0"/>
              </a:rPr>
              <a:t>Are we </a:t>
            </a:r>
            <a:r>
              <a:rPr lang="en-GB" sz="2400" b="1" i="1" dirty="0" smtClean="0">
                <a:solidFill>
                  <a:srgbClr val="000000"/>
                </a:solidFill>
                <a:latin typeface="Calibri" charset="0"/>
              </a:rPr>
              <a:t>?</a:t>
            </a:r>
            <a:endParaRPr lang="en-GB" sz="2400" b="1" i="1" dirty="0">
              <a:solidFill>
                <a:srgbClr val="000000"/>
              </a:solidFill>
              <a:latin typeface="Calibri" charset="0"/>
            </a:endParaRPr>
          </a:p>
        </p:txBody>
      </p:sp>
      <p:sp>
        <p:nvSpPr>
          <p:cNvPr id="4" name="Oval 3"/>
          <p:cNvSpPr/>
          <p:nvPr/>
        </p:nvSpPr>
        <p:spPr>
          <a:xfrm>
            <a:off x="2848020" y="5966317"/>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345913" y="4428728"/>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7915072" y="3208594"/>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194854" y="2586027"/>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545991" y="2458317"/>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251325" y="2445972"/>
            <a:ext cx="317484" cy="28011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14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2_08_15_4759.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Rectangle 1"/>
          <p:cNvSpPr/>
          <p:nvPr/>
        </p:nvSpPr>
        <p:spPr>
          <a:xfrm>
            <a:off x="0" y="5550715"/>
            <a:ext cx="8981839" cy="1200328"/>
          </a:xfrm>
          <a:prstGeom prst="rect">
            <a:avLst/>
          </a:prstGeom>
        </p:spPr>
        <p:txBody>
          <a:bodyPr wrap="square">
            <a:spAutoFit/>
          </a:bodyPr>
          <a:lstStyle/>
          <a:p>
            <a:pPr algn="r"/>
            <a:r>
              <a:rPr lang="en-US" sz="2400" b="1" dirty="0">
                <a:solidFill>
                  <a:schemeClr val="bg1"/>
                </a:solidFill>
              </a:rPr>
              <a:t>Scott Roberton PhD</a:t>
            </a:r>
          </a:p>
          <a:p>
            <a:pPr algn="r"/>
            <a:r>
              <a:rPr lang="en-US" sz="2400" b="1" dirty="0">
                <a:solidFill>
                  <a:schemeClr val="bg1"/>
                </a:solidFill>
              </a:rPr>
              <a:t>Wildlife Conservation Society</a:t>
            </a:r>
          </a:p>
          <a:p>
            <a:pPr algn="r"/>
            <a:r>
              <a:rPr lang="en-US" sz="2400" b="1" dirty="0">
                <a:solidFill>
                  <a:schemeClr val="bg1"/>
                </a:solidFill>
              </a:rPr>
              <a:t>sroberton@wcs.org</a:t>
            </a:r>
          </a:p>
        </p:txBody>
      </p:sp>
    </p:spTree>
    <p:extLst>
      <p:ext uri="{BB962C8B-B14F-4D97-AF65-F5344CB8AC3E}">
        <p14:creationId xmlns:p14="http://schemas.microsoft.com/office/powerpoint/2010/main" val="2207174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3"/>
          <p:cNvPicPr>
            <a:picLocks noChangeAspect="1"/>
          </p:cNvPicPr>
          <p:nvPr/>
        </p:nvPicPr>
        <p:blipFill>
          <a:blip r:embed="rId3">
            <a:extLst>
              <a:ext uri="{BEBA8EAE-BF5A-486C-A8C5-ECC9F3942E4B}">
                <a14:imgProps xmlns:a14="http://schemas.microsoft.com/office/drawing/2010/main">
                  <a14:imgLayer r:embed="rId4">
                    <a14:imgEffect>
                      <a14:backgroundRemoval t="676" b="100000" l="0" r="100000">
                        <a14:foregroundMark x1="65795" y1="22297" x2="65795" y2="22297"/>
                        <a14:foregroundMark x1="18712" y1="81081" x2="18712" y2="81081"/>
                        <a14:foregroundMark x1="19316" y1="78378" x2="19316" y2="78378"/>
                        <a14:backgroundMark x1="43058" y1="80405" x2="43058" y2="80405"/>
                        <a14:backgroundMark x1="43058" y1="89865" x2="43058" y2="89865"/>
                        <a14:backgroundMark x1="22938" y1="92568" x2="22938" y2="92568"/>
                        <a14:backgroundMark x1="17706" y1="74324" x2="17706" y2="74324"/>
                        <a14:backgroundMark x1="35614" y1="78378" x2="35614" y2="78378"/>
                        <a14:backgroundMark x1="36016" y1="87838" x2="36016" y2="87838"/>
                        <a14:backgroundMark x1="35815" y1="83108" x2="35815" y2="83108"/>
                        <a14:backgroundMark x1="35815" y1="91216" x2="35815" y2="91216"/>
                        <a14:backgroundMark x1="59960" y1="85811" x2="59960" y2="85811"/>
                        <a14:backgroundMark x1="50503" y1="72973" x2="50503" y2="72973"/>
                        <a14:backgroundMark x1="50704" y1="91216" x2="50704" y2="91216"/>
                        <a14:backgroundMark x1="80483" y1="68243" x2="80483" y2="68243"/>
                        <a14:backgroundMark x1="79879" y1="94595" x2="79879" y2="94595"/>
                        <a14:backgroundMark x1="87726" y1="67568" x2="87726" y2="67568"/>
                        <a14:backgroundMark x1="87726" y1="79730" x2="87726" y2="79730"/>
                        <a14:backgroundMark x1="84105" y1="69595" x2="84105" y2="69595"/>
                        <a14:backgroundMark x1="61771" y1="33108" x2="61771" y2="33108"/>
                        <a14:backgroundMark x1="37022" y1="91892" x2="37022" y2="91892"/>
                        <a14:backgroundMark x1="34809" y1="92568" x2="34809" y2="92568"/>
                        <a14:backgroundMark x1="36016" y1="96622" x2="36016" y2="96622"/>
                        <a14:backgroundMark x1="50704" y1="80405" x2="50704" y2="80405"/>
                        <a14:backgroundMark x1="42254" y1="45946" x2="42254" y2="45946"/>
                      </a14:backgroundRemoval>
                    </a14:imgEffect>
                  </a14:imgLayer>
                </a14:imgProps>
              </a:ext>
              <a:ext uri="{28A0092B-C50C-407E-A947-70E740481C1C}">
                <a14:useLocalDpi xmlns:a14="http://schemas.microsoft.com/office/drawing/2010/main"/>
              </a:ext>
            </a:extLst>
          </a:blip>
          <a:srcRect/>
          <a:stretch>
            <a:fillRect/>
          </a:stretch>
        </p:blipFill>
        <p:spPr bwMode="auto">
          <a:xfrm>
            <a:off x="0" y="0"/>
            <a:ext cx="91503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18"/>
          <p:cNvSpPr>
            <a:spLocks noChangeArrowheads="1"/>
          </p:cNvSpPr>
          <p:nvPr/>
        </p:nvSpPr>
        <p:spPr bwMode="auto">
          <a:xfrm>
            <a:off x="0" y="2854325"/>
            <a:ext cx="9150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dirty="0">
                <a:solidFill>
                  <a:srgbClr val="FF0000"/>
                </a:solidFill>
                <a:cs typeface="Arial" charset="0"/>
              </a:rPr>
              <a:t>Five </a:t>
            </a:r>
            <a:r>
              <a:rPr lang="en-US" b="1" dirty="0">
                <a:solidFill>
                  <a:srgbClr val="000000"/>
                </a:solidFill>
                <a:cs typeface="Arial" charset="0"/>
              </a:rPr>
              <a:t>species globally</a:t>
            </a:r>
          </a:p>
          <a:p>
            <a:pPr algn="ctr"/>
            <a:r>
              <a:rPr lang="en-US" sz="4000" b="1" dirty="0">
                <a:solidFill>
                  <a:srgbClr val="FF0000"/>
                </a:solidFill>
                <a:cs typeface="Arial" charset="0"/>
              </a:rPr>
              <a:t>Four </a:t>
            </a:r>
            <a:r>
              <a:rPr lang="en-US" b="1" dirty="0">
                <a:solidFill>
                  <a:srgbClr val="000000"/>
                </a:solidFill>
                <a:cs typeface="Arial" charset="0"/>
              </a:rPr>
              <a:t>of which are Globally threatened species </a:t>
            </a:r>
          </a:p>
        </p:txBody>
      </p:sp>
      <p:sp>
        <p:nvSpPr>
          <p:cNvPr id="19459" name="TextBox 8"/>
          <p:cNvSpPr txBox="1">
            <a:spLocks noChangeArrowheads="1"/>
          </p:cNvSpPr>
          <p:nvPr/>
        </p:nvSpPr>
        <p:spPr bwMode="auto">
          <a:xfrm>
            <a:off x="0" y="4198938"/>
            <a:ext cx="91440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5400" b="1" dirty="0">
                <a:solidFill>
                  <a:srgbClr val="FF0000"/>
                </a:solidFill>
                <a:latin typeface="Calibri" charset="0"/>
              </a:rPr>
              <a:t>Three</a:t>
            </a:r>
            <a:r>
              <a:rPr lang="en-GB" sz="2800" b="1" dirty="0">
                <a:solidFill>
                  <a:srgbClr val="FF0000"/>
                </a:solidFill>
                <a:latin typeface="Calibri" charset="0"/>
              </a:rPr>
              <a:t> </a:t>
            </a:r>
            <a:r>
              <a:rPr lang="en-GB" sz="2800" b="1" dirty="0">
                <a:solidFill>
                  <a:srgbClr val="000000"/>
                </a:solidFill>
                <a:latin typeface="Calibri" charset="0"/>
              </a:rPr>
              <a:t>subspecies </a:t>
            </a:r>
            <a:r>
              <a:rPr lang="en-GB" sz="2800" b="1" dirty="0" smtClean="0">
                <a:solidFill>
                  <a:srgbClr val="000000"/>
                </a:solidFill>
                <a:latin typeface="Calibri" charset="0"/>
              </a:rPr>
              <a:t>declared </a:t>
            </a:r>
            <a:r>
              <a:rPr lang="en-GB" sz="2800" b="1" dirty="0">
                <a:solidFill>
                  <a:srgbClr val="000000"/>
                </a:solidFill>
                <a:latin typeface="Calibri" charset="0"/>
              </a:rPr>
              <a:t>extinct since 2008</a:t>
            </a:r>
          </a:p>
          <a:p>
            <a:pPr algn="ctr" eaLnBrk="1" hangingPunct="1"/>
            <a:endParaRPr lang="en-GB" sz="2800" b="1" dirty="0">
              <a:solidFill>
                <a:srgbClr val="FFFFFF"/>
              </a:solidFill>
              <a:latin typeface="Calibri" charset="0"/>
            </a:endParaRPr>
          </a:p>
          <a:p>
            <a:pPr algn="ctr" eaLnBrk="1" hangingPunct="1"/>
            <a:r>
              <a:rPr lang="en-GB" sz="2800" b="1" dirty="0">
                <a:solidFill>
                  <a:srgbClr val="000000"/>
                </a:solidFill>
                <a:latin typeface="Calibri" charset="0"/>
              </a:rPr>
              <a:t>Being driven to extinction by </a:t>
            </a:r>
            <a:r>
              <a:rPr lang="en-GB" sz="2800" b="1" dirty="0" smtClean="0">
                <a:solidFill>
                  <a:srgbClr val="000000"/>
                </a:solidFill>
                <a:latin typeface="Calibri" charset="0"/>
              </a:rPr>
              <a:t>Asian demand </a:t>
            </a:r>
            <a:r>
              <a:rPr lang="en-GB" sz="2800" b="1" dirty="0">
                <a:solidFill>
                  <a:srgbClr val="000000"/>
                </a:solidFill>
                <a:latin typeface="Calibri" charset="0"/>
              </a:rPr>
              <a:t>for their </a:t>
            </a:r>
            <a:r>
              <a:rPr lang="en-GB" sz="2800" b="1" dirty="0" smtClean="0">
                <a:solidFill>
                  <a:srgbClr val="000000"/>
                </a:solidFill>
                <a:latin typeface="Calibri" charset="0"/>
              </a:rPr>
              <a:t>horn</a:t>
            </a:r>
          </a:p>
          <a:p>
            <a:pPr algn="ctr" eaLnBrk="1" hangingPunct="1"/>
            <a:r>
              <a:rPr lang="en-GB" sz="2800" b="1" dirty="0" smtClean="0">
                <a:solidFill>
                  <a:srgbClr val="000000"/>
                </a:solidFill>
                <a:latin typeface="Calibri" charset="0"/>
              </a:rPr>
              <a:t>PRESTIGE – HEALTH</a:t>
            </a:r>
            <a:endParaRPr lang="en-GB" sz="2800" b="1" dirty="0">
              <a:solidFill>
                <a:srgbClr val="000000"/>
              </a:solidFill>
              <a:latin typeface="Calibri" charset="0"/>
            </a:endParaRPr>
          </a:p>
        </p:txBody>
      </p:sp>
      <p:sp>
        <p:nvSpPr>
          <p:cNvPr id="2" name="TextBox 1"/>
          <p:cNvSpPr txBox="1"/>
          <p:nvPr/>
        </p:nvSpPr>
        <p:spPr>
          <a:xfrm>
            <a:off x="-345122" y="345143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81827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5"/>
          <p:cNvPicPr>
            <a:picLocks noChangeAspect="1"/>
          </p:cNvPicPr>
          <p:nvPr/>
        </p:nvPicPr>
        <p:blipFill>
          <a:blip r:embed="rId3" cstate="email">
            <a:extLst>
              <a:ext uri="{28A0092B-C50C-407E-A947-70E740481C1C}">
                <a14:useLocalDpi xmlns:a14="http://schemas.microsoft.com/office/drawing/2010/main"/>
              </a:ext>
            </a:extLst>
          </a:blip>
          <a:srcRect b="-491"/>
          <a:stretch>
            <a:fillRect/>
          </a:stretch>
        </p:blipFill>
        <p:spPr bwMode="auto">
          <a:xfrm>
            <a:off x="0" y="17463"/>
            <a:ext cx="9144000" cy="68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4" descr="vietnamese-woman-rhino-trophy-hunt-photo-via-the-witnes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437313" y="133350"/>
            <a:ext cx="2617787" cy="19637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2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437313" y="2216150"/>
            <a:ext cx="2635250" cy="27924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0" y="5690908"/>
            <a:ext cx="9144000" cy="553998"/>
          </a:xfrm>
          <a:prstGeom prst="rect">
            <a:avLst/>
          </a:prstGeom>
          <a:solidFill>
            <a:schemeClr val="bg1">
              <a:lumMod val="95000"/>
              <a:lumOff val="5000"/>
              <a:alpha val="55000"/>
            </a:schemeClr>
          </a:solidFill>
        </p:spPr>
        <p:txBody>
          <a:bodyPr>
            <a:spAutoFit/>
          </a:bodyPr>
          <a:lstStyle/>
          <a:p>
            <a:pPr>
              <a:defRPr/>
            </a:pPr>
            <a:r>
              <a:rPr lang="en-US" sz="3000" b="1" dirty="0" smtClean="0"/>
              <a:t>Vietnamese citizens </a:t>
            </a:r>
            <a:r>
              <a:rPr lang="en-US" sz="3000" b="1" dirty="0"/>
              <a:t>are a major part of the </a:t>
            </a:r>
            <a:r>
              <a:rPr lang="en-US" sz="3000" b="1" dirty="0" smtClean="0"/>
              <a:t>problem</a:t>
            </a:r>
            <a:endParaRPr lang="en-US" sz="3000" b="1" dirty="0"/>
          </a:p>
        </p:txBody>
      </p:sp>
    </p:spTree>
    <p:extLst>
      <p:ext uri="{BB962C8B-B14F-4D97-AF65-F5344CB8AC3E}">
        <p14:creationId xmlns:p14="http://schemas.microsoft.com/office/powerpoint/2010/main" val="1323954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30808AHKG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981"/>
            <a:ext cx="9144000" cy="6007608"/>
          </a:xfrm>
          <a:prstGeom prst="rect">
            <a:avLst/>
          </a:prstGeom>
        </p:spPr>
      </p:pic>
      <p:pic>
        <p:nvPicPr>
          <p:cNvPr id="6" name="Picture 5" descr="4.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43944" y="4114624"/>
            <a:ext cx="3518169" cy="2743376"/>
          </a:xfrm>
          <a:prstGeom prst="rect">
            <a:avLst/>
          </a:prstGeom>
        </p:spPr>
      </p:pic>
      <p:pic>
        <p:nvPicPr>
          <p:cNvPr id="8" name="Picture 7" descr="H0011-L16595075.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4114624"/>
            <a:ext cx="5643945" cy="2794962"/>
          </a:xfrm>
          <a:prstGeom prst="rect">
            <a:avLst/>
          </a:prstGeom>
        </p:spPr>
      </p:pic>
      <p:sp>
        <p:nvSpPr>
          <p:cNvPr id="9" name="TextBox 8"/>
          <p:cNvSpPr txBox="1"/>
          <p:nvPr/>
        </p:nvSpPr>
        <p:spPr>
          <a:xfrm>
            <a:off x="-1" y="3569544"/>
            <a:ext cx="9144000" cy="553998"/>
          </a:xfrm>
          <a:prstGeom prst="rect">
            <a:avLst/>
          </a:prstGeom>
          <a:solidFill>
            <a:schemeClr val="bg1">
              <a:lumMod val="95000"/>
              <a:lumOff val="5000"/>
              <a:alpha val="55000"/>
            </a:schemeClr>
          </a:solidFill>
        </p:spPr>
        <p:txBody>
          <a:bodyPr>
            <a:spAutoFit/>
          </a:bodyPr>
          <a:lstStyle/>
          <a:p>
            <a:pPr algn="ctr">
              <a:defRPr/>
            </a:pPr>
            <a:r>
              <a:rPr lang="en-US" sz="3000" b="1" dirty="0" smtClean="0"/>
              <a:t>But, any strategy must address Viet </a:t>
            </a:r>
            <a:r>
              <a:rPr lang="en-US" sz="3000" b="1" dirty="0"/>
              <a:t>N</a:t>
            </a:r>
            <a:r>
              <a:rPr lang="en-US" sz="3000" b="1" dirty="0" smtClean="0"/>
              <a:t>am and China</a:t>
            </a:r>
            <a:endParaRPr lang="en-US" sz="3000" b="1" dirty="0"/>
          </a:p>
        </p:txBody>
      </p:sp>
    </p:spTree>
    <p:extLst>
      <p:ext uri="{BB962C8B-B14F-4D97-AF65-F5344CB8AC3E}">
        <p14:creationId xmlns:p14="http://schemas.microsoft.com/office/powerpoint/2010/main" val="2678557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hino-awareness-grafitti-by-Port-Elizabeth-street-artist-named-“Faktor”-700x463.jpg"/>
          <p:cNvPicPr>
            <a:picLocks noChangeAspect="1"/>
          </p:cNvPicPr>
          <p:nvPr/>
        </p:nvPicPr>
        <p:blipFill rotWithShape="1">
          <a:blip r:embed="rId3" cstate="email">
            <a:alphaModFix amt="58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0" y="16075"/>
            <a:ext cx="9144000" cy="6858000"/>
          </a:xfrm>
          <a:prstGeom prst="rect">
            <a:avLst/>
          </a:prstGeom>
        </p:spPr>
      </p:pic>
      <p:sp>
        <p:nvSpPr>
          <p:cNvPr id="3" name="TextBox 2"/>
          <p:cNvSpPr txBox="1"/>
          <p:nvPr/>
        </p:nvSpPr>
        <p:spPr>
          <a:xfrm>
            <a:off x="400118" y="772009"/>
            <a:ext cx="3444494" cy="5632310"/>
          </a:xfrm>
          <a:prstGeom prst="rect">
            <a:avLst/>
          </a:prstGeom>
          <a:solidFill>
            <a:schemeClr val="bg1">
              <a:lumMod val="95000"/>
              <a:lumOff val="5000"/>
              <a:alpha val="55000"/>
            </a:schemeClr>
          </a:solidFill>
        </p:spPr>
        <p:txBody>
          <a:bodyPr wrap="square">
            <a:spAutoFit/>
          </a:bodyPr>
          <a:lstStyle/>
          <a:p>
            <a:pPr algn="ctr">
              <a:defRPr/>
            </a:pPr>
            <a:r>
              <a:rPr lang="en-US" sz="2400" b="1" dirty="0" smtClean="0"/>
              <a:t>“</a:t>
            </a:r>
            <a:r>
              <a:rPr lang="en-US" sz="2400" i="1" dirty="0"/>
              <a:t>The reality is that we have done all in our power and doing the same thing every day isn’t </a:t>
            </a:r>
            <a:r>
              <a:rPr lang="en-US" sz="2400" i="1" dirty="0" smtClean="0"/>
              <a:t>working.”</a:t>
            </a:r>
          </a:p>
          <a:p>
            <a:pPr algn="ctr">
              <a:defRPr/>
            </a:pPr>
            <a:endParaRPr lang="en-US" sz="2400" b="1" i="1" dirty="0"/>
          </a:p>
          <a:p>
            <a:pPr algn="ctr">
              <a:defRPr/>
            </a:pPr>
            <a:r>
              <a:rPr lang="en-US" sz="2400" dirty="0"/>
              <a:t>“Enforcement </a:t>
            </a:r>
            <a:r>
              <a:rPr lang="en-US" sz="2400" dirty="0" smtClean="0"/>
              <a:t>is not </a:t>
            </a:r>
            <a:r>
              <a:rPr lang="en-US" sz="2400" dirty="0"/>
              <a:t>working”</a:t>
            </a:r>
          </a:p>
          <a:p>
            <a:pPr algn="ctr">
              <a:defRPr/>
            </a:pPr>
            <a:endParaRPr lang="en-US" sz="2400" dirty="0"/>
          </a:p>
          <a:p>
            <a:pPr algn="ctr">
              <a:defRPr/>
            </a:pPr>
            <a:r>
              <a:rPr lang="en-US" sz="2400" dirty="0"/>
              <a:t>“Demand </a:t>
            </a:r>
            <a:r>
              <a:rPr lang="en-US" sz="2400" dirty="0" smtClean="0"/>
              <a:t>in Asia wont ever reduce”</a:t>
            </a:r>
          </a:p>
          <a:p>
            <a:pPr algn="ctr">
              <a:defRPr/>
            </a:pPr>
            <a:endParaRPr lang="en-US" sz="2400" dirty="0"/>
          </a:p>
          <a:p>
            <a:pPr algn="ctr">
              <a:defRPr/>
            </a:pPr>
            <a:r>
              <a:rPr lang="en-US" sz="2400" dirty="0" smtClean="0"/>
              <a:t>…Its </a:t>
            </a:r>
            <a:r>
              <a:rPr lang="en-US" sz="2400" dirty="0"/>
              <a:t>time to legalize the trade in Rhino </a:t>
            </a:r>
            <a:r>
              <a:rPr lang="en-US" sz="2400" dirty="0" smtClean="0"/>
              <a:t>horns</a:t>
            </a:r>
          </a:p>
          <a:p>
            <a:pPr algn="ctr">
              <a:defRPr/>
            </a:pPr>
            <a:endParaRPr lang="en-US" sz="2400" dirty="0"/>
          </a:p>
        </p:txBody>
      </p:sp>
      <p:sp>
        <p:nvSpPr>
          <p:cNvPr id="4" name="TextBox 3"/>
          <p:cNvSpPr txBox="1"/>
          <p:nvPr/>
        </p:nvSpPr>
        <p:spPr>
          <a:xfrm>
            <a:off x="4956523" y="778636"/>
            <a:ext cx="3883572" cy="5632310"/>
          </a:xfrm>
          <a:prstGeom prst="rect">
            <a:avLst/>
          </a:prstGeom>
          <a:solidFill>
            <a:schemeClr val="bg1">
              <a:lumMod val="95000"/>
              <a:lumOff val="5000"/>
              <a:alpha val="55000"/>
            </a:schemeClr>
          </a:solidFill>
        </p:spPr>
        <p:txBody>
          <a:bodyPr wrap="square">
            <a:spAutoFit/>
          </a:bodyPr>
          <a:lstStyle/>
          <a:p>
            <a:pPr algn="ctr">
              <a:defRPr/>
            </a:pPr>
            <a:r>
              <a:rPr lang="en-US" sz="2400" b="1" dirty="0" smtClean="0"/>
              <a:t>The </a:t>
            </a:r>
            <a:r>
              <a:rPr lang="en-US" sz="2400" b="1" i="1" u="sng" dirty="0" smtClean="0"/>
              <a:t>reality</a:t>
            </a:r>
            <a:r>
              <a:rPr lang="en-US" sz="2400" b="1" dirty="0" smtClean="0"/>
              <a:t> in Asia is </a:t>
            </a:r>
          </a:p>
          <a:p>
            <a:pPr algn="ctr">
              <a:defRPr/>
            </a:pPr>
            <a:r>
              <a:rPr lang="en-US" sz="2400" b="1" dirty="0"/>
              <a:t>e</a:t>
            </a:r>
            <a:r>
              <a:rPr lang="en-US" sz="2400" b="1" dirty="0" smtClean="0"/>
              <a:t>nforcement is patchy </a:t>
            </a:r>
          </a:p>
          <a:p>
            <a:pPr algn="ctr">
              <a:defRPr/>
            </a:pPr>
            <a:endParaRPr lang="en-US" sz="2400" b="1" dirty="0" smtClean="0"/>
          </a:p>
          <a:p>
            <a:pPr algn="ctr">
              <a:defRPr/>
            </a:pPr>
            <a:r>
              <a:rPr lang="en-US" sz="2400" b="1" dirty="0" smtClean="0"/>
              <a:t>Yet to effectively target at the criminal network level</a:t>
            </a:r>
          </a:p>
          <a:p>
            <a:pPr algn="ctr">
              <a:defRPr/>
            </a:pPr>
            <a:endParaRPr lang="en-US" sz="2400" b="1" dirty="0"/>
          </a:p>
          <a:p>
            <a:pPr algn="ctr">
              <a:defRPr/>
            </a:pPr>
            <a:r>
              <a:rPr lang="en-US" sz="2400" b="1" dirty="0" smtClean="0"/>
              <a:t>Focus on  the ‘Mules’ </a:t>
            </a:r>
          </a:p>
          <a:p>
            <a:pPr algn="ctr">
              <a:defRPr/>
            </a:pPr>
            <a:endParaRPr lang="en-US" sz="2400" b="1" dirty="0"/>
          </a:p>
          <a:p>
            <a:pPr algn="ctr">
              <a:defRPr/>
            </a:pPr>
            <a:r>
              <a:rPr lang="en-US" sz="2400" b="1" dirty="0" smtClean="0"/>
              <a:t>Currently greater enforcement effort at source sites</a:t>
            </a:r>
          </a:p>
          <a:p>
            <a:pPr algn="ctr">
              <a:defRPr/>
            </a:pPr>
            <a:endParaRPr lang="en-US" sz="2400" b="1" dirty="0"/>
          </a:p>
          <a:p>
            <a:pPr algn="ctr">
              <a:defRPr/>
            </a:pPr>
            <a:r>
              <a:rPr lang="en-US" sz="2400" b="1" dirty="0" smtClean="0"/>
              <a:t>A legal </a:t>
            </a:r>
            <a:r>
              <a:rPr lang="en-US" sz="2400" b="1" dirty="0"/>
              <a:t>t</a:t>
            </a:r>
            <a:r>
              <a:rPr lang="en-US" sz="2400" b="1" dirty="0" smtClean="0"/>
              <a:t>rade would not solve the issue – it risks making it worse</a:t>
            </a:r>
          </a:p>
        </p:txBody>
      </p:sp>
    </p:spTree>
    <p:extLst>
      <p:ext uri="{BB962C8B-B14F-4D97-AF65-F5344CB8AC3E}">
        <p14:creationId xmlns:p14="http://schemas.microsoft.com/office/powerpoint/2010/main" val="2607059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30808AHKG0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801" y="0"/>
            <a:ext cx="9249539" cy="6858000"/>
          </a:xfrm>
          <a:prstGeom prst="rect">
            <a:avLst/>
          </a:prstGeom>
        </p:spPr>
      </p:pic>
      <p:sp>
        <p:nvSpPr>
          <p:cNvPr id="3" name="TextBox 2"/>
          <p:cNvSpPr txBox="1"/>
          <p:nvPr/>
        </p:nvSpPr>
        <p:spPr>
          <a:xfrm>
            <a:off x="0" y="5157788"/>
            <a:ext cx="9144000" cy="1015663"/>
          </a:xfrm>
          <a:prstGeom prst="rect">
            <a:avLst/>
          </a:prstGeom>
          <a:solidFill>
            <a:schemeClr val="bg1">
              <a:lumMod val="95000"/>
              <a:lumOff val="5000"/>
              <a:alpha val="55000"/>
            </a:schemeClr>
          </a:solidFill>
        </p:spPr>
        <p:txBody>
          <a:bodyPr>
            <a:spAutoFit/>
          </a:bodyPr>
          <a:lstStyle/>
          <a:p>
            <a:pPr>
              <a:defRPr/>
            </a:pPr>
            <a:r>
              <a:rPr lang="en-US" sz="3000" b="1" dirty="0" smtClean="0"/>
              <a:t>Seizures of products from murdered animals celebrated as a success….</a:t>
            </a:r>
            <a:endParaRPr lang="en-US" sz="3000" b="1" dirty="0"/>
          </a:p>
        </p:txBody>
      </p:sp>
    </p:spTree>
    <p:extLst>
      <p:ext uri="{BB962C8B-B14F-4D97-AF65-F5344CB8AC3E}">
        <p14:creationId xmlns:p14="http://schemas.microsoft.com/office/powerpoint/2010/main" val="2368842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hino-poaching-in-South-A-007.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1417"/>
            <a:ext cx="9144000" cy="6777571"/>
          </a:xfrm>
          <a:prstGeom prst="rect">
            <a:avLst/>
          </a:prstGeom>
        </p:spPr>
      </p:pic>
      <p:sp>
        <p:nvSpPr>
          <p:cNvPr id="4" name="TextBox 3"/>
          <p:cNvSpPr txBox="1"/>
          <p:nvPr/>
        </p:nvSpPr>
        <p:spPr>
          <a:xfrm>
            <a:off x="0" y="41417"/>
            <a:ext cx="9144000" cy="830997"/>
          </a:xfrm>
          <a:prstGeom prst="rect">
            <a:avLst/>
          </a:prstGeom>
          <a:solidFill>
            <a:schemeClr val="bg1">
              <a:lumMod val="95000"/>
              <a:lumOff val="5000"/>
              <a:alpha val="55000"/>
            </a:schemeClr>
          </a:solidFill>
        </p:spPr>
        <p:txBody>
          <a:bodyPr>
            <a:spAutoFit/>
          </a:bodyPr>
          <a:lstStyle/>
          <a:p>
            <a:pPr>
              <a:defRPr/>
            </a:pPr>
            <a:r>
              <a:rPr lang="en-US" sz="2400" b="1" dirty="0" smtClean="0"/>
              <a:t>Success is when the criminals who are behind the illegal slaughter and trade of these animals are brought to justice</a:t>
            </a:r>
            <a:endParaRPr lang="en-US" sz="2400" b="1" dirty="0"/>
          </a:p>
        </p:txBody>
      </p:sp>
      <p:pic>
        <p:nvPicPr>
          <p:cNvPr id="5" name="Picture 4" descr="Vixay_Keosavang.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6098" y="3984443"/>
            <a:ext cx="2678145" cy="2528413"/>
          </a:xfrm>
          <a:prstGeom prst="rect">
            <a:avLst/>
          </a:prstGeom>
          <a:ln>
            <a:solidFill>
              <a:schemeClr val="tx1"/>
            </a:solidFill>
          </a:ln>
        </p:spPr>
      </p:pic>
      <p:pic>
        <p:nvPicPr>
          <p:cNvPr id="3" name="Picture 2" descr="Steelface Dung_WANTED.tiff"/>
          <p:cNvPicPr>
            <a:picLocks noChangeAspect="1"/>
          </p:cNvPicPr>
          <p:nvPr/>
        </p:nvPicPr>
        <p:blipFill rotWithShape="1">
          <a:blip r:embed="rId5" cstate="email">
            <a:extLst>
              <a:ext uri="{28A0092B-C50C-407E-A947-70E740481C1C}">
                <a14:useLocalDpi xmlns:a14="http://schemas.microsoft.com/office/drawing/2010/main"/>
              </a:ext>
            </a:extLst>
          </a:blip>
          <a:srcRect r="27078" b="34275"/>
          <a:stretch/>
        </p:blipFill>
        <p:spPr>
          <a:xfrm>
            <a:off x="276098" y="965354"/>
            <a:ext cx="2678145" cy="2861169"/>
          </a:xfrm>
          <a:prstGeom prst="rect">
            <a:avLst/>
          </a:prstGeom>
          <a:ln>
            <a:solidFill>
              <a:schemeClr val="tx1"/>
            </a:solidFill>
          </a:ln>
        </p:spPr>
      </p:pic>
    </p:spTree>
    <p:extLst>
      <p:ext uri="{BB962C8B-B14F-4D97-AF65-F5344CB8AC3E}">
        <p14:creationId xmlns:p14="http://schemas.microsoft.com/office/powerpoint/2010/main" val="133559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
          <p:cNvSpPr txBox="1">
            <a:spLocks noChangeArrowheads="1"/>
          </p:cNvSpPr>
          <p:nvPr/>
        </p:nvSpPr>
        <p:spPr bwMode="auto">
          <a:xfrm>
            <a:off x="152400" y="80963"/>
            <a:ext cx="8915400" cy="643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2800" b="1" dirty="0"/>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a:solidFill>
                <a:srgbClr val="FF0000"/>
              </a:solidFill>
            </a:endParaRPr>
          </a:p>
          <a:p>
            <a:pPr algn="r" eaLnBrk="1" hangingPunct="1"/>
            <a:endParaRPr lang="en-US" b="1" dirty="0" smtClean="0"/>
          </a:p>
          <a:p>
            <a:pPr algn="r" eaLnBrk="1" hangingPunct="1"/>
            <a:r>
              <a:rPr lang="en-US" b="1" dirty="0" smtClean="0"/>
              <a:t>Vietnam 2008-2013</a:t>
            </a:r>
            <a:endParaRPr lang="en-US" b="1" dirty="0"/>
          </a:p>
          <a:p>
            <a:pPr algn="r" eaLnBrk="1" hangingPunct="1"/>
            <a:r>
              <a:rPr lang="en-US" b="1" dirty="0" smtClean="0"/>
              <a:t>19 rhino horn arrests</a:t>
            </a:r>
            <a:endParaRPr lang="en-US" b="1" dirty="0"/>
          </a:p>
          <a:p>
            <a:pPr algn="r" eaLnBrk="1" hangingPunct="1"/>
            <a:r>
              <a:rPr lang="en-US" b="1" dirty="0"/>
              <a:t>1 person jailed</a:t>
            </a:r>
          </a:p>
          <a:p>
            <a:pPr algn="r" eaLnBrk="1" hangingPunct="1"/>
            <a:r>
              <a:rPr lang="en-US" b="1" dirty="0"/>
              <a:t>Some </a:t>
            </a:r>
            <a:r>
              <a:rPr lang="en-US" b="1" dirty="0" smtClean="0"/>
              <a:t>small fines</a:t>
            </a:r>
            <a:endParaRPr lang="en-US" b="1" dirty="0"/>
          </a:p>
          <a:p>
            <a:pPr algn="r" eaLnBrk="1" hangingPunct="1"/>
            <a:r>
              <a:rPr lang="en-US" b="1" dirty="0"/>
              <a:t>Many cases still </a:t>
            </a:r>
            <a:r>
              <a:rPr lang="en-US" b="1" dirty="0" smtClean="0"/>
              <a:t>open</a:t>
            </a:r>
          </a:p>
          <a:p>
            <a:pPr algn="r" eaLnBrk="1" hangingPunct="1"/>
            <a:r>
              <a:rPr lang="en-US" b="1" dirty="0" smtClean="0"/>
              <a:t>No additional arrests following interrogation</a:t>
            </a:r>
          </a:p>
        </p:txBody>
      </p:sp>
      <p:pic>
        <p:nvPicPr>
          <p:cNvPr id="3" name="Picture 2" descr="man_silhouette_clip_art.png"/>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52400" y="1863773"/>
            <a:ext cx="690245" cy="1386967"/>
          </a:xfrm>
          <a:prstGeom prst="rect">
            <a:avLst/>
          </a:prstGeom>
        </p:spPr>
      </p:pic>
      <p:pic>
        <p:nvPicPr>
          <p:cNvPr id="11" name="Picture 10" descr="man_silhouette_clip_art.png"/>
          <p:cNvPicPr>
            <a:picLocks noChangeAspect="1"/>
          </p:cNvPicPr>
          <p:nvPr/>
        </p:nvPicPr>
        <p:blipFill rotWithShape="1">
          <a:blip r:embed="rId3" cstate="email">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773622" y="1864307"/>
            <a:ext cx="690245" cy="1386967"/>
          </a:xfrm>
          <a:prstGeom prst="rect">
            <a:avLst/>
          </a:prstGeom>
        </p:spPr>
      </p:pic>
      <p:pic>
        <p:nvPicPr>
          <p:cNvPr id="12" name="Picture 11" descr="man_silhouette_clip_art.png"/>
          <p:cNvPicPr>
            <a:picLocks noChangeAspect="1"/>
          </p:cNvPicPr>
          <p:nvPr/>
        </p:nvPicPr>
        <p:blipFill rotWithShape="1">
          <a:blip r:embed="rId3" cstate="email">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394842" y="1864307"/>
            <a:ext cx="690245" cy="1386967"/>
          </a:xfrm>
          <a:prstGeom prst="rect">
            <a:avLst/>
          </a:prstGeom>
        </p:spPr>
      </p:pic>
      <p:pic>
        <p:nvPicPr>
          <p:cNvPr id="13" name="Picture 12" descr="man_silhouette_clip_art.png"/>
          <p:cNvPicPr>
            <a:picLocks noChangeAspect="1"/>
          </p:cNvPicPr>
          <p:nvPr/>
        </p:nvPicPr>
        <p:blipFill rotWithShape="1">
          <a:blip r:embed="rId3" cstate="email">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016064" y="1864841"/>
            <a:ext cx="690245" cy="1386967"/>
          </a:xfrm>
          <a:prstGeom prst="rect">
            <a:avLst/>
          </a:prstGeom>
        </p:spPr>
      </p:pic>
      <p:pic>
        <p:nvPicPr>
          <p:cNvPr id="14" name="Picture 13" descr="man_silhouette_clip_art.png"/>
          <p:cNvPicPr>
            <a:picLocks noChangeAspect="1"/>
          </p:cNvPicPr>
          <p:nvPr/>
        </p:nvPicPr>
        <p:blipFill rotWithShape="1">
          <a:blip r:embed="rId3" cstate="email">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610221" y="1862705"/>
            <a:ext cx="690245" cy="1386967"/>
          </a:xfrm>
          <a:prstGeom prst="rect">
            <a:avLst/>
          </a:prstGeom>
        </p:spPr>
      </p:pic>
      <p:pic>
        <p:nvPicPr>
          <p:cNvPr id="15" name="Picture 14" descr="man_silhouette_clip_art.png"/>
          <p:cNvPicPr>
            <a:picLocks noChangeAspect="1"/>
          </p:cNvPicPr>
          <p:nvPr/>
        </p:nvPicPr>
        <p:blipFill rotWithShape="1">
          <a:blip r:embed="rId3" cstate="email">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231443" y="1863239"/>
            <a:ext cx="690245" cy="1386967"/>
          </a:xfrm>
          <a:prstGeom prst="rect">
            <a:avLst/>
          </a:prstGeom>
        </p:spPr>
      </p:pic>
      <p:pic>
        <p:nvPicPr>
          <p:cNvPr id="16" name="Picture 15" descr="man_silhouette_clip_art.png"/>
          <p:cNvPicPr>
            <a:picLocks noChangeAspect="1"/>
          </p:cNvPicPr>
          <p:nvPr/>
        </p:nvPicPr>
        <p:blipFill rotWithShape="1">
          <a:blip r:embed="rId3" cstate="email">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852663" y="1863239"/>
            <a:ext cx="690245" cy="1386967"/>
          </a:xfrm>
          <a:prstGeom prst="rect">
            <a:avLst/>
          </a:prstGeom>
        </p:spPr>
      </p:pic>
      <p:pic>
        <p:nvPicPr>
          <p:cNvPr id="17" name="Picture 16" descr="man_silhouette_clip_art.png"/>
          <p:cNvPicPr>
            <a:picLocks noChangeAspect="1"/>
          </p:cNvPicPr>
          <p:nvPr/>
        </p:nvPicPr>
        <p:blipFill rotWithShape="1">
          <a:blip r:embed="rId3" cstate="email">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4473885" y="1863773"/>
            <a:ext cx="690245" cy="1386967"/>
          </a:xfrm>
          <a:prstGeom prst="rect">
            <a:avLst/>
          </a:prstGeom>
        </p:spPr>
      </p:pic>
      <p:pic>
        <p:nvPicPr>
          <p:cNvPr id="18" name="Picture 17" descr="man_silhouette_clip_art.png"/>
          <p:cNvPicPr>
            <a:picLocks noChangeAspect="1"/>
          </p:cNvPicPr>
          <p:nvPr/>
        </p:nvPicPr>
        <p:blipFill rotWithShape="1">
          <a:blip r:embed="rId3" cstate="email">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66205" y="3231083"/>
            <a:ext cx="690245" cy="1386967"/>
          </a:xfrm>
          <a:prstGeom prst="rect">
            <a:avLst/>
          </a:prstGeom>
        </p:spPr>
      </p:pic>
      <p:pic>
        <p:nvPicPr>
          <p:cNvPr id="19" name="Picture 18" descr="man_silhouette_clip_art.png"/>
          <p:cNvPicPr>
            <a:picLocks noChangeAspect="1"/>
          </p:cNvPicPr>
          <p:nvPr/>
        </p:nvPicPr>
        <p:blipFill rotWithShape="1">
          <a:blip r:embed="rId3" cstate="email">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787427" y="3231617"/>
            <a:ext cx="690245" cy="1386967"/>
          </a:xfrm>
          <a:prstGeom prst="rect">
            <a:avLst/>
          </a:prstGeom>
        </p:spPr>
      </p:pic>
      <p:pic>
        <p:nvPicPr>
          <p:cNvPr id="20" name="Picture 19"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1408647" y="3231617"/>
            <a:ext cx="690245" cy="1386967"/>
          </a:xfrm>
          <a:prstGeom prst="rect">
            <a:avLst/>
          </a:prstGeom>
        </p:spPr>
      </p:pic>
      <p:pic>
        <p:nvPicPr>
          <p:cNvPr id="21" name="Picture 20"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029869" y="3232151"/>
            <a:ext cx="690245" cy="1386967"/>
          </a:xfrm>
          <a:prstGeom prst="rect">
            <a:avLst/>
          </a:prstGeom>
        </p:spPr>
      </p:pic>
      <p:pic>
        <p:nvPicPr>
          <p:cNvPr id="22" name="Picture 21"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2624026" y="3230015"/>
            <a:ext cx="690245" cy="1386967"/>
          </a:xfrm>
          <a:prstGeom prst="rect">
            <a:avLst/>
          </a:prstGeom>
        </p:spPr>
      </p:pic>
      <p:pic>
        <p:nvPicPr>
          <p:cNvPr id="23" name="Picture 22"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245248" y="3230549"/>
            <a:ext cx="690245" cy="1386967"/>
          </a:xfrm>
          <a:prstGeom prst="rect">
            <a:avLst/>
          </a:prstGeom>
        </p:spPr>
      </p:pic>
      <p:pic>
        <p:nvPicPr>
          <p:cNvPr id="24" name="Picture 23" descr="man_silhouette_clip_art.png"/>
          <p:cNvPicPr>
            <a:picLocks noChangeAspect="1"/>
          </p:cNvPicPr>
          <p:nvPr/>
        </p:nvPicPr>
        <p:blipFill rotWithShape="1">
          <a:blip r:embed="rId3" cstate="email">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5081300" y="1864841"/>
            <a:ext cx="690245" cy="1386967"/>
          </a:xfrm>
          <a:prstGeom prst="rect">
            <a:avLst/>
          </a:prstGeom>
        </p:spPr>
      </p:pic>
      <p:pic>
        <p:nvPicPr>
          <p:cNvPr id="25" name="Picture 24" descr="man_silhouette_clip_art.png"/>
          <p:cNvPicPr>
            <a:picLocks noChangeAspect="1"/>
          </p:cNvPicPr>
          <p:nvPr/>
        </p:nvPicPr>
        <p:blipFill rotWithShape="1">
          <a:blip r:embed="rId3" cstate="email">
            <a:extLst>
              <a:ext uri="{BEBA8EAE-BF5A-486C-A8C5-ECC9F3942E4B}">
                <a14:imgProps xmlns:a14="http://schemas.microsoft.com/office/drawing/2010/main">
                  <a14:imgLayer r:embed="rId5">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5702522" y="1865375"/>
            <a:ext cx="690245" cy="1386967"/>
          </a:xfrm>
          <a:prstGeom prst="rect">
            <a:avLst/>
          </a:prstGeom>
        </p:spPr>
      </p:pic>
      <p:pic>
        <p:nvPicPr>
          <p:cNvPr id="34" name="Picture 33"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7">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3852663" y="3224730"/>
            <a:ext cx="690245" cy="1386967"/>
          </a:xfrm>
          <a:prstGeom prst="rect">
            <a:avLst/>
          </a:prstGeom>
        </p:spPr>
      </p:pic>
      <p:pic>
        <p:nvPicPr>
          <p:cNvPr id="35" name="Picture 34" descr="man_silhouette_clip_art.png"/>
          <p:cNvPicPr>
            <a:picLocks noChangeAspect="1"/>
          </p:cNvPicPr>
          <p:nvPr/>
        </p:nvPicPr>
        <p:blipFill rotWithShape="1">
          <a:blip r:embed="rId8" cstate="email">
            <a:duotone>
              <a:schemeClr val="accent2">
                <a:shade val="45000"/>
                <a:satMod val="135000"/>
              </a:schemeClr>
              <a:prstClr val="white"/>
            </a:duotone>
            <a:extLst>
              <a:ext uri="{BEBA8EAE-BF5A-486C-A8C5-ECC9F3942E4B}">
                <a14:imgProps xmlns:a14="http://schemas.microsoft.com/office/drawing/2010/main">
                  <a14:imgLayer r:embed="rId9">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5053690" y="3239070"/>
            <a:ext cx="690245" cy="1386967"/>
          </a:xfrm>
          <a:prstGeom prst="rect">
            <a:avLst/>
          </a:prstGeom>
        </p:spPr>
      </p:pic>
      <p:pic>
        <p:nvPicPr>
          <p:cNvPr id="36" name="Picture 35" descr="man_silhouette_clip_art.png"/>
          <p:cNvPicPr>
            <a:picLocks noChangeAspect="1"/>
          </p:cNvPicPr>
          <p:nvPr/>
        </p:nvPicPr>
        <p:blipFill rotWithShape="1">
          <a:blip r:embed="rId3" cstate="email">
            <a:duotone>
              <a:schemeClr val="accent6">
                <a:shade val="45000"/>
                <a:satMod val="135000"/>
              </a:schemeClr>
              <a:prstClr val="white"/>
            </a:duotone>
            <a:extLst>
              <a:ext uri="{BEBA8EAE-BF5A-486C-A8C5-ECC9F3942E4B}">
                <a14:imgProps xmlns:a14="http://schemas.microsoft.com/office/drawing/2010/main">
                  <a14:imgLayer r:embed="rId6">
                    <a14:imgEffect>
                      <a14:backgroundRemoval t="1145" b="98473" l="3448" r="95402">
                        <a14:foregroundMark x1="50958" y1="10115" x2="50958" y2="10115"/>
                      </a14:backgroundRemoval>
                    </a14:imgEffect>
                  </a14:imgLayer>
                </a14:imgProps>
              </a:ext>
              <a:ext uri="{28A0092B-C50C-407E-A947-70E740481C1C}">
                <a14:useLocalDpi xmlns:a14="http://schemas.microsoft.com/office/drawing/2010/main"/>
              </a:ext>
            </a:extLst>
          </a:blip>
          <a:srcRect/>
          <a:stretch/>
        </p:blipFill>
        <p:spPr>
          <a:xfrm>
            <a:off x="4446823" y="3239070"/>
            <a:ext cx="690245" cy="1386967"/>
          </a:xfrm>
          <a:prstGeom prst="rect">
            <a:avLst/>
          </a:prstGeom>
        </p:spPr>
      </p:pic>
      <p:sp>
        <p:nvSpPr>
          <p:cNvPr id="37" name="TextBox 36"/>
          <p:cNvSpPr txBox="1"/>
          <p:nvPr/>
        </p:nvSpPr>
        <p:spPr>
          <a:xfrm>
            <a:off x="12325" y="-5147"/>
            <a:ext cx="9144000" cy="1015663"/>
          </a:xfrm>
          <a:prstGeom prst="rect">
            <a:avLst/>
          </a:prstGeom>
          <a:solidFill>
            <a:schemeClr val="bg1">
              <a:lumMod val="95000"/>
              <a:lumOff val="5000"/>
              <a:alpha val="55000"/>
            </a:schemeClr>
          </a:solidFill>
        </p:spPr>
        <p:txBody>
          <a:bodyPr>
            <a:spAutoFit/>
          </a:bodyPr>
          <a:lstStyle/>
          <a:p>
            <a:pPr algn="ctr">
              <a:defRPr/>
            </a:pPr>
            <a:r>
              <a:rPr lang="en-US" sz="3000" b="1" dirty="0"/>
              <a:t>C</a:t>
            </a:r>
            <a:r>
              <a:rPr lang="en-US" sz="3000" b="1" dirty="0" smtClean="0"/>
              <a:t>riminal justice system not effectively addressing the criminal groups in Asia yet</a:t>
            </a:r>
            <a:endParaRPr lang="en-US" sz="3000" b="1" dirty="0"/>
          </a:p>
        </p:txBody>
      </p:sp>
    </p:spTree>
    <p:extLst>
      <p:ext uri="{BB962C8B-B14F-4D97-AF65-F5344CB8AC3E}">
        <p14:creationId xmlns:p14="http://schemas.microsoft.com/office/powerpoint/2010/main" val="2141066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3808"/>
          <a:stretch/>
        </p:blipFill>
        <p:spPr>
          <a:xfrm>
            <a:off x="4" y="0"/>
            <a:ext cx="4873613" cy="3391827"/>
          </a:xfrm>
          <a:prstGeom prst="rect">
            <a:avLst/>
          </a:prstGeom>
        </p:spPr>
      </p:pic>
      <p:pic>
        <p:nvPicPr>
          <p:cNvPr id="4" name="Picture 3"/>
          <p:cNvPicPr>
            <a:picLocks noChangeAspect="1"/>
          </p:cNvPicPr>
          <p:nvPr/>
        </p:nvPicPr>
        <p:blipFill>
          <a:blip r:embed="rId4"/>
          <a:stretch>
            <a:fillRect/>
          </a:stretch>
        </p:blipFill>
        <p:spPr>
          <a:xfrm>
            <a:off x="3938955" y="3380293"/>
            <a:ext cx="5205046" cy="347770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380358"/>
            <a:ext cx="4630280" cy="3454623"/>
          </a:xfrm>
          <a:prstGeom prst="rect">
            <a:avLst/>
          </a:prstGeom>
        </p:spPr>
      </p:pic>
      <p:pic>
        <p:nvPicPr>
          <p:cNvPr id="2" name="Picture 1" descr="Photo 1.JPG"/>
          <p:cNvPicPr>
            <a:picLocks noChangeAspect="1"/>
          </p:cNvPicPr>
          <p:nvPr/>
        </p:nvPicPr>
        <p:blipFill rotWithShape="1">
          <a:blip r:embed="rId6" cstate="email">
            <a:extLst>
              <a:ext uri="{28A0092B-C50C-407E-A947-70E740481C1C}">
                <a14:useLocalDpi xmlns:a14="http://schemas.microsoft.com/office/drawing/2010/main"/>
              </a:ext>
            </a:extLst>
          </a:blip>
          <a:srcRect r="12558"/>
          <a:stretch/>
        </p:blipFill>
        <p:spPr>
          <a:xfrm>
            <a:off x="4672273" y="0"/>
            <a:ext cx="4484052" cy="3380293"/>
          </a:xfrm>
          <a:prstGeom prst="rect">
            <a:avLst/>
          </a:prstGeom>
        </p:spPr>
      </p:pic>
      <p:sp>
        <p:nvSpPr>
          <p:cNvPr id="8" name="TextBox 7"/>
          <p:cNvSpPr txBox="1"/>
          <p:nvPr/>
        </p:nvSpPr>
        <p:spPr>
          <a:xfrm>
            <a:off x="-8143" y="19060"/>
            <a:ext cx="9144000" cy="1015663"/>
          </a:xfrm>
          <a:prstGeom prst="rect">
            <a:avLst/>
          </a:prstGeom>
          <a:solidFill>
            <a:schemeClr val="bg1">
              <a:lumMod val="95000"/>
              <a:lumOff val="5000"/>
              <a:alpha val="71000"/>
            </a:schemeClr>
          </a:solidFill>
        </p:spPr>
        <p:txBody>
          <a:bodyPr>
            <a:spAutoFit/>
          </a:bodyPr>
          <a:lstStyle/>
          <a:p>
            <a:pPr algn="ctr">
              <a:defRPr/>
            </a:pPr>
            <a:r>
              <a:rPr lang="en-US" sz="3000" b="1" dirty="0" smtClean="0"/>
              <a:t>Sensitizing, informing and training prosecutors and judges is an urgent and important task</a:t>
            </a:r>
            <a:endParaRPr lang="en-US" sz="3000" b="1" dirty="0"/>
          </a:p>
        </p:txBody>
      </p:sp>
    </p:spTree>
    <p:extLst>
      <p:ext uri="{BB962C8B-B14F-4D97-AF65-F5344CB8AC3E}">
        <p14:creationId xmlns:p14="http://schemas.microsoft.com/office/powerpoint/2010/main" val="4098725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1833</TotalTime>
  <Words>1521</Words>
  <Application>Microsoft Office PowerPoint</Application>
  <PresentationFormat>On-screen Show (4:3)</PresentationFormat>
  <Paragraphs>156</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Roberton</dc:creator>
  <cp:lastModifiedBy>Mike</cp:lastModifiedBy>
  <cp:revision>64</cp:revision>
  <dcterms:created xsi:type="dcterms:W3CDTF">2013-10-22T09:51:48Z</dcterms:created>
  <dcterms:modified xsi:type="dcterms:W3CDTF">2016-03-09T02:40:29Z</dcterms:modified>
</cp:coreProperties>
</file>