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2" r:id="rId2"/>
    <p:sldId id="259" r:id="rId3"/>
    <p:sldId id="268" r:id="rId4"/>
    <p:sldId id="269" r:id="rId5"/>
    <p:sldId id="270" r:id="rId6"/>
    <p:sldId id="275" r:id="rId7"/>
    <p:sldId id="283" r:id="rId8"/>
    <p:sldId id="300" r:id="rId9"/>
    <p:sldId id="315" r:id="rId10"/>
    <p:sldId id="281" r:id="rId11"/>
    <p:sldId id="279" r:id="rId12"/>
    <p:sldId id="293" r:id="rId13"/>
    <p:sldId id="260" r:id="rId14"/>
    <p:sldId id="261" r:id="rId15"/>
    <p:sldId id="262" r:id="rId16"/>
    <p:sldId id="278" r:id="rId17"/>
    <p:sldId id="298" r:id="rId18"/>
    <p:sldId id="266" r:id="rId19"/>
    <p:sldId id="276" r:id="rId20"/>
    <p:sldId id="274" r:id="rId21"/>
    <p:sldId id="285" r:id="rId22"/>
    <p:sldId id="290" r:id="rId23"/>
    <p:sldId id="301" r:id="rId24"/>
    <p:sldId id="286" r:id="rId25"/>
    <p:sldId id="302" r:id="rId26"/>
    <p:sldId id="303" r:id="rId27"/>
    <p:sldId id="320" r:id="rId28"/>
    <p:sldId id="322" r:id="rId29"/>
    <p:sldId id="318" r:id="rId30"/>
    <p:sldId id="321" r:id="rId31"/>
    <p:sldId id="291" r:id="rId32"/>
    <p:sldId id="304" r:id="rId33"/>
    <p:sldId id="267" r:id="rId34"/>
    <p:sldId id="325" r:id="rId35"/>
    <p:sldId id="305" r:id="rId36"/>
    <p:sldId id="306" r:id="rId37"/>
    <p:sldId id="312" r:id="rId38"/>
    <p:sldId id="323" r:id="rId39"/>
    <p:sldId id="311" r:id="rId40"/>
    <p:sldId id="339" r:id="rId41"/>
    <p:sldId id="342" r:id="rId42"/>
    <p:sldId id="297" r:id="rId43"/>
    <p:sldId id="346" r:id="rId44"/>
    <p:sldId id="341" r:id="rId45"/>
    <p:sldId id="329" r:id="rId46"/>
    <p:sldId id="335" r:id="rId47"/>
    <p:sldId id="345" r:id="rId48"/>
    <p:sldId id="337" r:id="rId49"/>
    <p:sldId id="343" r:id="rId50"/>
    <p:sldId id="336" r:id="rId51"/>
    <p:sldId id="332" r:id="rId52"/>
    <p:sldId id="324" r:id="rId53"/>
    <p:sldId id="31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85311" autoAdjust="0"/>
  </p:normalViewPr>
  <p:slideViewPr>
    <p:cSldViewPr snapToGrid="0">
      <p:cViewPr>
        <p:scale>
          <a:sx n="67" d="100"/>
          <a:sy n="67" d="100"/>
        </p:scale>
        <p:origin x="-660" y="-72"/>
      </p:cViewPr>
      <p:guideLst>
        <p:guide orient="horz" pos="2160"/>
        <p:guide pos="3840"/>
      </p:guideLst>
    </p:cSldViewPr>
  </p:slideViewPr>
  <p:outlineViewPr>
    <p:cViewPr>
      <p:scale>
        <a:sx n="33" d="100"/>
        <a:sy n="33" d="100"/>
      </p:scale>
      <p:origin x="0" y="-4026"/>
    </p:cViewPr>
  </p:outlineViewPr>
  <p:notesTextViewPr>
    <p:cViewPr>
      <p:scale>
        <a:sx n="3" d="2"/>
        <a:sy n="3" d="2"/>
      </p:scale>
      <p:origin x="0" y="0"/>
    </p:cViewPr>
  </p:notesTextViewPr>
  <p:sorterViewPr>
    <p:cViewPr varScale="1">
      <p:scale>
        <a:sx n="100" d="100"/>
        <a:sy n="100" d="100"/>
      </p:scale>
      <p:origin x="0" y="-10698"/>
    </p:cViewPr>
  </p:sorterViewPr>
  <p:notesViewPr>
    <p:cSldViewPr snapToGrid="0">
      <p:cViewPr varScale="1">
        <p:scale>
          <a:sx n="105" d="100"/>
          <a:sy n="105" d="100"/>
        </p:scale>
        <p:origin x="26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80F4B-3FCA-4786-A50A-DC85B93A8D77}" type="datetimeFigureOut">
              <a:rPr lang="en-US" smtClean="0"/>
              <a:t>2/24/2016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46A08-4414-4148-8908-8FC6DADFB68E}" type="slidenum">
              <a:rPr lang="en-US" smtClean="0"/>
              <a:t>‹#›</a:t>
            </a:fld>
            <a:endParaRPr lang="en-US"/>
          </a:p>
        </p:txBody>
      </p:sp>
    </p:spTree>
    <p:extLst>
      <p:ext uri="{BB962C8B-B14F-4D97-AF65-F5344CB8AC3E}">
        <p14:creationId xmlns:p14="http://schemas.microsoft.com/office/powerpoint/2010/main" val="69261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all for coming tonight and giving to me the opportunity to tell you a little about what The Wildlife Conservation Society is doing to halt the illegal slaughter of elephants.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a:t>
            </a:fld>
            <a:endParaRPr lang="en-US"/>
          </a:p>
        </p:txBody>
      </p:sp>
    </p:spTree>
    <p:extLst>
      <p:ext uri="{BB962C8B-B14F-4D97-AF65-F5344CB8AC3E}">
        <p14:creationId xmlns:p14="http://schemas.microsoft.com/office/powerpoint/2010/main" val="288603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$3,000</a:t>
            </a:r>
            <a:r>
              <a:rPr lang="en-US" baseline="0" dirty="0" smtClean="0"/>
              <a:t> per kilo the high price of ivory is fueling a gruesome slaughter</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10</a:t>
            </a:fld>
            <a:endParaRPr lang="en-US"/>
          </a:p>
        </p:txBody>
      </p:sp>
    </p:spTree>
    <p:extLst>
      <p:ext uri="{BB962C8B-B14F-4D97-AF65-F5344CB8AC3E}">
        <p14:creationId xmlns:p14="http://schemas.microsoft.com/office/powerpoint/2010/main" val="305413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elephant faces hacked off with axes, machetes, and chainsaws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11</a:t>
            </a:fld>
            <a:endParaRPr lang="en-US"/>
          </a:p>
        </p:txBody>
      </p:sp>
    </p:spTree>
    <p:extLst>
      <p:ext uri="{BB962C8B-B14F-4D97-AF65-F5344CB8AC3E}">
        <p14:creationId xmlns:p14="http://schemas.microsoft.com/office/powerpoint/2010/main" val="36583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05ACFFBC-390C-478F-B21D-3DB0E6EFECBE}" type="slidenum">
              <a:rPr lang="en-GB" smtClean="0"/>
              <a:pPr/>
              <a:t>12</a:t>
            </a:fld>
            <a:endParaRPr lang="en-GB" smtClean="0"/>
          </a:p>
        </p:txBody>
      </p:sp>
      <p:sp>
        <p:nvSpPr>
          <p:cNvPr id="123907" name="Rectangle 1026"/>
          <p:cNvSpPr>
            <a:spLocks noGrp="1" noRot="1" noChangeAspect="1" noChangeArrowheads="1" noTextEdit="1"/>
          </p:cNvSpPr>
          <p:nvPr>
            <p:ph type="sldImg"/>
          </p:nvPr>
        </p:nvSpPr>
        <p:spPr>
          <a:xfrm>
            <a:off x="381000" y="685800"/>
            <a:ext cx="6096000" cy="3429000"/>
          </a:xfrm>
          <a:ln/>
        </p:spPr>
      </p:sp>
      <p:sp>
        <p:nvSpPr>
          <p:cNvPr id="123908" name="Rectangle 1027"/>
          <p:cNvSpPr>
            <a:spLocks noGrp="1" noChangeArrowheads="1"/>
          </p:cNvSpPr>
          <p:nvPr>
            <p:ph type="body" idx="1"/>
          </p:nvPr>
        </p:nvSpPr>
        <p:spPr>
          <a:noFill/>
          <a:ln/>
        </p:spPr>
        <p:txBody>
          <a:bodyPr/>
          <a:lstStyle/>
          <a:p>
            <a:r>
              <a:rPr lang="en-GB" baseline="0" dirty="0" smtClean="0"/>
              <a:t>And this elephant’s toenails were hacked off for sale in China’s traditional medicine markets.</a:t>
            </a:r>
            <a:endParaRPr lang="en-GB" dirty="0" smtClean="0"/>
          </a:p>
        </p:txBody>
      </p:sp>
    </p:spTree>
    <p:extLst>
      <p:ext uri="{BB962C8B-B14F-4D97-AF65-F5344CB8AC3E}">
        <p14:creationId xmlns:p14="http://schemas.microsoft.com/office/powerpoint/2010/main" val="342414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Habitat loss and the ivory trade have taken their</a:t>
            </a:r>
            <a:r>
              <a:rPr lang="en-US" baseline="0" dirty="0" smtClean="0"/>
              <a:t> toll on the planet’s three elephant species.  Today there are fewer than 45,000 elephants in 13 countries in Asia </a:t>
            </a:r>
          </a:p>
          <a:p>
            <a:endParaRPr lang="en-US" baseline="0" dirty="0" smtClean="0"/>
          </a:p>
          <a:p>
            <a:r>
              <a:rPr lang="en-US" baseline="0" dirty="0" smtClean="0"/>
              <a:t>(India, Burma, Thailand, Laos, Cambodia, Indonesia, Malaysia – WCS sites – Nepal, Bhutan, Bangladesh, Sri Lanka, China, Vietnam)</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13</a:t>
            </a:fld>
            <a:endParaRPr lang="en-US"/>
          </a:p>
        </p:txBody>
      </p:sp>
    </p:spTree>
    <p:extLst>
      <p:ext uri="{BB962C8B-B14F-4D97-AF65-F5344CB8AC3E}">
        <p14:creationId xmlns:p14="http://schemas.microsoft.com/office/powerpoint/2010/main" val="747121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t>
            </a:r>
            <a:r>
              <a:rPr lang="en-US" dirty="0" smtClean="0"/>
              <a:t>380,000 savanna elephants down from over 1.2 million in 1980 – and almost 65% are in three countries Botswana, Zimbabwe</a:t>
            </a:r>
            <a:r>
              <a:rPr lang="en-US" baseline="0" dirty="0" smtClean="0"/>
              <a:t> and Namibia</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14</a:t>
            </a:fld>
            <a:endParaRPr lang="en-US"/>
          </a:p>
        </p:txBody>
      </p:sp>
    </p:spTree>
    <p:extLst>
      <p:ext uri="{BB962C8B-B14F-4D97-AF65-F5344CB8AC3E}">
        <p14:creationId xmlns:p14="http://schemas.microsoft.com/office/powerpoint/2010/main" val="1861319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shockingly we now know that</a:t>
            </a:r>
            <a:r>
              <a:rPr lang="en-US" baseline="0" dirty="0" smtClean="0"/>
              <a:t> the forest elephant population is now only 1/10</a:t>
            </a:r>
            <a:r>
              <a:rPr lang="en-US" baseline="30000" dirty="0" smtClean="0"/>
              <a:t>th</a:t>
            </a:r>
            <a:r>
              <a:rPr lang="en-US" baseline="0" dirty="0" smtClean="0"/>
              <a:t> of its historic level – an it has suffered a devastating crash in the last 10 years.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15</a:t>
            </a:fld>
            <a:endParaRPr lang="en-US"/>
          </a:p>
        </p:txBody>
      </p:sp>
    </p:spTree>
    <p:extLst>
      <p:ext uri="{BB962C8B-B14F-4D97-AF65-F5344CB8AC3E}">
        <p14:creationId xmlns:p14="http://schemas.microsoft.com/office/powerpoint/2010/main" val="426546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2002</a:t>
            </a:r>
            <a:r>
              <a:rPr lang="en-US" baseline="0" dirty="0" smtClean="0"/>
              <a:t> WCS staff and our government and NGO partners (WWF and AWF) conduct 80 surveys across the Central Africa – walking over 13,000 km (8,000 miles), taking 91,600 person-days to complete.   These surveys told us there were 322,000 elephants living within the forests of the </a:t>
            </a:r>
            <a:r>
              <a:rPr lang="en-US" baseline="0" dirty="0" err="1" smtClean="0"/>
              <a:t>congo</a:t>
            </a:r>
            <a:r>
              <a:rPr lang="en-US" baseline="0" dirty="0" smtClean="0"/>
              <a:t> basin.</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16</a:t>
            </a:fld>
            <a:endParaRPr lang="en-US"/>
          </a:p>
        </p:txBody>
      </p:sp>
    </p:spTree>
    <p:extLst>
      <p:ext uri="{BB962C8B-B14F-4D97-AF65-F5344CB8AC3E}">
        <p14:creationId xmlns:p14="http://schemas.microsoft.com/office/powerpoint/2010/main" val="62103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2011 that number had decline</a:t>
            </a:r>
            <a:r>
              <a:rPr lang="en-US" baseline="0" dirty="0" smtClean="0"/>
              <a:t> to 80,000</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17</a:t>
            </a:fld>
            <a:endParaRPr lang="en-US"/>
          </a:p>
        </p:txBody>
      </p:sp>
    </p:spTree>
    <p:extLst>
      <p:ext uri="{BB962C8B-B14F-4D97-AF65-F5344CB8AC3E}">
        <p14:creationId xmlns:p14="http://schemas.microsoft.com/office/powerpoint/2010/main" val="358477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76%</a:t>
            </a:r>
            <a:r>
              <a:rPr lang="en-US" baseline="0" dirty="0" smtClean="0"/>
              <a:t> drop in the population – and a loss of 30% of their range.   This analysis by Sam Strindberg and Boo </a:t>
            </a:r>
            <a:r>
              <a:rPr lang="en-US" baseline="0" dirty="0" err="1" smtClean="0"/>
              <a:t>Maisels</a:t>
            </a:r>
            <a:r>
              <a:rPr lang="en-US" baseline="0" dirty="0" smtClean="0"/>
              <a:t> resulted in a peer-reviewed paper that quickly became one of the most frequently downloaded paper in the history of the Public Library Of Science.  Sam and Boo also wrote an opinion piece that was published in the New York Times and picked up by hundreds of news feeds around the world.  In many ways this spurred a new global awareness of the plight of elephants and has mobilized new interest in a global effort to save elephants.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18</a:t>
            </a:fld>
            <a:endParaRPr lang="en-US"/>
          </a:p>
        </p:txBody>
      </p:sp>
    </p:spTree>
    <p:extLst>
      <p:ext uri="{BB962C8B-B14F-4D97-AF65-F5344CB8AC3E}">
        <p14:creationId xmlns:p14="http://schemas.microsoft.com/office/powerpoint/2010/main" val="352731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38138" y="674688"/>
            <a:ext cx="6135687" cy="3452812"/>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ea typeface="ＭＳ Ｐゴシック" pitchFamily="34" charset="-128"/>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00">
              <a:defRPr sz="2400">
                <a:solidFill>
                  <a:schemeClr val="tx1"/>
                </a:solidFill>
                <a:latin typeface="Arial" charset="0"/>
                <a:ea typeface="ＭＳ Ｐゴシック" pitchFamily="34" charset="-128"/>
              </a:defRPr>
            </a:lvl1pPr>
            <a:lvl2pPr marL="742950" indent="-285750" defTabSz="876300">
              <a:defRPr sz="2400">
                <a:solidFill>
                  <a:schemeClr val="tx1"/>
                </a:solidFill>
                <a:latin typeface="Arial" charset="0"/>
                <a:ea typeface="ＭＳ Ｐゴシック" pitchFamily="34" charset="-128"/>
              </a:defRPr>
            </a:lvl2pPr>
            <a:lvl3pPr marL="1143000" indent="-228600" defTabSz="876300">
              <a:defRPr sz="2400">
                <a:solidFill>
                  <a:schemeClr val="tx1"/>
                </a:solidFill>
                <a:latin typeface="Arial" charset="0"/>
                <a:ea typeface="ＭＳ Ｐゴシック" pitchFamily="34" charset="-128"/>
              </a:defRPr>
            </a:lvl3pPr>
            <a:lvl4pPr marL="1600200" indent="-228600" defTabSz="876300">
              <a:defRPr sz="2400">
                <a:solidFill>
                  <a:schemeClr val="tx1"/>
                </a:solidFill>
                <a:latin typeface="Arial" charset="0"/>
                <a:ea typeface="ＭＳ Ｐゴシック" pitchFamily="34" charset="-128"/>
              </a:defRPr>
            </a:lvl4pPr>
            <a:lvl5pPr marL="2057400" indent="-228600" defTabSz="876300">
              <a:defRPr sz="2400">
                <a:solidFill>
                  <a:schemeClr val="tx1"/>
                </a:solidFill>
                <a:latin typeface="Arial" charset="0"/>
                <a:ea typeface="ＭＳ Ｐゴシック" pitchFamily="34" charset="-128"/>
              </a:defRPr>
            </a:lvl5pPr>
            <a:lvl6pPr marL="25146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1BBA3631-84AF-488E-9D04-B82B6DD580AB}" type="slidenum">
              <a:rPr lang="en-US" sz="1200">
                <a:solidFill>
                  <a:srgbClr val="000000"/>
                </a:solidFill>
              </a:rPr>
              <a:pPr eaLnBrk="1" hangingPunct="1"/>
              <a:t>20</a:t>
            </a:fld>
            <a:endParaRPr lang="en-US" sz="1200">
              <a:solidFill>
                <a:srgbClr val="000000"/>
              </a:solidFill>
            </a:endParaRPr>
          </a:p>
        </p:txBody>
      </p:sp>
    </p:spTree>
    <p:extLst>
      <p:ext uri="{BB962C8B-B14F-4D97-AF65-F5344CB8AC3E}">
        <p14:creationId xmlns:p14="http://schemas.microsoft.com/office/powerpoint/2010/main" val="116002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Elephants important – well for over 40 million</a:t>
            </a:r>
            <a:r>
              <a:rPr lang="en-US" baseline="0" dirty="0" smtClean="0"/>
              <a:t> years – they have been one of the most influential ecological engineers of terrestrial ecosystem.  Before humans began to dominate the planet Elephants where the planet’s architects.  </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a:t>
            </a:fld>
            <a:endParaRPr lang="en-US"/>
          </a:p>
        </p:txBody>
      </p:sp>
    </p:spTree>
    <p:extLst>
      <p:ext uri="{BB962C8B-B14F-4D97-AF65-F5344CB8AC3E}">
        <p14:creationId xmlns:p14="http://schemas.microsoft.com/office/powerpoint/2010/main" val="2674919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Sam and Boos analysis we now have conclusive evidence that where </a:t>
            </a:r>
            <a:r>
              <a:rPr lang="en-US" dirty="0" err="1" smtClean="0"/>
              <a:t>ecoguards</a:t>
            </a:r>
            <a:r>
              <a:rPr lang="en-US" dirty="0" smtClean="0"/>
              <a:t> are actively patrolling elephant populations are typically 50</a:t>
            </a:r>
            <a:r>
              <a:rPr lang="en-US" baseline="0" dirty="0" smtClean="0"/>
              <a:t> (scale is </a:t>
            </a:r>
            <a:r>
              <a:rPr lang="en-US" baseline="0" dirty="0" err="1" smtClean="0"/>
              <a:t>log_e</a:t>
            </a:r>
            <a:r>
              <a:rPr lang="en-US" baseline="0" smtClean="0"/>
              <a:t> so 4 = 54)</a:t>
            </a:r>
            <a:r>
              <a:rPr lang="en-US" smtClean="0"/>
              <a:t> </a:t>
            </a:r>
            <a:r>
              <a:rPr lang="en-US" dirty="0" smtClean="0"/>
              <a:t>times as large as where there is no protection.</a:t>
            </a:r>
            <a:r>
              <a:rPr lang="en-US" baseline="0" dirty="0" smtClean="0"/>
              <a:t>  And that patrolled areas lost few or no elephants in the last 10 years.</a:t>
            </a:r>
          </a:p>
        </p:txBody>
      </p:sp>
      <p:sp>
        <p:nvSpPr>
          <p:cNvPr id="4" name="Slide Number Placeholder 3"/>
          <p:cNvSpPr>
            <a:spLocks noGrp="1"/>
          </p:cNvSpPr>
          <p:nvPr>
            <p:ph type="sldNum" sz="quarter" idx="10"/>
          </p:nvPr>
        </p:nvSpPr>
        <p:spPr/>
        <p:txBody>
          <a:bodyPr/>
          <a:lstStyle/>
          <a:p>
            <a:fld id="{3F746A08-4414-4148-8908-8FC6DADFB68E}" type="slidenum">
              <a:rPr lang="en-US" smtClean="0"/>
              <a:t>21</a:t>
            </a:fld>
            <a:endParaRPr lang="en-US"/>
          </a:p>
        </p:txBody>
      </p:sp>
    </p:spTree>
    <p:extLst>
      <p:ext uri="{BB962C8B-B14F-4D97-AF65-F5344CB8AC3E}">
        <p14:creationId xmlns:p14="http://schemas.microsoft.com/office/powerpoint/2010/main" val="3839230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 know</a:t>
            </a:r>
            <a:r>
              <a:rPr lang="en-US" baseline="0" dirty="0" smtClean="0"/>
              <a:t> that patrolling works – WCS helped establish the SMART consortium – to develop and share the next generation of tools to enhance the effectiveness of </a:t>
            </a:r>
            <a:r>
              <a:rPr lang="en-US" baseline="0" dirty="0" err="1" smtClean="0"/>
              <a:t>ecoguards</a:t>
            </a:r>
            <a:r>
              <a:rPr lang="en-US" baseline="0" dirty="0" smtClean="0"/>
              <a:t> part.   The SMART system helps patrol leaders adapt where and how often to send patrols based on the information gathered during patrols and from intelligence networks.  These maps are from Cambodia and they show how patrolling became over time much more extensive and directed as a result of adoption of SMART.</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22</a:t>
            </a:fld>
            <a:endParaRPr lang="en-US"/>
          </a:p>
        </p:txBody>
      </p:sp>
    </p:spTree>
    <p:extLst>
      <p:ext uri="{BB962C8B-B14F-4D97-AF65-F5344CB8AC3E}">
        <p14:creationId xmlns:p14="http://schemas.microsoft.com/office/powerpoint/2010/main" val="3389092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Uganda using SMART patrolling </a:t>
            </a:r>
            <a:r>
              <a:rPr lang="en-US" baseline="0" dirty="0" err="1" smtClean="0"/>
              <a:t>ecoguards</a:t>
            </a:r>
            <a:r>
              <a:rPr lang="en-US" baseline="0" dirty="0" smtClean="0"/>
              <a:t> were able to discourage illegal hunters from entering the park.</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23</a:t>
            </a:fld>
            <a:endParaRPr lang="en-US"/>
          </a:p>
        </p:txBody>
      </p:sp>
    </p:spTree>
    <p:extLst>
      <p:ext uri="{BB962C8B-B14F-4D97-AF65-F5344CB8AC3E}">
        <p14:creationId xmlns:p14="http://schemas.microsoft.com/office/powerpoint/2010/main" val="2832954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over</a:t>
            </a:r>
            <a:r>
              <a:rPr lang="en-US" baseline="0" dirty="0" smtClean="0"/>
              <a:t> 15 years WCS has with our government partners actively been support anti-poaching activities 8 of Africa’s remaining strongholds for elephants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24</a:t>
            </a:fld>
            <a:endParaRPr lang="en-US"/>
          </a:p>
        </p:txBody>
      </p:sp>
    </p:spTree>
    <p:extLst>
      <p:ext uri="{BB962C8B-B14F-4D97-AF65-F5344CB8AC3E}">
        <p14:creationId xmlns:p14="http://schemas.microsoft.com/office/powerpoint/2010/main" val="96245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last 5 years we have started</a:t>
            </a:r>
            <a:r>
              <a:rPr lang="en-US" baseline="0" dirty="0" smtClean="0"/>
              <a:t> anti-poaching efforts in 5 additional landscapes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25</a:t>
            </a:fld>
            <a:endParaRPr lang="en-US"/>
          </a:p>
        </p:txBody>
      </p:sp>
    </p:spTree>
    <p:extLst>
      <p:ext uri="{BB962C8B-B14F-4D97-AF65-F5344CB8AC3E}">
        <p14:creationId xmlns:p14="http://schemas.microsoft.com/office/powerpoint/2010/main" val="1185032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by helping train the staff</a:t>
            </a:r>
            <a:r>
              <a:rPr lang="en-US" baseline="0" dirty="0" smtClean="0"/>
              <a:t> of our NGO partners we have been able to extend anti-poaching expertize to an additional 6 conservation landscapes.   By the end of 2015 all these areas will be using SMART patrolling to protected elephants from poachers.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26</a:t>
            </a:fld>
            <a:endParaRPr lang="en-US"/>
          </a:p>
        </p:txBody>
      </p:sp>
    </p:spTree>
    <p:extLst>
      <p:ext uri="{BB962C8B-B14F-4D97-AF65-F5344CB8AC3E}">
        <p14:creationId xmlns:p14="http://schemas.microsoft.com/office/powerpoint/2010/main" val="365401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by TRAFFIC an initiative</a:t>
            </a:r>
            <a:r>
              <a:rPr lang="en-US" baseline="0" dirty="0" smtClean="0"/>
              <a:t> of WWF and IUCN - </a:t>
            </a:r>
            <a:r>
              <a:rPr lang="en-US" dirty="0" smtClean="0"/>
              <a:t>with data from WCS - shows</a:t>
            </a:r>
            <a:r>
              <a:rPr lang="en-US" baseline="0" dirty="0" smtClean="0"/>
              <a:t> that 3 countries in Africa appear to account for most illegal ivory exports.  This does not indicate the source of the ivory.  Vietnam, Hong Kong, and Malaysia are key transit countries and Thailand and China are the principal consumer countries.</a:t>
            </a:r>
          </a:p>
          <a:p>
            <a:endParaRPr lang="en-US" baseline="0" dirty="0" smtClean="0"/>
          </a:p>
          <a:p>
            <a:r>
              <a:rPr lang="en-US" baseline="0" dirty="0" smtClean="0"/>
              <a:t>WCS is working with the secretariat of the UN Convention on International Trade in Endangered Species to push for CITES sanctions – that is a ban on all listed species, including timber.</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27</a:t>
            </a:fld>
            <a:endParaRPr lang="en-US"/>
          </a:p>
        </p:txBody>
      </p:sp>
    </p:spTree>
    <p:extLst>
      <p:ext uri="{BB962C8B-B14F-4D97-AF65-F5344CB8AC3E}">
        <p14:creationId xmlns:p14="http://schemas.microsoft.com/office/powerpoint/2010/main" val="582385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WCS staff work quietly</a:t>
            </a:r>
            <a:r>
              <a:rPr lang="en-US" baseline="0" dirty="0" smtClean="0"/>
              <a:t> with TRAFFIC (joint effort by WWF and IUCN), IATA and </a:t>
            </a:r>
            <a:r>
              <a:rPr lang="en-US" baseline="0" dirty="0" err="1" smtClean="0"/>
              <a:t>InterPol</a:t>
            </a:r>
            <a:r>
              <a:rPr lang="en-US" baseline="0" dirty="0" smtClean="0"/>
              <a:t> to track shipments of ivory.</a:t>
            </a:r>
          </a:p>
          <a:p>
            <a:endParaRPr lang="en-US" baseline="0" dirty="0" smtClean="0"/>
          </a:p>
        </p:txBody>
      </p:sp>
      <p:sp>
        <p:nvSpPr>
          <p:cNvPr id="4" name="Slide Number Placeholder 3"/>
          <p:cNvSpPr>
            <a:spLocks noGrp="1"/>
          </p:cNvSpPr>
          <p:nvPr>
            <p:ph type="sldNum" sz="quarter" idx="10"/>
          </p:nvPr>
        </p:nvSpPr>
        <p:spPr/>
        <p:txBody>
          <a:bodyPr/>
          <a:lstStyle/>
          <a:p>
            <a:fld id="{3F746A08-4414-4148-8908-8FC6DADFB68E}" type="slidenum">
              <a:rPr lang="en-US" smtClean="0"/>
              <a:t>28</a:t>
            </a:fld>
            <a:endParaRPr lang="en-US"/>
          </a:p>
        </p:txBody>
      </p:sp>
    </p:spTree>
    <p:extLst>
      <p:ext uri="{BB962C8B-B14F-4D97-AF65-F5344CB8AC3E}">
        <p14:creationId xmlns:p14="http://schemas.microsoft.com/office/powerpoint/2010/main" val="44003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more and more African countries are concerned that the </a:t>
            </a:r>
            <a:r>
              <a:rPr lang="en-US" baseline="0" dirty="0" smtClean="0"/>
              <a:t>ivory trade and elephant poaching is undermining their highly profitable tourism economy and the thousands of jobs it provides.  Setting fire to their stocks of confiscated ivory sends powerful messages.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29</a:t>
            </a:fld>
            <a:endParaRPr lang="en-US"/>
          </a:p>
        </p:txBody>
      </p:sp>
    </p:spTree>
    <p:extLst>
      <p:ext uri="{BB962C8B-B14F-4D97-AF65-F5344CB8AC3E}">
        <p14:creationId xmlns:p14="http://schemas.microsoft.com/office/powerpoint/2010/main" val="1356056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Publically</a:t>
            </a:r>
            <a:r>
              <a:rPr lang="en-US" baseline="0" dirty="0" smtClean="0"/>
              <a:t> burning ivory stockpiles says – we don’t want confiscated ivory to leak into the market, we don’t want to profit from dead elephants, and to us elephants are more valuable alive than they are dead.</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30</a:t>
            </a:fld>
            <a:endParaRPr lang="en-US"/>
          </a:p>
        </p:txBody>
      </p:sp>
    </p:spTree>
    <p:extLst>
      <p:ext uri="{BB962C8B-B14F-4D97-AF65-F5344CB8AC3E}">
        <p14:creationId xmlns:p14="http://schemas.microsoft.com/office/powerpoint/2010/main" val="11214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Elephants literally planted the planet.  The</a:t>
            </a:r>
            <a:r>
              <a:rPr lang="en-US" baseline="0" dirty="0" smtClean="0"/>
              <a:t> seeds they swallowed and that sprouted in their nutrient rich dung, determined the species composition and distribution in both forests and grassland.   This dung pile in Gabon has 7 species of trees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a:t>
            </a:fld>
            <a:endParaRPr lang="en-US"/>
          </a:p>
        </p:txBody>
      </p:sp>
    </p:spTree>
    <p:extLst>
      <p:ext uri="{BB962C8B-B14F-4D97-AF65-F5344CB8AC3E}">
        <p14:creationId xmlns:p14="http://schemas.microsoft.com/office/powerpoint/2010/main" val="452640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Detecting </a:t>
            </a:r>
            <a:r>
              <a:rPr lang="en-US" baseline="0" dirty="0" smtClean="0"/>
              <a:t>ivory in transit is a challenge – but we are finding success in using specially trained sniffer dogs – who can sense ivory in lorries, cargo holds of airports, and on planes and ships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31</a:t>
            </a:fld>
            <a:endParaRPr lang="en-US"/>
          </a:p>
        </p:txBody>
      </p:sp>
    </p:spTree>
    <p:extLst>
      <p:ext uri="{BB962C8B-B14F-4D97-AF65-F5344CB8AC3E}">
        <p14:creationId xmlns:p14="http://schemas.microsoft.com/office/powerpoint/2010/main" val="2197523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WCS is testing sniffer</a:t>
            </a:r>
            <a:r>
              <a:rPr lang="en-US" baseline="0" dirty="0" smtClean="0"/>
              <a:t> dogs in five locations in Africa and given initial success we expect to expand to more places as fast as we find funding.</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32</a:t>
            </a:fld>
            <a:endParaRPr lang="en-US"/>
          </a:p>
        </p:txBody>
      </p:sp>
    </p:spTree>
    <p:extLst>
      <p:ext uri="{BB962C8B-B14F-4D97-AF65-F5344CB8AC3E}">
        <p14:creationId xmlns:p14="http://schemas.microsoft.com/office/powerpoint/2010/main" val="4234500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Sam and Boos PLOS</a:t>
            </a:r>
            <a:r>
              <a:rPr lang="en-US" baseline="0" dirty="0" smtClean="0"/>
              <a:t> paper and most importantly their NY Times Opinion piece, Chelsea and Hillary Clinton decided to take on Wildlife Trafficking.  They contacted WCS and asked us – what can we do to help.</a:t>
            </a:r>
          </a:p>
          <a:p>
            <a:endParaRPr lang="en-US" baseline="0" dirty="0" smtClean="0"/>
          </a:p>
          <a:p>
            <a:r>
              <a:rPr lang="en-US" baseline="0" dirty="0" smtClean="0"/>
              <a:t>We asked the Clinton’s to convene a meeting of NGOs at WCS and conjured a strategy that would build on the desire of African nations to protect their elephants and push for national bans on all trade in ivory.  </a:t>
            </a:r>
          </a:p>
          <a:p>
            <a:endParaRPr lang="en-US" baseline="0" dirty="0" smtClean="0"/>
          </a:p>
          <a:p>
            <a:endParaRPr lang="en-US" baseline="0" dirty="0" smtClean="0"/>
          </a:p>
          <a:p>
            <a:r>
              <a:rPr lang="en-US" dirty="0" smtClean="0"/>
              <a:t>Thailand, Gabon, Kenya, Botswana</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33</a:t>
            </a:fld>
            <a:endParaRPr lang="en-US"/>
          </a:p>
        </p:txBody>
      </p:sp>
    </p:spTree>
    <p:extLst>
      <p:ext uri="{BB962C8B-B14F-4D97-AF65-F5344CB8AC3E}">
        <p14:creationId xmlns:p14="http://schemas.microsoft.com/office/powerpoint/2010/main" val="3601151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September at a Clinton Global Initiative meeting at the start of the UN General Assembly 11 African nations spoke out again the ivory trade and Gabon, Kenya, and Malawi announced moratoria on sales of ivory within their countries.  Each asked transit and consumer countries to do likewise. </a:t>
            </a:r>
            <a:r>
              <a:rPr lang="en-US" sz="1200" b="0" i="0" kern="1200" dirty="0" smtClean="0">
                <a:solidFill>
                  <a:schemeClr val="tx1"/>
                </a:solidFill>
                <a:effectLst/>
                <a:latin typeface="+mn-lt"/>
                <a:ea typeface="+mn-ea"/>
                <a:cs typeface="+mn-cs"/>
              </a:rPr>
              <a:t>China, Japan, and Vietnam committed to reduce demand for ivory.</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34</a:t>
            </a:fld>
            <a:endParaRPr lang="en-US"/>
          </a:p>
        </p:txBody>
      </p:sp>
    </p:spTree>
    <p:extLst>
      <p:ext uri="{BB962C8B-B14F-4D97-AF65-F5344CB8AC3E}">
        <p14:creationId xmlns:p14="http://schemas.microsoft.com/office/powerpoint/2010/main" val="2977011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38</a:t>
            </a:fld>
            <a:endParaRPr lang="en-US"/>
          </a:p>
        </p:txBody>
      </p:sp>
    </p:spTree>
    <p:extLst>
      <p:ext uri="{BB962C8B-B14F-4D97-AF65-F5344CB8AC3E}">
        <p14:creationId xmlns:p14="http://schemas.microsoft.com/office/powerpoint/2010/main" val="4186763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first</a:t>
            </a:r>
            <a:r>
              <a:rPr lang="en-US" baseline="0" dirty="0" smtClean="0"/>
              <a:t> thought of how to reduce demand in consumer countries like China we considered a model that has been successful in the US – using sports and movie stars as spokespeople and opinion leaders.</a:t>
            </a:r>
          </a:p>
          <a:p>
            <a:endParaRPr lang="en-US" baseline="0" dirty="0" smtClean="0"/>
          </a:p>
          <a:p>
            <a:r>
              <a:rPr lang="en-US" baseline="0" dirty="0" smtClean="0"/>
              <a:t>Interestingly after conducting a survey of ivory buyers – our idea to use someone like Yao Ming the famed basketball player – may not be the best option.</a:t>
            </a:r>
          </a:p>
          <a:p>
            <a:endParaRPr lang="en-US" baseline="0" dirty="0" smtClean="0"/>
          </a:p>
          <a:p>
            <a:r>
              <a:rPr lang="en-US" baseline="0" dirty="0" smtClean="0"/>
              <a:t>Encouraging China’s government to ban trade and asking Government Leaders to speak out against the ivory trade may be the best approaches to curbing demand.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39</a:t>
            </a:fld>
            <a:endParaRPr lang="en-US"/>
          </a:p>
        </p:txBody>
      </p:sp>
    </p:spTree>
    <p:extLst>
      <p:ext uri="{BB962C8B-B14F-4D97-AF65-F5344CB8AC3E}">
        <p14:creationId xmlns:p14="http://schemas.microsoft.com/office/powerpoint/2010/main" val="3150840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with ESRI</a:t>
            </a:r>
            <a:r>
              <a:rPr lang="en-US" baseline="0" dirty="0" smtClean="0"/>
              <a:t> the worlds industry leader on Geographic Information Systems and online mapping.  This </a:t>
            </a:r>
            <a:r>
              <a:rPr lang="en-US" baseline="0" dirty="0" err="1" smtClean="0"/>
              <a:t>storymap</a:t>
            </a:r>
            <a:r>
              <a:rPr lang="en-US" baseline="0" dirty="0" smtClean="0"/>
              <a:t> gives people access to the most </a:t>
            </a:r>
            <a:r>
              <a:rPr lang="en-US" baseline="0" dirty="0" err="1" smtClean="0"/>
              <a:t>uptodate</a:t>
            </a:r>
            <a:r>
              <a:rPr lang="en-US" baseline="0" dirty="0" smtClean="0"/>
              <a:t> information on elephant trafficking and elephant conservation. </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42</a:t>
            </a:fld>
            <a:endParaRPr lang="en-US"/>
          </a:p>
        </p:txBody>
      </p:sp>
    </p:spTree>
    <p:extLst>
      <p:ext uri="{BB962C8B-B14F-4D97-AF65-F5344CB8AC3E}">
        <p14:creationId xmlns:p14="http://schemas.microsoft.com/office/powerpoint/2010/main" val="3639515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96 elephant</a:t>
            </a:r>
            <a:r>
              <a:rPr lang="en-US" baseline="0" dirty="0" smtClean="0"/>
              <a:t>s – the number killed each and every day in African – hopes to </a:t>
            </a:r>
            <a:r>
              <a:rPr lang="en-US" baseline="0" dirty="0" err="1" smtClean="0"/>
              <a:t>futher</a:t>
            </a:r>
            <a:r>
              <a:rPr lang="en-US" baseline="0" dirty="0" smtClean="0"/>
              <a:t> mobilize support and inform the public.</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43</a:t>
            </a:fld>
            <a:endParaRPr lang="en-US"/>
          </a:p>
        </p:txBody>
      </p:sp>
    </p:spTree>
    <p:extLst>
      <p:ext uri="{BB962C8B-B14F-4D97-AF65-F5344CB8AC3E}">
        <p14:creationId xmlns:p14="http://schemas.microsoft.com/office/powerpoint/2010/main" val="2410718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45</a:t>
            </a:fld>
            <a:endParaRPr lang="en-US"/>
          </a:p>
        </p:txBody>
      </p:sp>
    </p:spTree>
    <p:extLst>
      <p:ext uri="{BB962C8B-B14F-4D97-AF65-F5344CB8AC3E}">
        <p14:creationId xmlns:p14="http://schemas.microsoft.com/office/powerpoint/2010/main" val="3477657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38138" y="674688"/>
            <a:ext cx="6135687" cy="3452812"/>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ea typeface="ＭＳ Ｐゴシック" pitchFamily="34" charset="-128"/>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00">
              <a:defRPr sz="2400">
                <a:solidFill>
                  <a:schemeClr val="tx1"/>
                </a:solidFill>
                <a:latin typeface="Arial" charset="0"/>
                <a:ea typeface="ＭＳ Ｐゴシック" pitchFamily="34" charset="-128"/>
              </a:defRPr>
            </a:lvl1pPr>
            <a:lvl2pPr marL="742950" indent="-285750" defTabSz="876300">
              <a:defRPr sz="2400">
                <a:solidFill>
                  <a:schemeClr val="tx1"/>
                </a:solidFill>
                <a:latin typeface="Arial" charset="0"/>
                <a:ea typeface="ＭＳ Ｐゴシック" pitchFamily="34" charset="-128"/>
              </a:defRPr>
            </a:lvl2pPr>
            <a:lvl3pPr marL="1143000" indent="-228600" defTabSz="876300">
              <a:defRPr sz="2400">
                <a:solidFill>
                  <a:schemeClr val="tx1"/>
                </a:solidFill>
                <a:latin typeface="Arial" charset="0"/>
                <a:ea typeface="ＭＳ Ｐゴシック" pitchFamily="34" charset="-128"/>
              </a:defRPr>
            </a:lvl3pPr>
            <a:lvl4pPr marL="1600200" indent="-228600" defTabSz="876300">
              <a:defRPr sz="2400">
                <a:solidFill>
                  <a:schemeClr val="tx1"/>
                </a:solidFill>
                <a:latin typeface="Arial" charset="0"/>
                <a:ea typeface="ＭＳ Ｐゴシック" pitchFamily="34" charset="-128"/>
              </a:defRPr>
            </a:lvl4pPr>
            <a:lvl5pPr marL="2057400" indent="-228600" defTabSz="876300">
              <a:defRPr sz="2400">
                <a:solidFill>
                  <a:schemeClr val="tx1"/>
                </a:solidFill>
                <a:latin typeface="Arial" charset="0"/>
                <a:ea typeface="ＭＳ Ｐゴシック" pitchFamily="34" charset="-128"/>
              </a:defRPr>
            </a:lvl5pPr>
            <a:lvl6pPr marL="25146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763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1BBA3631-84AF-488E-9D04-B82B6DD580AB}" type="slidenum">
              <a:rPr lang="en-US" sz="1200">
                <a:solidFill>
                  <a:srgbClr val="000000"/>
                </a:solidFill>
              </a:rPr>
              <a:pPr eaLnBrk="1" hangingPunct="1"/>
              <a:t>52</a:t>
            </a:fld>
            <a:endParaRPr lang="en-US" sz="1200">
              <a:solidFill>
                <a:srgbClr val="000000"/>
              </a:solidFill>
            </a:endParaRPr>
          </a:p>
        </p:txBody>
      </p:sp>
    </p:spTree>
    <p:extLst>
      <p:ext uri="{BB962C8B-B14F-4D97-AF65-F5344CB8AC3E}">
        <p14:creationId xmlns:p14="http://schemas.microsoft.com/office/powerpoint/2010/main" val="350499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humans, elephants were the planet’s road builders.  Creating highways </a:t>
            </a:r>
            <a:r>
              <a:rPr lang="en-US" baseline="0" dirty="0" smtClean="0"/>
              <a:t>that survived for hundreds if not thousands of years – roads that were used by most species as an easier way to navigate across the land.</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4</a:t>
            </a:fld>
            <a:endParaRPr lang="en-US"/>
          </a:p>
        </p:txBody>
      </p:sp>
    </p:spTree>
    <p:extLst>
      <p:ext uri="{BB962C8B-B14F-4D97-AF65-F5344CB8AC3E}">
        <p14:creationId xmlns:p14="http://schemas.microsoft.com/office/powerpoint/2010/main" val="2985338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today elephant</a:t>
            </a:r>
            <a:r>
              <a:rPr lang="en-US" baseline="0" dirty="0" smtClean="0"/>
              <a:t> roads are often the only roads that many people have access to.  In DR Congo Africa Elephant trails are the still the super highways in the forest, and when I walked 200 miles across the </a:t>
            </a:r>
            <a:r>
              <a:rPr lang="en-US" baseline="0" dirty="0" err="1" smtClean="0"/>
              <a:t>Ituri</a:t>
            </a:r>
            <a:r>
              <a:rPr lang="en-US" baseline="0" dirty="0" smtClean="0"/>
              <a:t> – it was elephant trails that paved the way for me.</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5</a:t>
            </a:fld>
            <a:endParaRPr lang="en-US"/>
          </a:p>
        </p:txBody>
      </p:sp>
    </p:spTree>
    <p:extLst>
      <p:ext uri="{BB962C8B-B14F-4D97-AF65-F5344CB8AC3E}">
        <p14:creationId xmlns:p14="http://schemas.microsoft.com/office/powerpoint/2010/main" val="58055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only 3 species of elephants survive.</a:t>
            </a:r>
            <a:r>
              <a:rPr lang="en-US" baseline="0" dirty="0" smtClean="0"/>
              <a:t> One in Asia and two in Africa.</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6</a:t>
            </a:fld>
            <a:endParaRPr lang="en-US"/>
          </a:p>
        </p:txBody>
      </p:sp>
    </p:spTree>
    <p:extLst>
      <p:ext uri="{BB962C8B-B14F-4D97-AF65-F5344CB8AC3E}">
        <p14:creationId xmlns:p14="http://schemas.microsoft.com/office/powerpoint/2010/main" val="123614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ea typeface="ＭＳ Ｐゴシック" panose="020B0600070205080204" pitchFamily="34" charset="-128"/>
              </a:rPr>
              <a:t>But habitat loss</a:t>
            </a:r>
            <a:r>
              <a:rPr lang="en-US" baseline="0" dirty="0" smtClean="0">
                <a:latin typeface="Arial" panose="020B0604020202020204" pitchFamily="34" charset="0"/>
                <a:ea typeface="ＭＳ Ｐゴシック" panose="020B0600070205080204" pitchFamily="34" charset="-128"/>
              </a:rPr>
              <a:t> is shrinking their range and demand for ivory is causing thousand and thousands of elephants to be butchered for their tusks</a:t>
            </a:r>
            <a:endParaRPr lang="en-US" dirty="0" smtClean="0">
              <a:latin typeface="Arial" panose="020B0604020202020204" pitchFamily="34" charset="0"/>
              <a:ea typeface="ＭＳ Ｐゴシック" panose="020B0600070205080204" pitchFamily="34"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950BE3-71BA-4E0A-925D-852F925A7627}" type="slidenum">
              <a:rPr lang="en-US" sz="1200"/>
              <a:pPr/>
              <a:t>7</a:t>
            </a:fld>
            <a:endParaRPr lang="en-US" sz="1200"/>
          </a:p>
        </p:txBody>
      </p:sp>
    </p:spTree>
    <p:extLst>
      <p:ext uri="{BB962C8B-B14F-4D97-AF65-F5344CB8AC3E}">
        <p14:creationId xmlns:p14="http://schemas.microsoft.com/office/powerpoint/2010/main" val="299903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to think that poverty was poachers primary motivation for killing elephants</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8</a:t>
            </a:fld>
            <a:endParaRPr lang="en-US"/>
          </a:p>
        </p:txBody>
      </p:sp>
    </p:spTree>
    <p:extLst>
      <p:ext uri="{BB962C8B-B14F-4D97-AF65-F5344CB8AC3E}">
        <p14:creationId xmlns:p14="http://schemas.microsoft.com/office/powerpoint/2010/main" val="4266464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today ivory is seen as a</a:t>
            </a:r>
            <a:r>
              <a:rPr lang="en-US" baseline="0" dirty="0" smtClean="0"/>
              <a:t> way to finance civil wars, insurrections, and acts of terrorism.  The recent assault on the </a:t>
            </a:r>
            <a:r>
              <a:rPr lang="en-US" baseline="0" dirty="0" err="1" smtClean="0"/>
              <a:t>WestGate</a:t>
            </a:r>
            <a:r>
              <a:rPr lang="en-US" baseline="0" dirty="0" smtClean="0"/>
              <a:t> Mall in Nairobi by Al </a:t>
            </a:r>
            <a:r>
              <a:rPr lang="en-US" baseline="0" dirty="0" err="1" smtClean="0"/>
              <a:t>Shabab</a:t>
            </a:r>
            <a:r>
              <a:rPr lang="en-US" baseline="0" dirty="0" smtClean="0"/>
              <a:t> was financed with ivory. </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t>9</a:t>
            </a:fld>
            <a:endParaRPr lang="en-US"/>
          </a:p>
        </p:txBody>
      </p:sp>
    </p:spTree>
    <p:extLst>
      <p:ext uri="{BB962C8B-B14F-4D97-AF65-F5344CB8AC3E}">
        <p14:creationId xmlns:p14="http://schemas.microsoft.com/office/powerpoint/2010/main" val="319563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F7AFE3-64CC-4291-BB4C-151A21F01F55}"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4169864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7AFE3-64CC-4291-BB4C-151A21F01F55}"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264801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7AFE3-64CC-4291-BB4C-151A21F01F55}"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800736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7AFE3-64CC-4291-BB4C-151A21F01F55}"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351374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F7AFE3-64CC-4291-BB4C-151A21F01F55}"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224542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F7AFE3-64CC-4291-BB4C-151A21F01F55}" type="datetimeFigureOut">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245068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F7AFE3-64CC-4291-BB4C-151A21F01F55}" type="datetimeFigureOut">
              <a:rPr lang="en-US" smtClean="0"/>
              <a:t>2/24/2016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340336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F7AFE3-64CC-4291-BB4C-151A21F01F55}" type="datetimeFigureOut">
              <a:rPr lang="en-US" smtClean="0"/>
              <a:t>2/24/2016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364384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7AFE3-64CC-4291-BB4C-151A21F01F55}" type="datetimeFigureOut">
              <a:rPr lang="en-US" smtClean="0"/>
              <a:t>2/24/2016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103918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F7AFE3-64CC-4291-BB4C-151A21F01F55}" type="datetimeFigureOut">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1253871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F7AFE3-64CC-4291-BB4C-151A21F01F55}" type="datetimeFigureOut">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D4577-F4C7-479A-8E75-FBE7951AFC53}" type="slidenum">
              <a:rPr lang="en-US" smtClean="0"/>
              <a:t>‹#›</a:t>
            </a:fld>
            <a:endParaRPr lang="en-US"/>
          </a:p>
        </p:txBody>
      </p:sp>
    </p:spTree>
    <p:extLst>
      <p:ext uri="{BB962C8B-B14F-4D97-AF65-F5344CB8AC3E}">
        <p14:creationId xmlns:p14="http://schemas.microsoft.com/office/powerpoint/2010/main" val="3709593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7AFE3-64CC-4291-BB4C-151A21F01F55}" type="datetimeFigureOut">
              <a:rPr lang="en-US" smtClean="0"/>
              <a:t>2/24/2016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D4577-F4C7-479A-8E75-FBE7951AFC53}" type="slidenum">
              <a:rPr lang="en-US" smtClean="0"/>
              <a:t>‹#›</a:t>
            </a:fld>
            <a:endParaRPr lang="en-US"/>
          </a:p>
        </p:txBody>
      </p:sp>
    </p:spTree>
    <p:extLst>
      <p:ext uri="{BB962C8B-B14F-4D97-AF65-F5344CB8AC3E}">
        <p14:creationId xmlns:p14="http://schemas.microsoft.com/office/powerpoint/2010/main" val="775984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8.jpeg"/><Relationship Id="rId4" Type="http://schemas.openxmlformats.org/officeDocument/2006/relationships/image" Target="../media/image26.jpeg"/><Relationship Id="rId9" Type="http://schemas.openxmlformats.org/officeDocument/2006/relationships/image" Target="../media/image31.emf"/></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hyperlink" Target="http://www.smartconservationsoftware.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oleObject" Target="../embeddings/oleObject1.bin"/><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torymaps.esri.com/stephen/elephants/"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96elephants.or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844" y="48640"/>
            <a:ext cx="10811780" cy="67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3" name="Rectangle 2"/>
          <p:cNvSpPr>
            <a:spLocks/>
          </p:cNvSpPr>
          <p:nvPr/>
        </p:nvSpPr>
        <p:spPr bwMode="auto">
          <a:xfrm>
            <a:off x="8794240" y="48640"/>
            <a:ext cx="2772384" cy="6760723"/>
          </a:xfrm>
          <a:prstGeom prst="rect">
            <a:avLst/>
          </a:prstGeom>
          <a:solidFill>
            <a:schemeClr val="accent1">
              <a:alpha val="50195"/>
            </a:schemeClr>
          </a:solidFill>
          <a:ln>
            <a:noFill/>
          </a:ln>
          <a:extLst>
            <a:ext uri="{91240B29-F687-4F45-9708-019B960494DF}">
              <a14:hiddenLine xmlns:a14="http://schemas.microsoft.com/office/drawing/2010/main" w="25400">
                <a:solidFill>
                  <a:srgbClr val="000000">
                    <a:alpha val="50195"/>
                  </a:srgbClr>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p>
        </p:txBody>
      </p:sp>
      <p:pic>
        <p:nvPicPr>
          <p:cNvPr id="4096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16782" y="283185"/>
            <a:ext cx="25273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3062" name="Rectangle 6"/>
          <p:cNvSpPr>
            <a:spLocks noGrp="1" noChangeArrowheads="1"/>
          </p:cNvSpPr>
          <p:nvPr>
            <p:ph type="body" idx="1"/>
          </p:nvPr>
        </p:nvSpPr>
        <p:spPr>
          <a:xfrm>
            <a:off x="8916782" y="3327098"/>
            <a:ext cx="2527300" cy="3414171"/>
          </a:xfrm>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64291" tIns="32146" rIns="0" bIns="32146" rtlCol="0">
            <a:normAutofit fontScale="55000" lnSpcReduction="20000"/>
          </a:bodyPr>
          <a:lstStyle/>
          <a:p>
            <a:pPr marL="0" indent="0" algn="ctr">
              <a:lnSpc>
                <a:spcPct val="120000"/>
              </a:lnSpc>
              <a:spcBef>
                <a:spcPts val="0"/>
              </a:spcBef>
              <a:buNone/>
            </a:pPr>
            <a:r>
              <a:rPr lang="en-US" sz="5100" dirty="0" smtClean="0">
                <a:latin typeface="Gill Sans Light"/>
                <a:ea typeface="Gill Sans Light"/>
                <a:cs typeface="Gill Sans Light"/>
                <a:sym typeface="Gill Sans Light"/>
              </a:rPr>
              <a:t>Africa’s Elephant </a:t>
            </a:r>
          </a:p>
          <a:p>
            <a:pPr marL="0" indent="0" algn="ctr">
              <a:lnSpc>
                <a:spcPct val="120000"/>
              </a:lnSpc>
              <a:spcBef>
                <a:spcPts val="0"/>
              </a:spcBef>
              <a:buNone/>
            </a:pPr>
            <a:r>
              <a:rPr lang="en-US" sz="5100" dirty="0" smtClean="0">
                <a:latin typeface="Gill Sans Light"/>
                <a:ea typeface="Gill Sans Light"/>
                <a:cs typeface="Gill Sans Light"/>
                <a:sym typeface="Gill Sans Light"/>
              </a:rPr>
              <a:t>Crisis</a:t>
            </a:r>
          </a:p>
          <a:p>
            <a:pPr marL="0" indent="0" algn="ctr">
              <a:lnSpc>
                <a:spcPct val="120000"/>
              </a:lnSpc>
              <a:spcBef>
                <a:spcPts val="0"/>
              </a:spcBef>
              <a:buNone/>
            </a:pPr>
            <a:r>
              <a:rPr lang="en-US" sz="5100" dirty="0" smtClean="0">
                <a:latin typeface="Gill Sans Light"/>
                <a:ea typeface="Gill Sans Light"/>
                <a:cs typeface="Gill Sans Light"/>
                <a:sym typeface="Gill Sans Light"/>
              </a:rPr>
              <a:t>&amp;</a:t>
            </a:r>
            <a:endParaRPr lang="en-US" sz="5100" dirty="0">
              <a:latin typeface="Gill Sans Light"/>
              <a:ea typeface="Gill Sans Light"/>
              <a:cs typeface="Gill Sans Light"/>
              <a:sym typeface="Gill Sans Light"/>
            </a:endParaRPr>
          </a:p>
          <a:p>
            <a:pPr marL="0" indent="0" algn="ctr">
              <a:lnSpc>
                <a:spcPct val="120000"/>
              </a:lnSpc>
              <a:spcBef>
                <a:spcPts val="0"/>
              </a:spcBef>
              <a:buNone/>
            </a:pPr>
            <a:r>
              <a:rPr lang="en-US" sz="5100" dirty="0" smtClean="0">
                <a:latin typeface="Gill Sans Light"/>
                <a:ea typeface="Gill Sans Light"/>
                <a:cs typeface="Gill Sans Light"/>
                <a:sym typeface="Gill Sans Light"/>
              </a:rPr>
              <a:t>The </a:t>
            </a:r>
          </a:p>
          <a:p>
            <a:pPr marL="0" indent="0" algn="ctr">
              <a:lnSpc>
                <a:spcPct val="120000"/>
              </a:lnSpc>
              <a:spcBef>
                <a:spcPts val="0"/>
              </a:spcBef>
              <a:buNone/>
            </a:pPr>
            <a:r>
              <a:rPr lang="en-US" sz="5100" dirty="0" smtClean="0">
                <a:latin typeface="Gill Sans Light"/>
                <a:ea typeface="Gill Sans Light"/>
                <a:cs typeface="Gill Sans Light"/>
                <a:sym typeface="Gill Sans Light"/>
              </a:rPr>
              <a:t>WCS</a:t>
            </a:r>
          </a:p>
          <a:p>
            <a:pPr marL="0" indent="0" algn="ctr">
              <a:lnSpc>
                <a:spcPct val="120000"/>
              </a:lnSpc>
              <a:spcBef>
                <a:spcPts val="0"/>
              </a:spcBef>
              <a:buNone/>
            </a:pPr>
            <a:r>
              <a:rPr lang="en-US" sz="5100" dirty="0" smtClean="0">
                <a:latin typeface="Gill Sans Light"/>
                <a:ea typeface="Gill Sans Light"/>
                <a:cs typeface="Gill Sans Light"/>
                <a:sym typeface="Gill Sans Light"/>
              </a:rPr>
              <a:t>Response</a:t>
            </a:r>
          </a:p>
          <a:p>
            <a:pPr marL="0" indent="0">
              <a:buNone/>
            </a:pPr>
            <a:endParaRPr lang="en-US" sz="3400" dirty="0">
              <a:latin typeface="Gill Sans Light"/>
              <a:sym typeface="Gill Sans Light"/>
            </a:endParaRPr>
          </a:p>
        </p:txBody>
      </p:sp>
    </p:spTree>
    <p:extLst>
      <p:ext uri="{BB962C8B-B14F-4D97-AF65-F5344CB8AC3E}">
        <p14:creationId xmlns:p14="http://schemas.microsoft.com/office/powerpoint/2010/main" val="264581140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2435" y="333576"/>
            <a:ext cx="8962620" cy="6153441"/>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868798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2315" y="173963"/>
            <a:ext cx="8678187" cy="6510966"/>
          </a:xfrm>
          <a:prstGeom prst="rect">
            <a:avLst/>
          </a:prstGeom>
        </p:spPr>
      </p:pic>
    </p:spTree>
    <p:extLst>
      <p:ext uri="{BB962C8B-B14F-4D97-AF65-F5344CB8AC3E}">
        <p14:creationId xmlns:p14="http://schemas.microsoft.com/office/powerpoint/2010/main" val="1246457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ead_ele_kotajawa7_2.jpg"/>
          <p:cNvPicPr>
            <a:picLocks noChangeAspect="1"/>
          </p:cNvPicPr>
          <p:nvPr/>
        </p:nvPicPr>
        <p:blipFill rotWithShape="1">
          <a:blip r:embed="rId3" cstate="screen">
            <a:extLst>
              <a:ext uri="{28A0092B-C50C-407E-A947-70E740481C1C}">
                <a14:useLocalDpi xmlns:a14="http://schemas.microsoft.com/office/drawing/2010/main"/>
              </a:ext>
            </a:extLst>
          </a:blip>
          <a:srcRect r="4016" b="2956"/>
          <a:stretch/>
        </p:blipFill>
        <p:spPr>
          <a:xfrm>
            <a:off x="3511540" y="204283"/>
            <a:ext cx="4416503" cy="6508152"/>
          </a:xfrm>
          <a:prstGeom prst="rect">
            <a:avLst/>
          </a:prstGeom>
        </p:spPr>
      </p:pic>
    </p:spTree>
    <p:extLst>
      <p:ext uri="{BB962C8B-B14F-4D97-AF65-F5344CB8AC3E}">
        <p14:creationId xmlns:p14="http://schemas.microsoft.com/office/powerpoint/2010/main" val="2622295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541" t="600" r="599" b="661"/>
          <a:stretch/>
        </p:blipFill>
        <p:spPr>
          <a:xfrm>
            <a:off x="-7456" y="0"/>
            <a:ext cx="12214246" cy="6857999"/>
          </a:xfrm>
          <a:prstGeom prst="rect">
            <a:avLst/>
          </a:prstGeom>
        </p:spPr>
      </p:pic>
      <p:sp>
        <p:nvSpPr>
          <p:cNvPr id="3" name="TextBox 2"/>
          <p:cNvSpPr txBox="1"/>
          <p:nvPr/>
        </p:nvSpPr>
        <p:spPr>
          <a:xfrm>
            <a:off x="9852454" y="5807676"/>
            <a:ext cx="2113079" cy="923330"/>
          </a:xfrm>
          <a:prstGeom prst="rect">
            <a:avLst/>
          </a:prstGeom>
          <a:noFill/>
        </p:spPr>
        <p:txBody>
          <a:bodyPr wrap="none" rtlCol="0">
            <a:spAutoFit/>
          </a:bodyPr>
          <a:lstStyle/>
          <a:p>
            <a:r>
              <a:rPr lang="en-US" sz="5400" dirty="0" smtClean="0">
                <a:solidFill>
                  <a:schemeClr val="bg1"/>
                </a:solidFill>
              </a:rPr>
              <a:t>45,000</a:t>
            </a:r>
            <a:endParaRPr lang="en-US" sz="5400" dirty="0">
              <a:solidFill>
                <a:schemeClr val="bg1"/>
              </a:solidFill>
            </a:endParaRPr>
          </a:p>
        </p:txBody>
      </p:sp>
    </p:spTree>
    <p:extLst>
      <p:ext uri="{BB962C8B-B14F-4D97-AF65-F5344CB8AC3E}">
        <p14:creationId xmlns:p14="http://schemas.microsoft.com/office/powerpoint/2010/main" val="4285078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b="18682"/>
          <a:stretch/>
        </p:blipFill>
        <p:spPr>
          <a:xfrm>
            <a:off x="0" y="0"/>
            <a:ext cx="12192000" cy="6858000"/>
          </a:xfrm>
          <a:prstGeom prst="rect">
            <a:avLst/>
          </a:prstGeom>
        </p:spPr>
      </p:pic>
      <p:sp>
        <p:nvSpPr>
          <p:cNvPr id="4" name="TextBox 3"/>
          <p:cNvSpPr txBox="1"/>
          <p:nvPr/>
        </p:nvSpPr>
        <p:spPr>
          <a:xfrm>
            <a:off x="9613552" y="5807676"/>
            <a:ext cx="2464136" cy="923330"/>
          </a:xfrm>
          <a:prstGeom prst="rect">
            <a:avLst/>
          </a:prstGeom>
          <a:noFill/>
        </p:spPr>
        <p:txBody>
          <a:bodyPr wrap="none" rtlCol="0">
            <a:spAutoFit/>
          </a:bodyPr>
          <a:lstStyle/>
          <a:p>
            <a:r>
              <a:rPr lang="en-US" sz="5400" dirty="0" smtClean="0">
                <a:solidFill>
                  <a:schemeClr val="bg1"/>
                </a:solidFill>
              </a:rPr>
              <a:t>380,000</a:t>
            </a:r>
            <a:endParaRPr lang="en-US" sz="5400" dirty="0">
              <a:solidFill>
                <a:schemeClr val="bg1"/>
              </a:solidFill>
            </a:endParaRPr>
          </a:p>
        </p:txBody>
      </p:sp>
    </p:spTree>
    <p:extLst>
      <p:ext uri="{BB962C8B-B14F-4D97-AF65-F5344CB8AC3E}">
        <p14:creationId xmlns:p14="http://schemas.microsoft.com/office/powerpoint/2010/main" val="3709539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rotWithShape="1">
          <a:blip r:embed="rId3" cstate="screen">
            <a:extLst>
              <a:ext uri="{28A0092B-C50C-407E-A947-70E740481C1C}">
                <a14:useLocalDpi xmlns:a14="http://schemas.microsoft.com/office/drawing/2010/main"/>
              </a:ext>
            </a:extLst>
          </a:blip>
          <a:srcRect l="10101" t="11316" b="12056"/>
          <a:stretch/>
        </p:blipFill>
        <p:spPr bwMode="auto">
          <a:xfrm>
            <a:off x="0" y="0"/>
            <a:ext cx="12191779" cy="692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745360" y="5807676"/>
            <a:ext cx="2113079" cy="923330"/>
          </a:xfrm>
          <a:prstGeom prst="rect">
            <a:avLst/>
          </a:prstGeom>
          <a:noFill/>
        </p:spPr>
        <p:txBody>
          <a:bodyPr wrap="none" rtlCol="0">
            <a:spAutoFit/>
          </a:bodyPr>
          <a:lstStyle/>
          <a:p>
            <a:r>
              <a:rPr lang="en-US" sz="5400" dirty="0" smtClean="0">
                <a:solidFill>
                  <a:schemeClr val="bg1"/>
                </a:solidFill>
              </a:rPr>
              <a:t>80,000</a:t>
            </a:r>
            <a:endParaRPr lang="en-US" sz="5400" dirty="0">
              <a:solidFill>
                <a:schemeClr val="bg1"/>
              </a:solidFill>
            </a:endParaRPr>
          </a:p>
        </p:txBody>
      </p:sp>
    </p:spTree>
    <p:extLst>
      <p:ext uri="{BB962C8B-B14F-4D97-AF65-F5344CB8AC3E}">
        <p14:creationId xmlns:p14="http://schemas.microsoft.com/office/powerpoint/2010/main" val="751385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Boo Maisels\Documents\AFRICA\elephants\Work with Sam elephants\From Sam EleAnalysis Oct2010\The paper itself\Final_draft_11_Oct_2011\Figures\jpgs for main paper\hii5-2011-green-extinct-150dp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4114" y="1415637"/>
            <a:ext cx="6567486" cy="4659560"/>
          </a:xfrm>
          <a:prstGeom prst="rect">
            <a:avLst/>
          </a:prstGeom>
          <a:noFill/>
          <a:ln w="9525">
            <a:solidFill>
              <a:schemeClr val="tx1"/>
            </a:solidFill>
            <a:miter lim="800000"/>
            <a:headEnd/>
            <a:tailEnd/>
          </a:ln>
          <a:effectLst>
            <a:outerShdw blurRad="50800" dist="127000" dir="2700000" algn="tl" rotWithShape="0">
              <a:prstClr val="black">
                <a:alpha val="40000"/>
              </a:prstClr>
            </a:outerShdw>
          </a:effectLst>
        </p:spPr>
      </p:pic>
      <p:pic>
        <p:nvPicPr>
          <p:cNvPr id="5122" name="Picture 2" descr="E:\Bak_D\SlideGallery\AnimalDrawings\AfricaAnimalDrawings\ForestElephant_HaltenNorth.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3800" y="1444855"/>
            <a:ext cx="1371600" cy="898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4601" y="5638800"/>
            <a:ext cx="652743" cy="369332"/>
          </a:xfrm>
          <a:prstGeom prst="rect">
            <a:avLst/>
          </a:prstGeom>
          <a:noFill/>
        </p:spPr>
        <p:txBody>
          <a:bodyPr wrap="none" rtlCol="0">
            <a:spAutoFit/>
          </a:bodyPr>
          <a:lstStyle/>
          <a:p>
            <a:r>
              <a:rPr lang="en-US" dirty="0">
                <a:latin typeface="+mj-lt"/>
              </a:rPr>
              <a:t>2002</a:t>
            </a:r>
          </a:p>
        </p:txBody>
      </p:sp>
    </p:spTree>
    <p:extLst>
      <p:ext uri="{BB962C8B-B14F-4D97-AF65-F5344CB8AC3E}">
        <p14:creationId xmlns:p14="http://schemas.microsoft.com/office/powerpoint/2010/main" val="1208293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Boo Maisels\Documents\AFRICA\elephants\Work with Sam elephants\From Sam EleAnalysis Oct2010\The paper itself\Final_draft_11_Oct_2011\Figures\jpgs for main paper\hii5-2011-green-extinct-150dp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4114" y="1415637"/>
            <a:ext cx="6567486" cy="4659560"/>
          </a:xfrm>
          <a:prstGeom prst="rect">
            <a:avLst/>
          </a:prstGeom>
          <a:noFill/>
          <a:ln w="9525">
            <a:solidFill>
              <a:schemeClr val="tx1"/>
            </a:solidFill>
            <a:miter lim="800000"/>
            <a:headEnd/>
            <a:tailEnd/>
          </a:ln>
        </p:spPr>
      </p:pic>
      <p:pic>
        <p:nvPicPr>
          <p:cNvPr id="6" name="Picture 3" descr="C:\Users\Boo Maisels\Documents\AFRICA\elephants\Work with Sam elephants\From Sam EleAnalysis Oct2010\The paper itself\Final_draft_11_Oct_2011\Figures\jpgs for main paper\hii5-2002-green-extinct-150dpi.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4114" y="1414244"/>
            <a:ext cx="6569449" cy="4660953"/>
          </a:xfrm>
          <a:prstGeom prst="rect">
            <a:avLst/>
          </a:prstGeom>
          <a:noFill/>
          <a:ln w="9525">
            <a:solidFill>
              <a:schemeClr val="tx1"/>
            </a:solidFill>
            <a:miter lim="800000"/>
            <a:headEnd/>
            <a:tailEnd/>
          </a:ln>
          <a:effectLst>
            <a:outerShdw blurRad="50800" dist="127000" dir="2700000" algn="tl" rotWithShape="0">
              <a:prstClr val="black">
                <a:alpha val="40000"/>
              </a:prstClr>
            </a:outerShdw>
          </a:effectLst>
        </p:spPr>
      </p:pic>
      <p:pic>
        <p:nvPicPr>
          <p:cNvPr id="8" name="Picture 2" descr="E:\Bak_D\SlideGallery\AnimalDrawings\AfricaAnimalDrawings\ForestElephant_HaltenNorth.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8600" y="1600201"/>
            <a:ext cx="914400" cy="5990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514601" y="5638800"/>
            <a:ext cx="652743" cy="369332"/>
          </a:xfrm>
          <a:prstGeom prst="rect">
            <a:avLst/>
          </a:prstGeom>
          <a:noFill/>
        </p:spPr>
        <p:txBody>
          <a:bodyPr wrap="none" rtlCol="0">
            <a:spAutoFit/>
          </a:bodyPr>
          <a:lstStyle/>
          <a:p>
            <a:r>
              <a:rPr lang="en-US" dirty="0">
                <a:latin typeface="+mj-lt"/>
              </a:rPr>
              <a:t>2011</a:t>
            </a:r>
          </a:p>
        </p:txBody>
      </p:sp>
    </p:spTree>
    <p:extLst>
      <p:ext uri="{BB962C8B-B14F-4D97-AF65-F5344CB8AC3E}">
        <p14:creationId xmlns:p14="http://schemas.microsoft.com/office/powerpoint/2010/main" val="1834819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Boo Maisels\Documents\AFRICA\elephants\Work with Sam elephants\From Sam EleAnalysis Oct2010\The paper itself\Final_draft_11_Oct_2011\Figures\jpgs for main paper\hii5-2011-green-extinct-150dp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9901" y="390420"/>
            <a:ext cx="5306777" cy="3765101"/>
          </a:xfrm>
          <a:prstGeom prst="rect">
            <a:avLst/>
          </a:prstGeom>
          <a:noFill/>
          <a:ln w="9525">
            <a:solidFill>
              <a:schemeClr val="tx1"/>
            </a:solidFill>
            <a:miter lim="800000"/>
            <a:headEnd/>
            <a:tailEnd/>
          </a:ln>
          <a:effectLst>
            <a:outerShdw blurRad="127000" dist="190500" dir="2700000" algn="tl" rotWithShape="0">
              <a:prstClr val="black">
                <a:alpha val="40000"/>
              </a:prstClr>
            </a:outerShdw>
          </a:effectLst>
        </p:spPr>
      </p:pic>
      <p:sp>
        <p:nvSpPr>
          <p:cNvPr id="7" name="TextBox 6"/>
          <p:cNvSpPr txBox="1"/>
          <p:nvPr/>
        </p:nvSpPr>
        <p:spPr>
          <a:xfrm>
            <a:off x="1096760" y="3553148"/>
            <a:ext cx="652743" cy="369332"/>
          </a:xfrm>
          <a:prstGeom prst="rect">
            <a:avLst/>
          </a:prstGeom>
          <a:noFill/>
          <a:effectLst/>
        </p:spPr>
        <p:txBody>
          <a:bodyPr wrap="none" rtlCol="0">
            <a:spAutoFit/>
          </a:bodyPr>
          <a:lstStyle/>
          <a:p>
            <a:r>
              <a:rPr lang="en-US" dirty="0">
                <a:latin typeface="+mj-lt"/>
              </a:rPr>
              <a:t>2002</a:t>
            </a:r>
          </a:p>
        </p:txBody>
      </p:sp>
      <p:pic>
        <p:nvPicPr>
          <p:cNvPr id="8" name="Picture 3" descr="C:\Users\Boo Maisels\Documents\AFRICA\elephants\Work with Sam elephants\From Sam EleAnalysis Oct2010\The paper itself\Final_draft_11_Oct_2011\Figures\jpgs for main paper\hii5-2002-green-extinct-150dpi.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3537" y="390420"/>
            <a:ext cx="5306737" cy="3765072"/>
          </a:xfrm>
          <a:prstGeom prst="rect">
            <a:avLst/>
          </a:prstGeom>
          <a:noFill/>
          <a:ln w="9525">
            <a:solidFill>
              <a:schemeClr val="tx1"/>
            </a:solidFill>
            <a:miter lim="800000"/>
            <a:headEnd/>
            <a:tailEnd/>
          </a:ln>
          <a:effectLst>
            <a:outerShdw blurRad="127000" dist="190500" dir="2700000" algn="tl" rotWithShape="0">
              <a:prstClr val="black">
                <a:alpha val="40000"/>
              </a:prstClr>
            </a:outerShdw>
          </a:effectLst>
        </p:spPr>
      </p:pic>
      <p:sp>
        <p:nvSpPr>
          <p:cNvPr id="9" name="TextBox 8"/>
          <p:cNvSpPr txBox="1"/>
          <p:nvPr/>
        </p:nvSpPr>
        <p:spPr>
          <a:xfrm>
            <a:off x="6644805" y="3553148"/>
            <a:ext cx="652743" cy="369332"/>
          </a:xfrm>
          <a:prstGeom prst="rect">
            <a:avLst/>
          </a:prstGeom>
          <a:noFill/>
          <a:effectLst/>
        </p:spPr>
        <p:txBody>
          <a:bodyPr wrap="none" rtlCol="0">
            <a:spAutoFit/>
          </a:bodyPr>
          <a:lstStyle/>
          <a:p>
            <a:r>
              <a:rPr lang="en-US" dirty="0">
                <a:latin typeface="+mj-lt"/>
              </a:rPr>
              <a:t>2011</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5355" y="4459918"/>
            <a:ext cx="2532193" cy="2280399"/>
          </a:xfrm>
          <a:prstGeom prst="rect">
            <a:avLst/>
          </a:prstGeom>
          <a:noFill/>
          <a:ln w="19050">
            <a:solidFill>
              <a:schemeClr val="tx1"/>
            </a:solidFill>
            <a:miter lim="800000"/>
            <a:headEnd/>
            <a:tailEnd/>
          </a:ln>
          <a:effectLst>
            <a:outerShdw blurRad="127000" dist="190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E:\Bak_D\SlideGallery\AnimalDrawings\AfricaAnimalDrawings\ForestElephant_HaltenNorth.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36128" y="502920"/>
            <a:ext cx="914400" cy="599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Bak_D\SlideGallery\AnimalDrawings\AfricaAnimalDrawings\ForestElephant_HaltenNorth.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63350" y="502920"/>
            <a:ext cx="641465" cy="42021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349679" y="4325365"/>
            <a:ext cx="8278865" cy="2454118"/>
            <a:chOff x="1349679" y="4325365"/>
            <a:chExt cx="8278865" cy="2454118"/>
          </a:xfrm>
        </p:grpSpPr>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9679" y="4364532"/>
              <a:ext cx="3216973" cy="2375785"/>
            </a:xfrm>
            <a:prstGeom prst="rect">
              <a:avLst/>
            </a:prstGeom>
            <a:effectLst>
              <a:outerShdw blurRad="127000" dist="190500" dir="2700000" algn="tl" rotWithShape="0">
                <a:prstClr val="black">
                  <a:alpha val="40000"/>
                </a:prstClr>
              </a:outerShdw>
            </a:effectLst>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83800" y="4325365"/>
              <a:ext cx="2044744" cy="2454118"/>
            </a:xfrm>
            <a:prstGeom prst="rect">
              <a:avLst/>
            </a:prstGeom>
            <a:solidFill>
              <a:schemeClr val="bg1"/>
            </a:solidFill>
          </p:spPr>
        </p:pic>
      </p:grpSp>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14796" y="4766553"/>
            <a:ext cx="1961558" cy="1244904"/>
          </a:xfrm>
          <a:prstGeom prst="rect">
            <a:avLst/>
          </a:prstGeom>
        </p:spPr>
      </p:pic>
    </p:spTree>
    <p:extLst>
      <p:ext uri="{BB962C8B-B14F-4D97-AF65-F5344CB8AC3E}">
        <p14:creationId xmlns:p14="http://schemas.microsoft.com/office/powerpoint/2010/main" val="364975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15392"/>
          <a:stretch/>
        </p:blipFill>
        <p:spPr>
          <a:xfrm>
            <a:off x="421923" y="230481"/>
            <a:ext cx="8067322" cy="6356585"/>
          </a:xfrm>
          <a:prstGeom prst="rect">
            <a:avLst/>
          </a:prstGeom>
        </p:spPr>
      </p:pic>
      <p:sp>
        <p:nvSpPr>
          <p:cNvPr id="5" name="TextBox 4"/>
          <p:cNvSpPr txBox="1"/>
          <p:nvPr/>
        </p:nvSpPr>
        <p:spPr>
          <a:xfrm>
            <a:off x="8936377" y="1564764"/>
            <a:ext cx="2804068" cy="3046988"/>
          </a:xfrm>
          <a:prstGeom prst="rect">
            <a:avLst/>
          </a:prstGeom>
          <a:noFill/>
        </p:spPr>
        <p:txBody>
          <a:bodyPr wrap="square" rtlCol="0">
            <a:spAutoFit/>
          </a:bodyPr>
          <a:lstStyle/>
          <a:p>
            <a:pPr algn="ctr"/>
            <a:r>
              <a:rPr lang="en-US" sz="4800" dirty="0" smtClean="0">
                <a:solidFill>
                  <a:schemeClr val="bg1"/>
                </a:solidFill>
              </a:rPr>
              <a:t>What can we do to halt the slaughter? </a:t>
            </a:r>
            <a:endParaRPr lang="en-US" sz="4800" dirty="0">
              <a:solidFill>
                <a:schemeClr val="bg1"/>
              </a:solidFill>
            </a:endParaRPr>
          </a:p>
        </p:txBody>
      </p:sp>
    </p:spTree>
    <p:extLst>
      <p:ext uri="{BB962C8B-B14F-4D97-AF65-F5344CB8AC3E}">
        <p14:creationId xmlns:p14="http://schemas.microsoft.com/office/powerpoint/2010/main" val="4212030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849727" y="2164658"/>
            <a:ext cx="1521572" cy="796901"/>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3392" y="2282264"/>
            <a:ext cx="1588973" cy="67929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10953" y="4195240"/>
            <a:ext cx="3814119" cy="2418151"/>
          </a:xfrm>
          <a:prstGeom prst="rect">
            <a:avLst/>
          </a:prstGeom>
          <a:effectLst>
            <a:outerShdw blurRad="50800" dist="127000" dir="2700000" algn="tl" rotWithShape="0">
              <a:prstClr val="black">
                <a:alpha val="40000"/>
              </a:prstClr>
            </a:outerShdw>
          </a:effectLst>
        </p:spPr>
      </p:pic>
      <p:pic>
        <p:nvPicPr>
          <p:cNvPr id="13" name="Picture 12"/>
          <p:cNvPicPr>
            <a:picLocks noChangeAspect="1"/>
          </p:cNvPicPr>
          <p:nvPr/>
        </p:nvPicPr>
        <p:blipFill>
          <a:blip r:embed="rId7"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898803" y="1851239"/>
            <a:ext cx="1276058" cy="959595"/>
          </a:xfrm>
          <a:prstGeom prst="rect">
            <a:avLst/>
          </a:prstGeom>
        </p:spPr>
      </p:pic>
      <p:pic>
        <p:nvPicPr>
          <p:cNvPr id="17" name="Picture 16"/>
          <p:cNvPicPr>
            <a:picLocks noChangeAspect="1"/>
          </p:cNvPicPr>
          <p:nvPr/>
        </p:nvPicPr>
        <p:blipFill>
          <a:blip r:embed="rId7"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749753" y="3211850"/>
            <a:ext cx="1276058" cy="959595"/>
          </a:xfrm>
          <a:prstGeom prst="rect">
            <a:avLst/>
          </a:prstGeom>
        </p:spPr>
      </p:pic>
      <p:pic>
        <p:nvPicPr>
          <p:cNvPr id="19" name="Picture 18"/>
          <p:cNvPicPr>
            <a:picLocks noChangeAspect="1"/>
          </p:cNvPicPr>
          <p:nvPr/>
        </p:nvPicPr>
        <p:blipFill>
          <a:blip r:embed="rId8"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flipH="1">
            <a:off x="3196493" y="4364050"/>
            <a:ext cx="1424456" cy="737767"/>
          </a:xfrm>
          <a:prstGeom prst="rect">
            <a:avLst/>
          </a:prstGeom>
        </p:spPr>
      </p:pic>
      <p:sp>
        <p:nvSpPr>
          <p:cNvPr id="2" name="Rectangular Callout 1"/>
          <p:cNvSpPr/>
          <p:nvPr/>
        </p:nvSpPr>
        <p:spPr>
          <a:xfrm>
            <a:off x="398718" y="2478439"/>
            <a:ext cx="949420" cy="332395"/>
          </a:xfrm>
          <a:prstGeom prst="wedgeRectCallout">
            <a:avLst>
              <a:gd name="adj1" fmla="val 104167"/>
              <a:gd name="adj2" fmla="val -16517"/>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Mastodon</a:t>
            </a:r>
            <a:endParaRPr lang="en-US" sz="1200" dirty="0"/>
          </a:p>
        </p:txBody>
      </p:sp>
      <p:sp>
        <p:nvSpPr>
          <p:cNvPr id="10" name="Rectangular Callout 9"/>
          <p:cNvSpPr/>
          <p:nvPr/>
        </p:nvSpPr>
        <p:spPr>
          <a:xfrm>
            <a:off x="1538722" y="4769422"/>
            <a:ext cx="1071791" cy="332395"/>
          </a:xfrm>
          <a:prstGeom prst="wedgeRectCallout">
            <a:avLst>
              <a:gd name="adj1" fmla="val 115058"/>
              <a:gd name="adj2" fmla="val -6919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Gomphothere</a:t>
            </a:r>
            <a:endParaRPr lang="en-US" sz="1200" dirty="0"/>
          </a:p>
        </p:txBody>
      </p:sp>
      <p:sp>
        <p:nvSpPr>
          <p:cNvPr id="14" name="Rectangular Callout 13"/>
          <p:cNvSpPr/>
          <p:nvPr/>
        </p:nvSpPr>
        <p:spPr>
          <a:xfrm>
            <a:off x="7508263" y="3500276"/>
            <a:ext cx="1071791" cy="332395"/>
          </a:xfrm>
          <a:prstGeom prst="wedgeRectCallout">
            <a:avLst>
              <a:gd name="adj1" fmla="val -124551"/>
              <a:gd name="adj2" fmla="val -183330"/>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Mammoth</a:t>
            </a:r>
            <a:endParaRPr lang="en-US" sz="1200" dirty="0"/>
          </a:p>
        </p:txBody>
      </p:sp>
      <p:sp>
        <p:nvSpPr>
          <p:cNvPr id="15" name="Rectangular Callout 14"/>
          <p:cNvSpPr/>
          <p:nvPr/>
        </p:nvSpPr>
        <p:spPr>
          <a:xfrm>
            <a:off x="10411287" y="2505573"/>
            <a:ext cx="1071791" cy="332395"/>
          </a:xfrm>
          <a:prstGeom prst="wedgeRectCallout">
            <a:avLst>
              <a:gd name="adj1" fmla="val -121828"/>
              <a:gd name="adj2" fmla="val -5163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Stegodon</a:t>
            </a:r>
            <a:endParaRPr lang="en-US" sz="1200" dirty="0"/>
          </a:p>
        </p:txBody>
      </p:sp>
    </p:spTree>
    <p:extLst>
      <p:ext uri="{BB962C8B-B14F-4D97-AF65-F5344CB8AC3E}">
        <p14:creationId xmlns:p14="http://schemas.microsoft.com/office/powerpoint/2010/main" val="32380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36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5133" y="2316677"/>
            <a:ext cx="2575783" cy="146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8" name="Title 1"/>
          <p:cNvSpPr>
            <a:spLocks noGrp="1"/>
          </p:cNvSpPr>
          <p:nvPr>
            <p:ph type="title"/>
          </p:nvPr>
        </p:nvSpPr>
        <p:spPr>
          <a:xfrm>
            <a:off x="2462278" y="5051167"/>
            <a:ext cx="7606773" cy="1116013"/>
          </a:xfrm>
          <a:noFill/>
        </p:spPr>
        <p:txBody>
          <a:bodyPr/>
          <a:lstStyle/>
          <a:p>
            <a:pPr eaLnBrk="1" hangingPunct="1"/>
            <a:r>
              <a:rPr lang="en-US" sz="3200" dirty="0">
                <a:solidFill>
                  <a:schemeClr val="bg1"/>
                </a:solidFill>
              </a:rPr>
              <a:t>We need to act throughout the </a:t>
            </a:r>
            <a:r>
              <a:rPr lang="en-US" sz="3200" dirty="0" smtClean="0">
                <a:solidFill>
                  <a:schemeClr val="bg1"/>
                </a:solidFill>
              </a:rPr>
              <a:t>market chain</a:t>
            </a:r>
            <a:endParaRPr lang="en-US" sz="3200" dirty="0">
              <a:solidFill>
                <a:schemeClr val="bg1"/>
              </a:solidFill>
            </a:endParaRPr>
          </a:p>
        </p:txBody>
      </p:sp>
      <p:sp>
        <p:nvSpPr>
          <p:cNvPr id="50179" name="ValueChainStarter"/>
          <p:cNvSpPr>
            <a:spLocks noChangeArrowheads="1"/>
          </p:cNvSpPr>
          <p:nvPr/>
        </p:nvSpPr>
        <p:spPr bwMode="auto">
          <a:xfrm>
            <a:off x="1450779" y="1196975"/>
            <a:ext cx="2484239" cy="533400"/>
          </a:xfrm>
          <a:prstGeom prst="homePlate">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dirty="0">
                <a:solidFill>
                  <a:srgbClr val="FFFFFF"/>
                </a:solidFill>
                <a:latin typeface="Arial" charset="0"/>
              </a:rPr>
              <a:t>Stop the killing</a:t>
            </a:r>
          </a:p>
        </p:txBody>
      </p:sp>
      <p:sp>
        <p:nvSpPr>
          <p:cNvPr id="50180" name="ValueChainHeader"/>
          <p:cNvSpPr>
            <a:spLocks noChangeArrowheads="1"/>
          </p:cNvSpPr>
          <p:nvPr/>
        </p:nvSpPr>
        <p:spPr bwMode="auto">
          <a:xfrm>
            <a:off x="3781425" y="1196975"/>
            <a:ext cx="2484240" cy="533400"/>
          </a:xfrm>
          <a:prstGeom prst="chevron">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a:solidFill>
                  <a:srgbClr val="FFFFFF"/>
                </a:solidFill>
                <a:latin typeface="Arial" charset="0"/>
              </a:rPr>
              <a:t>Stop the trafficking</a:t>
            </a:r>
          </a:p>
        </p:txBody>
      </p:sp>
      <p:sp>
        <p:nvSpPr>
          <p:cNvPr id="50181" name="ValueChainHeader"/>
          <p:cNvSpPr>
            <a:spLocks noChangeArrowheads="1"/>
          </p:cNvSpPr>
          <p:nvPr/>
        </p:nvSpPr>
        <p:spPr bwMode="auto">
          <a:xfrm>
            <a:off x="6110290" y="1196975"/>
            <a:ext cx="2484240" cy="533400"/>
          </a:xfrm>
          <a:prstGeom prst="chevron">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a:solidFill>
                  <a:srgbClr val="FFFFFF"/>
                </a:solidFill>
                <a:latin typeface="Arial" charset="0"/>
              </a:rPr>
              <a:t>Stop the trafficking</a:t>
            </a:r>
          </a:p>
        </p:txBody>
      </p:sp>
      <p:sp>
        <p:nvSpPr>
          <p:cNvPr id="50182" name="ValueChainHeader"/>
          <p:cNvSpPr>
            <a:spLocks noChangeArrowheads="1"/>
          </p:cNvSpPr>
          <p:nvPr/>
        </p:nvSpPr>
        <p:spPr bwMode="auto">
          <a:xfrm>
            <a:off x="8439150" y="1196975"/>
            <a:ext cx="2484240" cy="533400"/>
          </a:xfrm>
          <a:prstGeom prst="chevron">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a:solidFill>
                  <a:srgbClr val="FFFFFF"/>
                </a:solidFill>
                <a:latin typeface="Arial" charset="0"/>
              </a:rPr>
              <a:t>Stop the demand</a:t>
            </a:r>
          </a:p>
        </p:txBody>
      </p:sp>
      <p:sp>
        <p:nvSpPr>
          <p:cNvPr id="50183" name="Rectangle 22"/>
          <p:cNvSpPr>
            <a:spLocks noChangeArrowheads="1"/>
          </p:cNvSpPr>
          <p:nvPr/>
        </p:nvSpPr>
        <p:spPr bwMode="gray">
          <a:xfrm>
            <a:off x="1450780" y="1700216"/>
            <a:ext cx="2332434"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a:solidFill>
                  <a:srgbClr val="000000"/>
                </a:solidFill>
                <a:latin typeface="Arial" charset="0"/>
              </a:rPr>
              <a:t>Poaching</a:t>
            </a:r>
          </a:p>
        </p:txBody>
      </p:sp>
      <p:sp>
        <p:nvSpPr>
          <p:cNvPr id="50184" name="Rectangle 30"/>
          <p:cNvSpPr>
            <a:spLocks noChangeArrowheads="1"/>
          </p:cNvSpPr>
          <p:nvPr/>
        </p:nvSpPr>
        <p:spPr bwMode="gray">
          <a:xfrm>
            <a:off x="3790358" y="1700216"/>
            <a:ext cx="2330648"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dirty="0">
                <a:solidFill>
                  <a:srgbClr val="000000"/>
                </a:solidFill>
                <a:latin typeface="Arial" charset="0"/>
              </a:rPr>
              <a:t>In source countries</a:t>
            </a:r>
          </a:p>
        </p:txBody>
      </p:sp>
      <p:sp>
        <p:nvSpPr>
          <p:cNvPr id="12299" name="bcg_Comment"/>
          <p:cNvSpPr txBox="1">
            <a:spLocks noChangeArrowheads="1"/>
          </p:cNvSpPr>
          <p:nvPr/>
        </p:nvSpPr>
        <p:spPr bwMode="auto">
          <a:xfrm>
            <a:off x="6142438" y="2343150"/>
            <a:ext cx="2311003" cy="1568450"/>
          </a:xfrm>
          <a:prstGeom prst="rect">
            <a:avLst/>
          </a:prstGeom>
          <a:solidFill>
            <a:srgbClr val="FFFF00"/>
          </a:solidFill>
          <a:ln w="9525">
            <a:solidFill>
              <a:schemeClr val="tx1"/>
            </a:solid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0"/>
              </a:spcBef>
              <a:spcAft>
                <a:spcPct val="0"/>
              </a:spcAft>
              <a:defRPr sz="1400">
                <a:solidFill>
                  <a:schemeClr val="tx1"/>
                </a:solidFill>
                <a:latin typeface="Arial" charset="0"/>
                <a:cs typeface="Arial" charset="0"/>
              </a:defRPr>
            </a:lvl6pPr>
            <a:lvl7pPr marL="914400" eaLnBrk="0" fontAlgn="base" hangingPunct="0">
              <a:spcBef>
                <a:spcPct val="0"/>
              </a:spcBef>
              <a:spcAft>
                <a:spcPct val="0"/>
              </a:spcAft>
              <a:defRPr sz="1400">
                <a:solidFill>
                  <a:schemeClr val="tx1"/>
                </a:solidFill>
                <a:latin typeface="Arial" charset="0"/>
                <a:cs typeface="Arial" charset="0"/>
              </a:defRPr>
            </a:lvl7pPr>
            <a:lvl8pPr marL="1371600" eaLnBrk="0" fontAlgn="base" hangingPunct="0">
              <a:spcBef>
                <a:spcPct val="0"/>
              </a:spcBef>
              <a:spcAft>
                <a:spcPct val="0"/>
              </a:spcAft>
              <a:defRPr sz="1400">
                <a:solidFill>
                  <a:schemeClr val="tx1"/>
                </a:solidFill>
                <a:latin typeface="Arial" charset="0"/>
                <a:cs typeface="Arial" charset="0"/>
              </a:defRPr>
            </a:lvl8pPr>
            <a:lvl9pPr marL="1828800" eaLnBrk="0" fontAlgn="base" hangingPunct="0">
              <a:spcBef>
                <a:spcPct val="0"/>
              </a:spcBef>
              <a:spcAft>
                <a:spcPct val="0"/>
              </a:spcAft>
              <a:defRPr sz="1400">
                <a:solidFill>
                  <a:schemeClr val="tx1"/>
                </a:solidFill>
                <a:latin typeface="Arial" charset="0"/>
                <a:cs typeface="Arial" charset="0"/>
              </a:defRPr>
            </a:lvl9pPr>
          </a:lstStyle>
          <a:p>
            <a:pPr eaLnBrk="1" hangingPunct="1">
              <a:defRPr/>
            </a:pPr>
            <a:r>
              <a:rPr lang="en-US" sz="1200" b="1">
                <a:solidFill>
                  <a:srgbClr val="000000"/>
                </a:solidFill>
              </a:rPr>
              <a:t>Picture</a:t>
            </a: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p:txBody>
      </p:sp>
      <p:sp>
        <p:nvSpPr>
          <p:cNvPr id="50186" name="Rectangle 34"/>
          <p:cNvSpPr>
            <a:spLocks noChangeArrowheads="1"/>
          </p:cNvSpPr>
          <p:nvPr/>
        </p:nvSpPr>
        <p:spPr bwMode="gray">
          <a:xfrm>
            <a:off x="6126362" y="1700216"/>
            <a:ext cx="2332434"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a:solidFill>
                  <a:srgbClr val="000000"/>
                </a:solidFill>
                <a:latin typeface="Arial" charset="0"/>
              </a:rPr>
              <a:t>Internationally</a:t>
            </a:r>
          </a:p>
        </p:txBody>
      </p:sp>
      <p:sp>
        <p:nvSpPr>
          <p:cNvPr id="50187" name="Rectangle 38"/>
          <p:cNvSpPr>
            <a:spLocks noChangeArrowheads="1"/>
          </p:cNvSpPr>
          <p:nvPr/>
        </p:nvSpPr>
        <p:spPr bwMode="gray">
          <a:xfrm>
            <a:off x="8465940" y="1700216"/>
            <a:ext cx="2330648"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a:solidFill>
                  <a:srgbClr val="000000"/>
                </a:solidFill>
                <a:latin typeface="Arial" charset="0"/>
              </a:rPr>
              <a:t>Consumers</a:t>
            </a:r>
          </a:p>
        </p:txBody>
      </p:sp>
      <p:pic>
        <p:nvPicPr>
          <p:cNvPr id="50188" name="Content Placeholder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50780" y="2289181"/>
            <a:ext cx="233957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6" descr="KaLongPor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58512" y="2301881"/>
            <a:ext cx="2307431"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8" descr="IMG_0926.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774285" y="2301881"/>
            <a:ext cx="238422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2" name="Rectangle 22"/>
          <p:cNvSpPr>
            <a:spLocks noChangeArrowheads="1"/>
          </p:cNvSpPr>
          <p:nvPr/>
        </p:nvSpPr>
        <p:spPr bwMode="gray">
          <a:xfrm>
            <a:off x="1450780" y="3779844"/>
            <a:ext cx="2332434"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dirty="0">
                <a:solidFill>
                  <a:srgbClr val="000000"/>
                </a:solidFill>
                <a:latin typeface="Arial" charset="0"/>
              </a:rPr>
              <a:t>Core Protected </a:t>
            </a:r>
          </a:p>
          <a:p>
            <a:pPr algn="ctr"/>
            <a:r>
              <a:rPr lang="en-US" sz="1600" dirty="0">
                <a:solidFill>
                  <a:srgbClr val="000000"/>
                </a:solidFill>
                <a:latin typeface="Arial" charset="0"/>
              </a:rPr>
              <a:t>Areas</a:t>
            </a:r>
          </a:p>
        </p:txBody>
      </p:sp>
      <p:sp>
        <p:nvSpPr>
          <p:cNvPr id="50193" name="Rectangle 30"/>
          <p:cNvSpPr>
            <a:spLocks noChangeArrowheads="1"/>
          </p:cNvSpPr>
          <p:nvPr/>
        </p:nvSpPr>
        <p:spPr bwMode="gray">
          <a:xfrm>
            <a:off x="3790358" y="3779844"/>
            <a:ext cx="2330648"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rgbClr val="000000"/>
                </a:solidFill>
                <a:latin typeface="Arial" charset="0"/>
              </a:rPr>
              <a:t>Towns and villages in </a:t>
            </a:r>
          </a:p>
          <a:p>
            <a:pPr algn="ctr"/>
            <a:r>
              <a:rPr lang="en-US" sz="1600">
                <a:solidFill>
                  <a:srgbClr val="000000"/>
                </a:solidFill>
                <a:latin typeface="Arial" charset="0"/>
              </a:rPr>
              <a:t>and around landscapes</a:t>
            </a:r>
          </a:p>
          <a:p>
            <a:pPr algn="ctr"/>
            <a:r>
              <a:rPr lang="en-US" sz="1600">
                <a:solidFill>
                  <a:srgbClr val="000000"/>
                </a:solidFill>
                <a:latin typeface="Arial" charset="0"/>
              </a:rPr>
              <a:t>where middlemen</a:t>
            </a:r>
          </a:p>
          <a:p>
            <a:pPr algn="ctr"/>
            <a:r>
              <a:rPr lang="en-US" sz="1600">
                <a:solidFill>
                  <a:srgbClr val="000000"/>
                </a:solidFill>
                <a:latin typeface="Arial" charset="0"/>
              </a:rPr>
              <a:t>buy and sell wildlife</a:t>
            </a:r>
          </a:p>
        </p:txBody>
      </p:sp>
      <p:sp>
        <p:nvSpPr>
          <p:cNvPr id="50194" name="Rectangle 34"/>
          <p:cNvSpPr>
            <a:spLocks noChangeArrowheads="1"/>
          </p:cNvSpPr>
          <p:nvPr/>
        </p:nvSpPr>
        <p:spPr bwMode="gray">
          <a:xfrm>
            <a:off x="6126362" y="3779844"/>
            <a:ext cx="2332434"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rgbClr val="000000"/>
                </a:solidFill>
                <a:latin typeface="Arial" charset="0"/>
              </a:rPr>
              <a:t>Where trade flows </a:t>
            </a:r>
          </a:p>
          <a:p>
            <a:pPr algn="ctr"/>
            <a:r>
              <a:rPr lang="en-US" sz="1600">
                <a:solidFill>
                  <a:srgbClr val="000000"/>
                </a:solidFill>
                <a:latin typeface="Arial" charset="0"/>
              </a:rPr>
              <a:t>converge -</a:t>
            </a:r>
          </a:p>
          <a:p>
            <a:pPr algn="ctr"/>
            <a:r>
              <a:rPr lang="en-US" sz="1600">
                <a:solidFill>
                  <a:srgbClr val="000000"/>
                </a:solidFill>
                <a:latin typeface="Arial" charset="0"/>
              </a:rPr>
              <a:t> international borders, </a:t>
            </a:r>
          </a:p>
          <a:p>
            <a:pPr algn="ctr"/>
            <a:r>
              <a:rPr lang="en-US" sz="1600">
                <a:solidFill>
                  <a:srgbClr val="000000"/>
                </a:solidFill>
                <a:latin typeface="Arial" charset="0"/>
              </a:rPr>
              <a:t>ports, airports</a:t>
            </a:r>
          </a:p>
        </p:txBody>
      </p:sp>
      <p:sp>
        <p:nvSpPr>
          <p:cNvPr id="50195" name="Rectangle 38"/>
          <p:cNvSpPr>
            <a:spLocks noChangeArrowheads="1"/>
          </p:cNvSpPr>
          <p:nvPr/>
        </p:nvSpPr>
        <p:spPr bwMode="gray">
          <a:xfrm>
            <a:off x="8465940" y="3779844"/>
            <a:ext cx="2330648"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rgbClr val="000000"/>
                </a:solidFill>
                <a:latin typeface="Arial" charset="0"/>
              </a:rPr>
              <a:t>Urban areas where</a:t>
            </a:r>
          </a:p>
          <a:p>
            <a:pPr algn="ctr"/>
            <a:r>
              <a:rPr lang="en-US" sz="1600">
                <a:solidFill>
                  <a:srgbClr val="000000"/>
                </a:solidFill>
                <a:latin typeface="Arial" charset="0"/>
              </a:rPr>
              <a:t> products are sold </a:t>
            </a:r>
          </a:p>
          <a:p>
            <a:pPr algn="ctr"/>
            <a:r>
              <a:rPr lang="en-US" sz="1600">
                <a:solidFill>
                  <a:srgbClr val="000000"/>
                </a:solidFill>
                <a:latin typeface="Arial" charset="0"/>
              </a:rPr>
              <a:t>to consumers</a:t>
            </a:r>
          </a:p>
        </p:txBody>
      </p:sp>
    </p:spTree>
    <p:extLst>
      <p:ext uri="{BB962C8B-B14F-4D97-AF65-F5344CB8AC3E}">
        <p14:creationId xmlns:p14="http://schemas.microsoft.com/office/powerpoint/2010/main" val="1621558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2893" y="1990265"/>
            <a:ext cx="399256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15.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81132" y="1708485"/>
            <a:ext cx="48133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80614" y="5259795"/>
            <a:ext cx="3931269" cy="830997"/>
          </a:xfrm>
          <a:prstGeom prst="rect">
            <a:avLst/>
          </a:prstGeom>
          <a:noFill/>
        </p:spPr>
        <p:txBody>
          <a:bodyPr wrap="none" rtlCol="0">
            <a:spAutoFit/>
          </a:bodyPr>
          <a:lstStyle/>
          <a:p>
            <a:r>
              <a:rPr lang="en-US" sz="4800" dirty="0" smtClean="0">
                <a:solidFill>
                  <a:schemeClr val="bg1"/>
                </a:solidFill>
              </a:rPr>
              <a:t>Stop the Killing</a:t>
            </a:r>
            <a:endParaRPr lang="en-US" sz="4800" dirty="0">
              <a:solidFill>
                <a:schemeClr val="bg1"/>
              </a:solidFill>
            </a:endParaRPr>
          </a:p>
        </p:txBody>
      </p:sp>
    </p:spTree>
    <p:extLst>
      <p:ext uri="{BB962C8B-B14F-4D97-AF65-F5344CB8AC3E}">
        <p14:creationId xmlns:p14="http://schemas.microsoft.com/office/powerpoint/2010/main" val="2927806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100" y="5706211"/>
            <a:ext cx="10683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4"/>
          <p:cNvSpPr/>
          <p:nvPr/>
        </p:nvSpPr>
        <p:spPr>
          <a:xfrm>
            <a:off x="6634264" y="5991527"/>
            <a:ext cx="4396012" cy="369332"/>
          </a:xfrm>
          <a:prstGeom prst="rect">
            <a:avLst/>
          </a:prstGeom>
        </p:spPr>
        <p:txBody>
          <a:bodyPr wrap="none">
            <a:spAutoFit/>
          </a:bodyPr>
          <a:lstStyle/>
          <a:p>
            <a:r>
              <a:rPr lang="en-US" dirty="0" smtClean="0">
                <a:hlinkClick r:id="rId4"/>
              </a:rPr>
              <a:t>http://www.smartconservationsoftware.org/</a:t>
            </a:r>
            <a:endParaRPr lang="en-US" dirty="0"/>
          </a:p>
        </p:txBody>
      </p:sp>
      <p:sp>
        <p:nvSpPr>
          <p:cNvPr id="23" name="TextBox 22"/>
          <p:cNvSpPr txBox="1"/>
          <p:nvPr/>
        </p:nvSpPr>
        <p:spPr>
          <a:xfrm>
            <a:off x="2349230" y="5717701"/>
            <a:ext cx="4367799" cy="830997"/>
          </a:xfrm>
          <a:prstGeom prst="rect">
            <a:avLst/>
          </a:prstGeom>
          <a:noFill/>
        </p:spPr>
        <p:txBody>
          <a:bodyPr wrap="none" rtlCol="0">
            <a:spAutoFit/>
          </a:bodyPr>
          <a:lstStyle/>
          <a:p>
            <a:r>
              <a:rPr lang="en-US" sz="4800" dirty="0" err="1" smtClean="0">
                <a:solidFill>
                  <a:schemeClr val="bg1"/>
                </a:solidFill>
              </a:rPr>
              <a:t>Ecoguard</a:t>
            </a:r>
            <a:r>
              <a:rPr lang="en-US" sz="4800" dirty="0" smtClean="0">
                <a:solidFill>
                  <a:schemeClr val="bg1"/>
                </a:solidFill>
              </a:rPr>
              <a:t> patrols</a:t>
            </a:r>
            <a:endParaRPr lang="en-US" sz="4800" dirty="0">
              <a:solidFill>
                <a:schemeClr val="bg1"/>
              </a:solidFill>
            </a:endParaRPr>
          </a:p>
        </p:txBody>
      </p:sp>
      <p:pic>
        <p:nvPicPr>
          <p:cNvPr id="9" name="Picture 8"/>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r="444" b="2124"/>
          <a:stretch/>
        </p:blipFill>
        <p:spPr>
          <a:xfrm>
            <a:off x="2716455" y="124088"/>
            <a:ext cx="7223612" cy="5340798"/>
          </a:xfrm>
          <a:prstGeom prst="rect">
            <a:avLst/>
          </a:prstGeom>
        </p:spPr>
      </p:pic>
    </p:spTree>
    <p:extLst>
      <p:ext uri="{BB962C8B-B14F-4D97-AF65-F5344CB8AC3E}">
        <p14:creationId xmlns:p14="http://schemas.microsoft.com/office/powerpoint/2010/main" val="1854015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7" name="Title 1"/>
          <p:cNvSpPr>
            <a:spLocks noGrp="1"/>
          </p:cNvSpPr>
          <p:nvPr>
            <p:ph type="title"/>
          </p:nvPr>
        </p:nvSpPr>
        <p:spPr>
          <a:xfrm>
            <a:off x="2339622" y="5688955"/>
            <a:ext cx="1961444" cy="906433"/>
          </a:xfrm>
        </p:spPr>
        <p:txBody>
          <a:bodyPr/>
          <a:lstStyle/>
          <a:p>
            <a:r>
              <a:rPr lang="en-US" dirty="0" smtClean="0">
                <a:solidFill>
                  <a:schemeClr val="bg1"/>
                </a:solidFill>
              </a:rPr>
              <a:t>Results</a:t>
            </a:r>
          </a:p>
        </p:txBody>
      </p:sp>
      <p:pic>
        <p:nvPicPr>
          <p:cNvPr id="5"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100" y="5706211"/>
            <a:ext cx="10683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2488" y="265230"/>
            <a:ext cx="7938836" cy="5160523"/>
          </a:xfrm>
          <a:prstGeom prst="rect">
            <a:avLst/>
          </a:prstGeom>
        </p:spPr>
      </p:pic>
      <p:pic>
        <p:nvPicPr>
          <p:cNvPr id="8" name="Picture 8" descr="Ranger training &amp; TBNRMfeb04 00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40071" y="778933"/>
            <a:ext cx="21447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054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0201" y="331768"/>
            <a:ext cx="69342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71666" y="5878493"/>
            <a:ext cx="3931269" cy="830997"/>
          </a:xfrm>
          <a:prstGeom prst="rect">
            <a:avLst/>
          </a:prstGeom>
          <a:noFill/>
        </p:spPr>
        <p:txBody>
          <a:bodyPr wrap="none" rtlCol="0">
            <a:spAutoFit/>
          </a:bodyPr>
          <a:lstStyle/>
          <a:p>
            <a:r>
              <a:rPr lang="en-US" sz="4800" dirty="0" smtClean="0">
                <a:solidFill>
                  <a:schemeClr val="bg1"/>
                </a:solidFill>
              </a:rPr>
              <a:t>Stop the Killing</a:t>
            </a:r>
            <a:endParaRPr lang="en-US" sz="4800" dirty="0">
              <a:solidFill>
                <a:schemeClr val="bg1"/>
              </a:solidFill>
            </a:endParaRPr>
          </a:p>
        </p:txBody>
      </p:sp>
    </p:spTree>
    <p:extLst>
      <p:ext uri="{BB962C8B-B14F-4D97-AF65-F5344CB8AC3E}">
        <p14:creationId xmlns:p14="http://schemas.microsoft.com/office/powerpoint/2010/main" val="670598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0201" y="331768"/>
            <a:ext cx="69342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71666" y="5878493"/>
            <a:ext cx="3931269" cy="830997"/>
          </a:xfrm>
          <a:prstGeom prst="rect">
            <a:avLst/>
          </a:prstGeom>
          <a:noFill/>
        </p:spPr>
        <p:txBody>
          <a:bodyPr wrap="none" rtlCol="0">
            <a:spAutoFit/>
          </a:bodyPr>
          <a:lstStyle/>
          <a:p>
            <a:r>
              <a:rPr lang="en-US" sz="4800" dirty="0" smtClean="0">
                <a:solidFill>
                  <a:schemeClr val="bg1"/>
                </a:solidFill>
              </a:rPr>
              <a:t>Stop the Killing</a:t>
            </a:r>
            <a:endParaRPr lang="en-US" sz="4800" dirty="0">
              <a:solidFill>
                <a:schemeClr val="bg1"/>
              </a:solidFill>
            </a:endParaRPr>
          </a:p>
        </p:txBody>
      </p:sp>
    </p:spTree>
    <p:extLst>
      <p:ext uri="{BB962C8B-B14F-4D97-AF65-F5344CB8AC3E}">
        <p14:creationId xmlns:p14="http://schemas.microsoft.com/office/powerpoint/2010/main" val="1581556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0201" y="331767"/>
            <a:ext cx="69342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71666" y="5878493"/>
            <a:ext cx="3931269" cy="830997"/>
          </a:xfrm>
          <a:prstGeom prst="rect">
            <a:avLst/>
          </a:prstGeom>
          <a:noFill/>
        </p:spPr>
        <p:txBody>
          <a:bodyPr wrap="none" rtlCol="0">
            <a:spAutoFit/>
          </a:bodyPr>
          <a:lstStyle/>
          <a:p>
            <a:r>
              <a:rPr lang="en-US" sz="4800" dirty="0" smtClean="0">
                <a:solidFill>
                  <a:schemeClr val="bg1"/>
                </a:solidFill>
              </a:rPr>
              <a:t>Stop the Killing</a:t>
            </a:r>
            <a:endParaRPr lang="en-US" sz="4800" dirty="0">
              <a:solidFill>
                <a:schemeClr val="bg1"/>
              </a:solidFill>
            </a:endParaRPr>
          </a:p>
        </p:txBody>
      </p:sp>
    </p:spTree>
    <p:extLst>
      <p:ext uri="{BB962C8B-B14F-4D97-AF65-F5344CB8AC3E}">
        <p14:creationId xmlns:p14="http://schemas.microsoft.com/office/powerpoint/2010/main" val="1440138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60514" y="345621"/>
            <a:ext cx="561498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175500" y="1507670"/>
            <a:ext cx="3492500" cy="1754326"/>
          </a:xfrm>
          <a:prstGeom prst="rect">
            <a:avLst/>
          </a:prstGeom>
          <a:noFill/>
        </p:spPr>
        <p:txBody>
          <a:bodyPr>
            <a:spAutoFit/>
          </a:bodyPr>
          <a:lstStyle/>
          <a:p>
            <a:pPr>
              <a:defRPr/>
            </a:pPr>
            <a:r>
              <a:rPr lang="en-US" dirty="0">
                <a:solidFill>
                  <a:schemeClr val="bg1"/>
                </a:solidFill>
                <a:latin typeface="Arial" charset="0"/>
                <a:ea typeface="ＭＳ Ｐゴシック" charset="0"/>
              </a:rPr>
              <a:t>8 worst countries must produce action plans</a:t>
            </a:r>
          </a:p>
          <a:p>
            <a:pPr marL="285750" indent="-285750">
              <a:buFont typeface="Arial" pitchFamily="34" charset="0"/>
              <a:buChar char="•"/>
              <a:defRPr/>
            </a:pPr>
            <a:r>
              <a:rPr lang="en-US" dirty="0">
                <a:solidFill>
                  <a:schemeClr val="bg1"/>
                </a:solidFill>
                <a:latin typeface="Arial" charset="0"/>
                <a:ea typeface="ＭＳ Ｐゴシック" charset="0"/>
              </a:rPr>
              <a:t>Kenya, Tanzania, Uganda,</a:t>
            </a:r>
          </a:p>
          <a:p>
            <a:pPr marL="285750" indent="-285750">
              <a:buFont typeface="Arial" pitchFamily="34" charset="0"/>
              <a:buChar char="•"/>
              <a:defRPr/>
            </a:pPr>
            <a:r>
              <a:rPr lang="en-US" dirty="0">
                <a:solidFill>
                  <a:schemeClr val="bg1"/>
                </a:solidFill>
                <a:latin typeface="Arial" charset="0"/>
                <a:ea typeface="ＭＳ Ｐゴシック" charset="0"/>
              </a:rPr>
              <a:t>Malaysia, Thailand, Philippines</a:t>
            </a:r>
          </a:p>
          <a:p>
            <a:pPr marL="285750" indent="-285750">
              <a:buFont typeface="Arial" pitchFamily="34" charset="0"/>
              <a:buChar char="•"/>
              <a:defRPr/>
            </a:pPr>
            <a:r>
              <a:rPr lang="en-US" dirty="0">
                <a:solidFill>
                  <a:schemeClr val="bg1"/>
                </a:solidFill>
                <a:latin typeface="Arial" charset="0"/>
                <a:ea typeface="ＭＳ Ｐゴシック" charset="0"/>
              </a:rPr>
              <a:t>Vietnam, China</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34250" y="320221"/>
            <a:ext cx="1138238" cy="1166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7334250" y="4519158"/>
            <a:ext cx="31543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dirty="0">
                <a:solidFill>
                  <a:schemeClr val="bg1"/>
                </a:solidFill>
              </a:rPr>
              <a:t>CITES sanctions in 2014 for non-compliance</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34250" y="3485314"/>
            <a:ext cx="1956676" cy="10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584166" y="5776320"/>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spTree>
    <p:extLst>
      <p:ext uri="{BB962C8B-B14F-4D97-AF65-F5344CB8AC3E}">
        <p14:creationId xmlns:p14="http://schemas.microsoft.com/office/powerpoint/2010/main" val="287028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924420" y="1976950"/>
            <a:ext cx="3676820" cy="3598862"/>
            <a:chOff x="287111" y="1701519"/>
            <a:chExt cx="3676820" cy="3598862"/>
          </a:xfrm>
        </p:grpSpPr>
        <p:pic>
          <p:nvPicPr>
            <p:cNvPr id="5" name="Picture 31" descr="http://www.flightglobal.com/airspace/media/jpfrontcover/images/25765/fedex-ups-tails.jpg"/>
            <p:cNvPicPr>
              <a:picLocks noChangeAspect="1" noChangeArrowheads="1"/>
            </p:cNvPicPr>
            <p:nvPr/>
          </p:nvPicPr>
          <p:blipFill>
            <a:blip r:embed="rId3">
              <a:extLst>
                <a:ext uri="{28A0092B-C50C-407E-A947-70E740481C1C}">
                  <a14:useLocalDpi xmlns:a14="http://schemas.microsoft.com/office/drawing/2010/main"/>
                </a:ext>
              </a:extLst>
            </a:blip>
            <a:srcRect b="-15414"/>
            <a:stretch>
              <a:fillRect/>
            </a:stretch>
          </p:blipFill>
          <p:spPr bwMode="auto">
            <a:xfrm>
              <a:off x="287111" y="1701519"/>
              <a:ext cx="235267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5277" y="1701519"/>
              <a:ext cx="2188654" cy="3115326"/>
            </a:xfrm>
            <a:prstGeom prst="rect">
              <a:avLst/>
            </a:prstGeom>
          </p:spPr>
        </p:pic>
      </p:grpSp>
      <p:sp>
        <p:nvSpPr>
          <p:cNvPr id="6" name="TextBox 5"/>
          <p:cNvSpPr txBox="1"/>
          <p:nvPr/>
        </p:nvSpPr>
        <p:spPr>
          <a:xfrm>
            <a:off x="3584166" y="5776320"/>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b="9452"/>
          <a:stretch/>
        </p:blipFill>
        <p:spPr>
          <a:xfrm>
            <a:off x="5291022" y="2804045"/>
            <a:ext cx="1438275" cy="94009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89720" y="2512092"/>
            <a:ext cx="1514475" cy="1524000"/>
          </a:xfrm>
          <a:prstGeom prst="rect">
            <a:avLst/>
          </a:prstGeom>
        </p:spPr>
      </p:pic>
      <p:pic>
        <p:nvPicPr>
          <p:cNvPr id="3" name="Picture 2"/>
          <p:cNvPicPr>
            <a:picLocks noChangeAspect="1"/>
          </p:cNvPicPr>
          <p:nvPr/>
        </p:nvPicPr>
        <p:blipFill>
          <a:blip r:embed="rId7"/>
          <a:stretch>
            <a:fillRect/>
          </a:stretch>
        </p:blipFill>
        <p:spPr>
          <a:xfrm>
            <a:off x="9364619" y="2845576"/>
            <a:ext cx="2374299" cy="857033"/>
          </a:xfrm>
          <a:prstGeom prst="rect">
            <a:avLst/>
          </a:prstGeom>
        </p:spPr>
      </p:pic>
    </p:spTree>
    <p:extLst>
      <p:ext uri="{BB962C8B-B14F-4D97-AF65-F5344CB8AC3E}">
        <p14:creationId xmlns:p14="http://schemas.microsoft.com/office/powerpoint/2010/main" val="3847689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http://media1.s-nbcnews.com/j/MSNBC/Components/Photo/_new/110720_ivoryburn.grid-10x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9506" y="453618"/>
            <a:ext cx="7677150" cy="5095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71606" y="5688167"/>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spTree>
    <p:extLst>
      <p:ext uri="{BB962C8B-B14F-4D97-AF65-F5344CB8AC3E}">
        <p14:creationId xmlns:p14="http://schemas.microsoft.com/office/powerpoint/2010/main" val="702060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0180" b="11232"/>
          <a:stretch/>
        </p:blipFill>
        <p:spPr>
          <a:xfrm>
            <a:off x="392326" y="733168"/>
            <a:ext cx="11313897" cy="5173362"/>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0024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0730" y="361156"/>
            <a:ext cx="8053796" cy="5327011"/>
          </a:xfrm>
          <a:prstGeom prst="rect">
            <a:avLst/>
          </a:prstGeom>
        </p:spPr>
      </p:pic>
      <p:sp>
        <p:nvSpPr>
          <p:cNvPr id="3" name="TextBox 2"/>
          <p:cNvSpPr txBox="1"/>
          <p:nvPr/>
        </p:nvSpPr>
        <p:spPr>
          <a:xfrm>
            <a:off x="3871606" y="5688167"/>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spTree>
    <p:extLst>
      <p:ext uri="{BB962C8B-B14F-4D97-AF65-F5344CB8AC3E}">
        <p14:creationId xmlns:p14="http://schemas.microsoft.com/office/powerpoint/2010/main" val="187625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
          <p:cNvPicPr>
            <a:picLocks noChangeAspect="1"/>
          </p:cNvPicPr>
          <p:nvPr/>
        </p:nvPicPr>
        <p:blipFill rotWithShape="1">
          <a:blip r:embed="rId3">
            <a:extLst>
              <a:ext uri="{28A0092B-C50C-407E-A947-70E740481C1C}">
                <a14:useLocalDpi xmlns:a14="http://schemas.microsoft.com/office/drawing/2010/main"/>
              </a:ext>
            </a:extLst>
          </a:blip>
          <a:srcRect l="11584" t="9535" r="-1261" b="12083"/>
          <a:stretch/>
        </p:blipFill>
        <p:spPr bwMode="auto">
          <a:xfrm>
            <a:off x="688622" y="400756"/>
            <a:ext cx="3211688" cy="421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og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910045" y="4114799"/>
            <a:ext cx="29146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niffing.jpg"/>
          <p:cNvPicPr>
            <a:picLocks noChangeAspect="1"/>
          </p:cNvPicPr>
          <p:nvPr/>
        </p:nvPicPr>
        <p:blipFill rotWithShape="1">
          <a:blip r:embed="rId5">
            <a:extLst>
              <a:ext uri="{28A0092B-C50C-407E-A947-70E740481C1C}">
                <a14:useLocalDpi xmlns:a14="http://schemas.microsoft.com/office/drawing/2010/main"/>
              </a:ext>
            </a:extLst>
          </a:blip>
          <a:srcRect t="3802" r="3082" b="3591"/>
          <a:stretch/>
        </p:blipFill>
        <p:spPr bwMode="auto">
          <a:xfrm>
            <a:off x="4383605" y="835378"/>
            <a:ext cx="4128217" cy="309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Lumi and cooper.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206088" y="1197857"/>
            <a:ext cx="2322565" cy="2368198"/>
          </a:xfrm>
          <a:prstGeom prst="rect">
            <a:avLst/>
          </a:prstGeom>
        </p:spPr>
      </p:pic>
      <p:sp>
        <p:nvSpPr>
          <p:cNvPr id="9" name="TextBox 8"/>
          <p:cNvSpPr txBox="1"/>
          <p:nvPr/>
        </p:nvSpPr>
        <p:spPr>
          <a:xfrm>
            <a:off x="3518852" y="5429128"/>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spTree>
    <p:extLst>
      <p:ext uri="{BB962C8B-B14F-4D97-AF65-F5344CB8AC3E}">
        <p14:creationId xmlns:p14="http://schemas.microsoft.com/office/powerpoint/2010/main" val="3286840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0201" y="331767"/>
            <a:ext cx="69532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50341" y="5894367"/>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spTree>
    <p:extLst>
      <p:ext uri="{BB962C8B-B14F-4D97-AF65-F5344CB8AC3E}">
        <p14:creationId xmlns:p14="http://schemas.microsoft.com/office/powerpoint/2010/main" val="2799308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5438" y="421242"/>
            <a:ext cx="5182460" cy="5926315"/>
          </a:xfrm>
          <a:prstGeom prst="rect">
            <a:avLst/>
          </a:prstGeom>
          <a:effectLst>
            <a:outerShdw blurRad="127000" dist="190500" dir="2700000" algn="tl" rotWithShape="0">
              <a:prstClr val="black">
                <a:alpha val="40000"/>
              </a:prstClr>
            </a:outerShdw>
          </a:effec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13155" t="44090" r="38440"/>
          <a:stretch/>
        </p:blipFill>
        <p:spPr>
          <a:xfrm rot="441991">
            <a:off x="6790484" y="2545191"/>
            <a:ext cx="4073421" cy="2646604"/>
          </a:xfrm>
          <a:prstGeom prst="rect">
            <a:avLst/>
          </a:prstGeom>
          <a:effectLst>
            <a:outerShdw blurRad="127000" dist="190500" dir="2700000" algn="tl" rotWithShape="0">
              <a:prstClr val="black">
                <a:alpha val="40000"/>
              </a:prst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a:ext>
            </a:extLst>
          </a:blip>
          <a:srcRect l="14751" t="12884" r="48866" b="74444"/>
          <a:stretch/>
        </p:blipFill>
        <p:spPr>
          <a:xfrm>
            <a:off x="5032773" y="771438"/>
            <a:ext cx="6653719" cy="1303506"/>
          </a:xfrm>
          <a:prstGeom prst="rect">
            <a:avLst/>
          </a:prstGeom>
          <a:effectLst>
            <a:outerShdw blurRad="127000" dist="190500" dir="2700000" algn="tl" rotWithShape="0">
              <a:prstClr val="black">
                <a:alpha val="40000"/>
              </a:prstClr>
            </a:outerShdw>
          </a:effectLst>
        </p:spPr>
      </p:pic>
      <p:sp>
        <p:nvSpPr>
          <p:cNvPr id="6" name="TextBox 5"/>
          <p:cNvSpPr txBox="1"/>
          <p:nvPr/>
        </p:nvSpPr>
        <p:spPr>
          <a:xfrm>
            <a:off x="6614806" y="5662042"/>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spTree>
    <p:extLst>
      <p:ext uri="{BB962C8B-B14F-4D97-AF65-F5344CB8AC3E}">
        <p14:creationId xmlns:p14="http://schemas.microsoft.com/office/powerpoint/2010/main" val="19092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5739"/>
          <a:stretch/>
        </p:blipFill>
        <p:spPr>
          <a:xfrm>
            <a:off x="303803" y="434114"/>
            <a:ext cx="8156705" cy="5301589"/>
          </a:xfrm>
          <a:prstGeom prst="rect">
            <a:avLst/>
          </a:prstGeom>
        </p:spPr>
      </p:pic>
      <p:sp>
        <p:nvSpPr>
          <p:cNvPr id="3" name="Title 2"/>
          <p:cNvSpPr txBox="1">
            <a:spLocks/>
          </p:cNvSpPr>
          <p:nvPr/>
        </p:nvSpPr>
        <p:spPr>
          <a:xfrm>
            <a:off x="1806767" y="7034787"/>
            <a:ext cx="9144000" cy="10834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4" name="Rectangle 3"/>
          <p:cNvSpPr/>
          <p:nvPr/>
        </p:nvSpPr>
        <p:spPr>
          <a:xfrm>
            <a:off x="303803" y="5104928"/>
            <a:ext cx="2632803" cy="646331"/>
          </a:xfrm>
          <a:prstGeom prst="rect">
            <a:avLst/>
          </a:prstGeom>
        </p:spPr>
        <p:txBody>
          <a:bodyPr wrap="square">
            <a:spAutoFit/>
          </a:bodyPr>
          <a:lstStyle/>
          <a:p>
            <a:r>
              <a:rPr lang="en-US" dirty="0">
                <a:solidFill>
                  <a:schemeClr val="bg1"/>
                </a:solidFill>
              </a:rPr>
              <a:t>Clinton </a:t>
            </a:r>
            <a:r>
              <a:rPr lang="en-US" dirty="0" smtClean="0">
                <a:solidFill>
                  <a:schemeClr val="bg1"/>
                </a:solidFill>
              </a:rPr>
              <a:t>Global Initiative</a:t>
            </a:r>
            <a:r>
              <a:rPr lang="en-US" dirty="0">
                <a:solidFill>
                  <a:schemeClr val="bg1"/>
                </a:solidFill>
              </a:rPr>
              <a:t/>
            </a:r>
            <a:br>
              <a:rPr lang="en-US" dirty="0">
                <a:solidFill>
                  <a:schemeClr val="bg1"/>
                </a:solidFill>
              </a:rPr>
            </a:br>
            <a:r>
              <a:rPr lang="en-US" dirty="0" smtClean="0">
                <a:solidFill>
                  <a:schemeClr val="bg1"/>
                </a:solidFill>
              </a:rPr>
              <a:t>September  </a:t>
            </a:r>
            <a:r>
              <a:rPr lang="en-US" dirty="0">
                <a:solidFill>
                  <a:schemeClr val="bg1"/>
                </a:solidFill>
              </a:rPr>
              <a:t>26, 2013</a:t>
            </a:r>
          </a:p>
        </p:txBody>
      </p:sp>
      <p:sp>
        <p:nvSpPr>
          <p:cNvPr id="5" name="TextBox 4"/>
          <p:cNvSpPr txBox="1"/>
          <p:nvPr/>
        </p:nvSpPr>
        <p:spPr>
          <a:xfrm>
            <a:off x="6614806" y="5662042"/>
            <a:ext cx="4992970" cy="830997"/>
          </a:xfrm>
          <a:prstGeom prst="rect">
            <a:avLst/>
          </a:prstGeom>
          <a:noFill/>
        </p:spPr>
        <p:txBody>
          <a:bodyPr wrap="none" rtlCol="0">
            <a:spAutoFit/>
          </a:bodyPr>
          <a:lstStyle/>
          <a:p>
            <a:r>
              <a:rPr lang="en-US" sz="4800" dirty="0" smtClean="0">
                <a:solidFill>
                  <a:schemeClr val="bg1"/>
                </a:solidFill>
              </a:rPr>
              <a:t>Stop the Trafficking</a:t>
            </a:r>
            <a:endParaRPr lang="en-US" sz="4800" dirty="0">
              <a:solidFill>
                <a:schemeClr val="bg1"/>
              </a:solidFill>
            </a:endParaRPr>
          </a:p>
        </p:txBody>
      </p:sp>
      <p:sp>
        <p:nvSpPr>
          <p:cNvPr id="6" name="TextBox 5"/>
          <p:cNvSpPr txBox="1"/>
          <p:nvPr/>
        </p:nvSpPr>
        <p:spPr>
          <a:xfrm>
            <a:off x="2164968" y="548536"/>
            <a:ext cx="1705429" cy="1569660"/>
          </a:xfrm>
          <a:prstGeom prst="rect">
            <a:avLst/>
          </a:prstGeom>
          <a:noFill/>
        </p:spPr>
        <p:txBody>
          <a:bodyPr wrap="square" rtlCol="0">
            <a:spAutoFit/>
          </a:bodyPr>
          <a:lstStyle/>
          <a:p>
            <a:r>
              <a:rPr lang="en-US" sz="1600" dirty="0" smtClean="0">
                <a:solidFill>
                  <a:schemeClr val="bg1"/>
                </a:solidFill>
              </a:rPr>
              <a:t>Botswana</a:t>
            </a:r>
          </a:p>
          <a:p>
            <a:r>
              <a:rPr lang="en-US" sz="1600" dirty="0" smtClean="0">
                <a:solidFill>
                  <a:schemeClr val="bg1"/>
                </a:solidFill>
              </a:rPr>
              <a:t>Burkina Faso</a:t>
            </a:r>
          </a:p>
          <a:p>
            <a:r>
              <a:rPr lang="en-US" sz="1600" dirty="0" smtClean="0">
                <a:solidFill>
                  <a:schemeClr val="bg1"/>
                </a:solidFill>
              </a:rPr>
              <a:t>Cote D’Ivoire</a:t>
            </a:r>
          </a:p>
          <a:p>
            <a:r>
              <a:rPr lang="en-US" sz="1600" dirty="0" smtClean="0">
                <a:solidFill>
                  <a:schemeClr val="bg1"/>
                </a:solidFill>
              </a:rPr>
              <a:t>Gabon</a:t>
            </a:r>
          </a:p>
          <a:p>
            <a:r>
              <a:rPr lang="en-US" sz="1600" dirty="0" smtClean="0">
                <a:solidFill>
                  <a:schemeClr val="bg1"/>
                </a:solidFill>
              </a:rPr>
              <a:t>Kenya</a:t>
            </a:r>
          </a:p>
          <a:p>
            <a:r>
              <a:rPr lang="en-US" sz="1600" dirty="0" smtClean="0">
                <a:solidFill>
                  <a:schemeClr val="bg1"/>
                </a:solidFill>
              </a:rPr>
              <a:t>Liberia</a:t>
            </a:r>
          </a:p>
        </p:txBody>
      </p:sp>
      <p:sp>
        <p:nvSpPr>
          <p:cNvPr id="7" name="TextBox 6"/>
          <p:cNvSpPr txBox="1"/>
          <p:nvPr/>
        </p:nvSpPr>
        <p:spPr>
          <a:xfrm>
            <a:off x="4981297" y="548536"/>
            <a:ext cx="1633509" cy="1354217"/>
          </a:xfrm>
          <a:prstGeom prst="rect">
            <a:avLst/>
          </a:prstGeom>
          <a:noFill/>
        </p:spPr>
        <p:txBody>
          <a:bodyPr wrap="square" rtlCol="0">
            <a:spAutoFit/>
          </a:bodyPr>
          <a:lstStyle/>
          <a:p>
            <a:r>
              <a:rPr lang="en-US" sz="1600" dirty="0" smtClean="0">
                <a:solidFill>
                  <a:schemeClr val="bg1"/>
                </a:solidFill>
              </a:rPr>
              <a:t>Malawi</a:t>
            </a:r>
          </a:p>
          <a:p>
            <a:r>
              <a:rPr lang="en-US" sz="1600" dirty="0" smtClean="0">
                <a:solidFill>
                  <a:schemeClr val="bg1"/>
                </a:solidFill>
              </a:rPr>
              <a:t>South Sudan</a:t>
            </a:r>
          </a:p>
          <a:p>
            <a:r>
              <a:rPr lang="en-US" sz="1600" dirty="0" smtClean="0">
                <a:solidFill>
                  <a:schemeClr val="bg1"/>
                </a:solidFill>
              </a:rPr>
              <a:t>Tanzania</a:t>
            </a:r>
          </a:p>
          <a:p>
            <a:r>
              <a:rPr lang="en-US" sz="1600" dirty="0" smtClean="0">
                <a:solidFill>
                  <a:schemeClr val="bg1"/>
                </a:solidFill>
              </a:rPr>
              <a:t>Uganda </a:t>
            </a:r>
          </a:p>
          <a:p>
            <a:r>
              <a:rPr lang="en-US" sz="1600" dirty="0" smtClean="0">
                <a:solidFill>
                  <a:schemeClr val="bg1"/>
                </a:solidFill>
              </a:rPr>
              <a:t>Zambia </a:t>
            </a:r>
          </a:p>
        </p:txBody>
      </p:sp>
    </p:spTree>
    <p:extLst>
      <p:ext uri="{BB962C8B-B14F-4D97-AF65-F5344CB8AC3E}">
        <p14:creationId xmlns:p14="http://schemas.microsoft.com/office/powerpoint/2010/main" val="637186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7127814" y="5701503"/>
            <a:ext cx="4551631" cy="830997"/>
          </a:xfrm>
          <a:prstGeom prst="rect">
            <a:avLst/>
          </a:prstGeom>
          <a:noFill/>
        </p:spPr>
        <p:txBody>
          <a:bodyPr wrap="none" rtlCol="0">
            <a:spAutoFit/>
          </a:bodyPr>
          <a:lstStyle/>
          <a:p>
            <a:r>
              <a:rPr lang="en-US" sz="4800" dirty="0" smtClean="0">
                <a:solidFill>
                  <a:schemeClr val="bg1"/>
                </a:solidFill>
              </a:rPr>
              <a:t>Stop the Demand</a:t>
            </a:r>
            <a:endParaRPr lang="en-US" sz="4800" dirty="0">
              <a:solidFill>
                <a:schemeClr val="bg1"/>
              </a:solidFill>
            </a:endParaRPr>
          </a:p>
        </p:txBody>
      </p:sp>
      <p:sp>
        <p:nvSpPr>
          <p:cNvPr id="11" name="Rectangle 3"/>
          <p:cNvSpPr>
            <a:spLocks/>
          </p:cNvSpPr>
          <p:nvPr/>
        </p:nvSpPr>
        <p:spPr bwMode="auto">
          <a:xfrm>
            <a:off x="6885563" y="873587"/>
            <a:ext cx="4674357" cy="3754874"/>
          </a:xfrm>
          <a:prstGeom prst="rect">
            <a:avLst/>
          </a:prstGeom>
          <a:solidFill>
            <a:schemeClr val="tx1"/>
          </a:solidFill>
          <a:ln>
            <a:noFill/>
          </a:ln>
        </p:spPr>
        <p:txBody>
          <a:bodyPr wrap="squar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smtClean="0">
                <a:solidFill>
                  <a:schemeClr val="bg1"/>
                </a:solidFill>
                <a:latin typeface="Century Gothic" panose="020B0502020202020204" pitchFamily="34" charset="0"/>
                <a:ea typeface="Gill Sans"/>
                <a:cs typeface="Gill Sans"/>
              </a:rPr>
              <a:t>In China  </a:t>
            </a:r>
          </a:p>
          <a:p>
            <a:pPr algn="ctr"/>
            <a:r>
              <a:rPr lang="en-US" sz="9600" dirty="0" smtClean="0">
                <a:solidFill>
                  <a:schemeClr val="bg1"/>
                </a:solidFill>
                <a:latin typeface="Century Gothic" panose="020B0502020202020204" pitchFamily="34" charset="0"/>
                <a:ea typeface="Gill Sans"/>
                <a:cs typeface="Gill Sans"/>
              </a:rPr>
              <a:t>80</a:t>
            </a:r>
            <a:r>
              <a:rPr lang="en-US" sz="6600" dirty="0" smtClean="0">
                <a:solidFill>
                  <a:schemeClr val="bg1"/>
                </a:solidFill>
                <a:latin typeface="Century Gothic" panose="020B0502020202020204" pitchFamily="34" charset="0"/>
                <a:ea typeface="Gill Sans"/>
                <a:cs typeface="Gill Sans"/>
              </a:rPr>
              <a:t>%</a:t>
            </a:r>
          </a:p>
          <a:p>
            <a:pPr algn="ctr"/>
            <a:r>
              <a:rPr lang="en-US" sz="3600" dirty="0" smtClean="0">
                <a:solidFill>
                  <a:schemeClr val="bg1"/>
                </a:solidFill>
                <a:latin typeface="Century Gothic" panose="020B0502020202020204" pitchFamily="34" charset="0"/>
                <a:ea typeface="Gill Sans"/>
                <a:cs typeface="Gill Sans"/>
              </a:rPr>
              <a:t>of middle to higher income households own ivory</a:t>
            </a:r>
            <a:endParaRPr lang="en-US" sz="3600" dirty="0">
              <a:solidFill>
                <a:schemeClr val="bg1"/>
              </a:solidFill>
              <a:latin typeface="Century Gothic" panose="020B0502020202020204" pitchFamily="34" charset="0"/>
              <a:ea typeface="Gill Sans"/>
              <a:cs typeface="Gill Sans"/>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59" y="201535"/>
            <a:ext cx="6623213" cy="6522661"/>
          </a:xfrm>
          <a:prstGeom prst="rect">
            <a:avLst/>
          </a:prstGeom>
        </p:spPr>
      </p:pic>
    </p:spTree>
    <p:extLst>
      <p:ext uri="{BB962C8B-B14F-4D97-AF65-F5344CB8AC3E}">
        <p14:creationId xmlns:p14="http://schemas.microsoft.com/office/powerpoint/2010/main" val="2916269751"/>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841" y="1141413"/>
            <a:ext cx="6360152" cy="4769745"/>
          </a:xfrm>
          <a:prstGeom prst="rect">
            <a:avLst/>
          </a:prstGeom>
          <a:noFill/>
          <a:ln>
            <a:noFill/>
          </a:ln>
          <a:extLst>
            <a:ext uri="{909E8E84-426E-40DD-AFC4-6F175D3DCCD1}">
              <a14:hiddenFill xmlns:a14="http://schemas.microsoft.com/office/drawing/2010/main">
                <a:solidFill>
                  <a:srgbClr val="FFFFFF">
                    <a:alpha val="85097"/>
                  </a:srgbClr>
                </a:solidFill>
              </a14:hiddenFill>
            </a:ext>
            <a:ext uri="{91240B29-F687-4F45-9708-019B960494DF}">
              <a14:hiddenLine xmlns:a14="http://schemas.microsoft.com/office/drawing/2010/main" w="12700">
                <a:solidFill>
                  <a:srgbClr val="000000">
                    <a:alpha val="85097"/>
                  </a:srgbClr>
                </a:solidFill>
                <a:miter lim="800000"/>
                <a:headEnd/>
                <a:tailEnd/>
              </a14:hiddenLine>
            </a:ext>
          </a:extLst>
        </p:spPr>
      </p:pic>
      <p:sp>
        <p:nvSpPr>
          <p:cNvPr id="5" name="TextBox 4"/>
          <p:cNvSpPr txBox="1"/>
          <p:nvPr/>
        </p:nvSpPr>
        <p:spPr>
          <a:xfrm>
            <a:off x="7127814" y="5701503"/>
            <a:ext cx="4551631" cy="830997"/>
          </a:xfrm>
          <a:prstGeom prst="rect">
            <a:avLst/>
          </a:prstGeom>
          <a:noFill/>
        </p:spPr>
        <p:txBody>
          <a:bodyPr wrap="none" rtlCol="0">
            <a:spAutoFit/>
          </a:bodyPr>
          <a:lstStyle/>
          <a:p>
            <a:r>
              <a:rPr lang="en-US" sz="4800" dirty="0" smtClean="0">
                <a:solidFill>
                  <a:schemeClr val="bg1"/>
                </a:solidFill>
              </a:rPr>
              <a:t>Stop the Demand</a:t>
            </a:r>
            <a:endParaRPr lang="en-US" sz="4800" dirty="0">
              <a:solidFill>
                <a:schemeClr val="bg1"/>
              </a:solidFill>
            </a:endParaRPr>
          </a:p>
        </p:txBody>
      </p:sp>
      <p:sp>
        <p:nvSpPr>
          <p:cNvPr id="6" name="Rectangle 3"/>
          <p:cNvSpPr>
            <a:spLocks/>
          </p:cNvSpPr>
          <p:nvPr/>
        </p:nvSpPr>
        <p:spPr bwMode="auto">
          <a:xfrm>
            <a:off x="6885563" y="873587"/>
            <a:ext cx="467435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smtClean="0">
                <a:solidFill>
                  <a:schemeClr val="bg1"/>
                </a:solidFill>
                <a:latin typeface="Century Gothic" panose="020B0502020202020204" pitchFamily="34" charset="0"/>
                <a:ea typeface="Gill Sans"/>
                <a:cs typeface="Gill Sans"/>
              </a:rPr>
              <a:t>In China  </a:t>
            </a:r>
          </a:p>
          <a:p>
            <a:pPr algn="ctr"/>
            <a:r>
              <a:rPr lang="en-US" sz="9600" dirty="0" smtClean="0">
                <a:solidFill>
                  <a:schemeClr val="bg1"/>
                </a:solidFill>
                <a:latin typeface="Century Gothic" panose="020B0502020202020204" pitchFamily="34" charset="0"/>
                <a:ea typeface="Gill Sans"/>
                <a:cs typeface="Gill Sans"/>
              </a:rPr>
              <a:t>89</a:t>
            </a:r>
            <a:r>
              <a:rPr lang="en-US" sz="6600" dirty="0" smtClean="0">
                <a:solidFill>
                  <a:schemeClr val="bg1"/>
                </a:solidFill>
                <a:latin typeface="Century Gothic" panose="020B0502020202020204" pitchFamily="34" charset="0"/>
                <a:ea typeface="Gill Sans"/>
                <a:cs typeface="Gill Sans"/>
              </a:rPr>
              <a:t>%</a:t>
            </a:r>
          </a:p>
          <a:p>
            <a:pPr algn="ctr"/>
            <a:r>
              <a:rPr lang="en-US" sz="3600" dirty="0">
                <a:solidFill>
                  <a:schemeClr val="bg1"/>
                </a:solidFill>
                <a:latin typeface="Century Gothic" panose="020B0502020202020204" pitchFamily="34" charset="0"/>
                <a:ea typeface="Gill Sans"/>
                <a:cs typeface="Gill Sans"/>
              </a:rPr>
              <a:t>a</a:t>
            </a:r>
            <a:r>
              <a:rPr lang="en-US" sz="3600" dirty="0" smtClean="0">
                <a:solidFill>
                  <a:schemeClr val="bg1"/>
                </a:solidFill>
                <a:latin typeface="Century Gothic" panose="020B0502020202020204" pitchFamily="34" charset="0"/>
                <a:ea typeface="Gill Sans"/>
                <a:cs typeface="Gill Sans"/>
              </a:rPr>
              <a:t>re aware that ivory comes from dead elephants</a:t>
            </a:r>
            <a:endParaRPr lang="en-US" sz="3600" dirty="0">
              <a:solidFill>
                <a:schemeClr val="bg1"/>
              </a:solidFill>
              <a:latin typeface="Century Gothic" panose="020B0502020202020204" pitchFamily="34" charset="0"/>
              <a:ea typeface="Gill Sans"/>
              <a:cs typeface="Gill Sans"/>
            </a:endParaRPr>
          </a:p>
        </p:txBody>
      </p:sp>
    </p:spTree>
    <p:extLst>
      <p:ext uri="{BB962C8B-B14F-4D97-AF65-F5344CB8AC3E}">
        <p14:creationId xmlns:p14="http://schemas.microsoft.com/office/powerpoint/2010/main" val="306184738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127814" y="5701503"/>
            <a:ext cx="4551631" cy="830997"/>
          </a:xfrm>
          <a:prstGeom prst="rect">
            <a:avLst/>
          </a:prstGeom>
          <a:noFill/>
        </p:spPr>
        <p:txBody>
          <a:bodyPr wrap="none" rtlCol="0">
            <a:spAutoFit/>
          </a:bodyPr>
          <a:lstStyle/>
          <a:p>
            <a:r>
              <a:rPr lang="en-US" sz="4800" dirty="0" smtClean="0">
                <a:solidFill>
                  <a:schemeClr val="bg1"/>
                </a:solidFill>
              </a:rPr>
              <a:t>Stop the Demand</a:t>
            </a:r>
            <a:endParaRPr lang="en-US" sz="4800" dirty="0">
              <a:solidFill>
                <a:schemeClr val="bg1"/>
              </a:solidFill>
            </a:endParaRPr>
          </a:p>
        </p:txBody>
      </p:sp>
      <p:sp>
        <p:nvSpPr>
          <p:cNvPr id="6" name="Rectangle 3"/>
          <p:cNvSpPr>
            <a:spLocks/>
          </p:cNvSpPr>
          <p:nvPr/>
        </p:nvSpPr>
        <p:spPr bwMode="auto">
          <a:xfrm>
            <a:off x="6885563" y="873587"/>
            <a:ext cx="467435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smtClean="0">
                <a:solidFill>
                  <a:schemeClr val="bg1"/>
                </a:solidFill>
                <a:latin typeface="Century Gothic" panose="020B0502020202020204" pitchFamily="34" charset="0"/>
                <a:ea typeface="Gill Sans"/>
                <a:cs typeface="Gill Sans"/>
              </a:rPr>
              <a:t>In China  </a:t>
            </a:r>
          </a:p>
          <a:p>
            <a:pPr algn="ctr"/>
            <a:r>
              <a:rPr lang="en-US" sz="9600" dirty="0" smtClean="0">
                <a:solidFill>
                  <a:schemeClr val="bg1"/>
                </a:solidFill>
                <a:latin typeface="Century Gothic" panose="020B0502020202020204" pitchFamily="34" charset="0"/>
                <a:ea typeface="Gill Sans"/>
                <a:cs typeface="Gill Sans"/>
              </a:rPr>
              <a:t>84</a:t>
            </a:r>
            <a:r>
              <a:rPr lang="en-US" sz="6600" dirty="0" smtClean="0">
                <a:solidFill>
                  <a:schemeClr val="bg1"/>
                </a:solidFill>
                <a:latin typeface="Century Gothic" panose="020B0502020202020204" pitchFamily="34" charset="0"/>
                <a:ea typeface="Gill Sans"/>
                <a:cs typeface="Gill Sans"/>
              </a:rPr>
              <a:t>%</a:t>
            </a:r>
          </a:p>
          <a:p>
            <a:pPr algn="ctr"/>
            <a:r>
              <a:rPr lang="en-US" sz="3600" dirty="0">
                <a:solidFill>
                  <a:schemeClr val="bg1"/>
                </a:solidFill>
                <a:latin typeface="Century Gothic" panose="020B0502020202020204" pitchFamily="34" charset="0"/>
                <a:ea typeface="Gill Sans"/>
                <a:cs typeface="Gill Sans"/>
              </a:rPr>
              <a:t>s</a:t>
            </a:r>
            <a:r>
              <a:rPr lang="en-US" sz="3600" dirty="0" smtClean="0">
                <a:solidFill>
                  <a:schemeClr val="bg1"/>
                </a:solidFill>
                <a:latin typeface="Century Gothic" panose="020B0502020202020204" pitchFamily="34" charset="0"/>
                <a:ea typeface="Gill Sans"/>
                <a:cs typeface="Gill Sans"/>
              </a:rPr>
              <a:t>till intend to buy more ivory in the future</a:t>
            </a:r>
            <a:endParaRPr lang="en-US" sz="3600" dirty="0">
              <a:solidFill>
                <a:schemeClr val="bg1"/>
              </a:solidFill>
              <a:latin typeface="Century Gothic" panose="020B0502020202020204" pitchFamily="34" charset="0"/>
              <a:ea typeface="Gill Sans"/>
              <a:cs typeface="Gill San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10101" r="20101"/>
          <a:stretch/>
        </p:blipFill>
        <p:spPr>
          <a:xfrm>
            <a:off x="349955" y="654756"/>
            <a:ext cx="4662311" cy="5297273"/>
          </a:xfrm>
          <a:prstGeom prst="rect">
            <a:avLst/>
          </a:prstGeom>
        </p:spPr>
      </p:pic>
    </p:spTree>
    <p:extLst>
      <p:ext uri="{BB962C8B-B14F-4D97-AF65-F5344CB8AC3E}">
        <p14:creationId xmlns:p14="http://schemas.microsoft.com/office/powerpoint/2010/main" val="3489759075"/>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909" y="3444602"/>
            <a:ext cx="3975546" cy="2984013"/>
          </a:xfrm>
          <a:prstGeom prst="rect">
            <a:avLst/>
          </a:prstGeom>
        </p:spPr>
      </p:pic>
      <p:sp>
        <p:nvSpPr>
          <p:cNvPr id="3" name="TextBox 2"/>
          <p:cNvSpPr txBox="1"/>
          <p:nvPr/>
        </p:nvSpPr>
        <p:spPr>
          <a:xfrm>
            <a:off x="7127814" y="5701503"/>
            <a:ext cx="4551631" cy="830997"/>
          </a:xfrm>
          <a:prstGeom prst="rect">
            <a:avLst/>
          </a:prstGeom>
          <a:noFill/>
        </p:spPr>
        <p:txBody>
          <a:bodyPr wrap="none" rtlCol="0">
            <a:spAutoFit/>
          </a:bodyPr>
          <a:lstStyle/>
          <a:p>
            <a:r>
              <a:rPr lang="en-US" sz="4800" dirty="0" smtClean="0">
                <a:solidFill>
                  <a:schemeClr val="bg1"/>
                </a:solidFill>
              </a:rPr>
              <a:t>Stop the Demand</a:t>
            </a:r>
            <a:endParaRPr lang="en-US" sz="4800" dirty="0">
              <a:solidFill>
                <a:schemeClr val="bg1"/>
              </a:solidFill>
            </a:endParaRPr>
          </a:p>
        </p:txBody>
      </p:sp>
      <p:pic>
        <p:nvPicPr>
          <p:cNvPr id="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93909" y="574402"/>
            <a:ext cx="3980310" cy="265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p:cNvSpPr>
          <p:nvPr/>
        </p:nvSpPr>
        <p:spPr bwMode="auto">
          <a:xfrm>
            <a:off x="6885563" y="535033"/>
            <a:ext cx="4674357" cy="4431983"/>
          </a:xfrm>
          <a:prstGeom prst="rect">
            <a:avLst/>
          </a:prstGeom>
          <a:solidFill>
            <a:schemeClr val="tx1"/>
          </a:solidFill>
          <a:ln>
            <a:noFill/>
          </a:ln>
        </p:spPr>
        <p:txBody>
          <a:bodyPr wrap="squar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smtClean="0">
                <a:solidFill>
                  <a:schemeClr val="bg1"/>
                </a:solidFill>
                <a:latin typeface="Century Gothic" panose="020B0502020202020204" pitchFamily="34" charset="0"/>
                <a:ea typeface="Gill Sans"/>
                <a:cs typeface="Gill Sans"/>
              </a:rPr>
              <a:t>In China </a:t>
            </a:r>
          </a:p>
          <a:p>
            <a:pPr algn="ctr"/>
            <a:r>
              <a:rPr lang="en-US" sz="4000" dirty="0" smtClean="0">
                <a:solidFill>
                  <a:schemeClr val="bg1"/>
                </a:solidFill>
                <a:latin typeface="Century Gothic" panose="020B0502020202020204" pitchFamily="34" charset="0"/>
                <a:ea typeface="Gill Sans"/>
                <a:cs typeface="Gill Sans"/>
              </a:rPr>
              <a:t>if only</a:t>
            </a:r>
          </a:p>
          <a:p>
            <a:pPr algn="ctr"/>
            <a:r>
              <a:rPr lang="en-US" sz="9600" dirty="0">
                <a:solidFill>
                  <a:schemeClr val="bg1"/>
                </a:solidFill>
                <a:latin typeface="Century Gothic" panose="020B0502020202020204" pitchFamily="34" charset="0"/>
                <a:ea typeface="Gill Sans"/>
                <a:cs typeface="Gill Sans"/>
              </a:rPr>
              <a:t>1</a:t>
            </a:r>
            <a:r>
              <a:rPr lang="en-US" sz="9600" dirty="0" smtClean="0">
                <a:solidFill>
                  <a:schemeClr val="bg1"/>
                </a:solidFill>
                <a:latin typeface="Century Gothic" panose="020B0502020202020204" pitchFamily="34" charset="0"/>
                <a:ea typeface="Gill Sans"/>
                <a:cs typeface="Gill Sans"/>
              </a:rPr>
              <a:t>0</a:t>
            </a:r>
            <a:r>
              <a:rPr lang="en-US" sz="6600" dirty="0" smtClean="0">
                <a:solidFill>
                  <a:schemeClr val="bg1"/>
                </a:solidFill>
                <a:latin typeface="Century Gothic" panose="020B0502020202020204" pitchFamily="34" charset="0"/>
                <a:ea typeface="Gill Sans"/>
                <a:cs typeface="Gill Sans"/>
              </a:rPr>
              <a:t>%</a:t>
            </a:r>
          </a:p>
          <a:p>
            <a:pPr algn="ctr"/>
            <a:r>
              <a:rPr lang="en-US" sz="2800" dirty="0" smtClean="0">
                <a:solidFill>
                  <a:schemeClr val="bg1"/>
                </a:solidFill>
                <a:latin typeface="Century Gothic" panose="020B0502020202020204" pitchFamily="34" charset="0"/>
                <a:ea typeface="Gill Sans"/>
                <a:cs typeface="Gill Sans"/>
              </a:rPr>
              <a:t>of the population that makes more than $16,000 buys one 2oz ivory statue</a:t>
            </a:r>
          </a:p>
          <a:p>
            <a:pPr algn="ctr"/>
            <a:r>
              <a:rPr lang="en-US" sz="2800" b="1" dirty="0" smtClean="0">
                <a:solidFill>
                  <a:srgbClr val="C00000"/>
                </a:solidFill>
                <a:latin typeface="Century Gothic" panose="020B0502020202020204" pitchFamily="34" charset="0"/>
                <a:ea typeface="Gill Sans"/>
                <a:cs typeface="Gill Sans"/>
              </a:rPr>
              <a:t>32,600 elephants must die</a:t>
            </a:r>
            <a:endParaRPr lang="en-US" sz="2800" b="1" dirty="0">
              <a:solidFill>
                <a:srgbClr val="C00000"/>
              </a:solidFill>
              <a:latin typeface="Century Gothic" panose="020B0502020202020204" pitchFamily="34" charset="0"/>
              <a:ea typeface="Gill Sans"/>
              <a:cs typeface="Gill Sans"/>
            </a:endParaRPr>
          </a:p>
        </p:txBody>
      </p:sp>
    </p:spTree>
    <p:extLst>
      <p:ext uri="{BB962C8B-B14F-4D97-AF65-F5344CB8AC3E}">
        <p14:creationId xmlns:p14="http://schemas.microsoft.com/office/powerpoint/2010/main" val="1085581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b="10220"/>
          <a:stretch/>
        </p:blipFill>
        <p:spPr bwMode="auto">
          <a:xfrm>
            <a:off x="649970" y="217887"/>
            <a:ext cx="10968955" cy="350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82809" y="5757708"/>
            <a:ext cx="4551631" cy="830997"/>
          </a:xfrm>
          <a:prstGeom prst="rect">
            <a:avLst/>
          </a:prstGeom>
          <a:noFill/>
        </p:spPr>
        <p:txBody>
          <a:bodyPr wrap="none" rtlCol="0">
            <a:spAutoFit/>
          </a:bodyPr>
          <a:lstStyle/>
          <a:p>
            <a:r>
              <a:rPr lang="en-US" sz="4800" dirty="0" smtClean="0">
                <a:solidFill>
                  <a:schemeClr val="bg1"/>
                </a:solidFill>
              </a:rPr>
              <a:t>Stop the Demand</a:t>
            </a:r>
            <a:endParaRPr lang="en-US" sz="4800" dirty="0">
              <a:solidFill>
                <a:schemeClr val="bg1"/>
              </a:solidFill>
            </a:endParaRPr>
          </a:p>
        </p:txBody>
      </p:sp>
      <p:graphicFrame>
        <p:nvGraphicFramePr>
          <p:cNvPr id="6" name="Object 1"/>
          <p:cNvGraphicFramePr>
            <a:graphicFrameLocks/>
          </p:cNvGraphicFramePr>
          <p:nvPr>
            <p:extLst>
              <p:ext uri="{D42A27DB-BD31-4B8C-83A1-F6EECF244321}">
                <p14:modId xmlns:p14="http://schemas.microsoft.com/office/powerpoint/2010/main" val="982185990"/>
              </p:ext>
            </p:extLst>
          </p:nvPr>
        </p:nvGraphicFramePr>
        <p:xfrm>
          <a:off x="1867247" y="3920949"/>
          <a:ext cx="8534400" cy="1376362"/>
        </p:xfrm>
        <a:graphic>
          <a:graphicData uri="http://schemas.openxmlformats.org/presentationml/2006/ole">
            <mc:AlternateContent xmlns:mc="http://schemas.openxmlformats.org/markup-compatibility/2006">
              <mc:Choice xmlns:v="urn:schemas-microsoft-com:vml" Requires="v">
                <p:oleObj spid="_x0000_s22651" name="Chart" r:id="rId5" imgW="16863492" imgH="2926108" progId="MSGraph.Chart.8">
                  <p:embed/>
                </p:oleObj>
              </mc:Choice>
              <mc:Fallback>
                <p:oleObj name="Chart" r:id="rId5" imgW="16863492" imgH="2926108" progId="MSGraph.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7247" y="3920949"/>
                        <a:ext cx="853440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5556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r="43078"/>
          <a:stretch/>
        </p:blipFill>
        <p:spPr>
          <a:xfrm>
            <a:off x="6389350" y="422815"/>
            <a:ext cx="5271440" cy="6173912"/>
          </a:xfrm>
          <a:prstGeom prst="rect">
            <a:avLst/>
          </a:prstGeom>
          <a:effectLst>
            <a:outerShdw blurRad="50800" dist="127000" dir="2700000" algn="t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940" y="422815"/>
            <a:ext cx="4250988" cy="6206765"/>
          </a:xfrm>
          <a:prstGeom prst="rect">
            <a:avLst/>
          </a:prstGeom>
        </p:spPr>
      </p:pic>
    </p:spTree>
    <p:extLst>
      <p:ext uri="{BB962C8B-B14F-4D97-AF65-F5344CB8AC3E}">
        <p14:creationId xmlns:p14="http://schemas.microsoft.com/office/powerpoint/2010/main" val="725267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711104" y="1453759"/>
            <a:ext cx="2161169" cy="830997"/>
          </a:xfrm>
          <a:prstGeom prst="rect">
            <a:avLst/>
          </a:prstGeom>
          <a:noFill/>
        </p:spPr>
        <p:txBody>
          <a:bodyPr wrap="none" rtlCol="0">
            <a:spAutoFit/>
          </a:bodyPr>
          <a:lstStyle/>
          <a:p>
            <a:pPr algn="ctr"/>
            <a:r>
              <a:rPr lang="en-US" sz="4800" dirty="0" smtClean="0">
                <a:solidFill>
                  <a:schemeClr val="bg1"/>
                </a:solidFill>
              </a:rPr>
              <a:t>It is Bad</a:t>
            </a:r>
            <a:endParaRPr lang="en-US" sz="4800" dirty="0">
              <a:solidFill>
                <a:schemeClr val="bg1"/>
              </a:solidFill>
            </a:endParaRPr>
          </a:p>
        </p:txBody>
      </p:sp>
      <p:pic>
        <p:nvPicPr>
          <p:cNvPr id="4" name="Picture 3"/>
          <p:cNvPicPr>
            <a:picLocks noChangeAspect="1"/>
          </p:cNvPicPr>
          <p:nvPr/>
        </p:nvPicPr>
        <p:blipFill>
          <a:blip r:embed="rId2"/>
          <a:stretch>
            <a:fillRect/>
          </a:stretch>
        </p:blipFill>
        <p:spPr>
          <a:xfrm>
            <a:off x="2676574" y="3018641"/>
            <a:ext cx="6524625" cy="2724150"/>
          </a:xfrm>
          <a:prstGeom prst="rect">
            <a:avLst/>
          </a:prstGeom>
        </p:spPr>
      </p:pic>
    </p:spTree>
    <p:extLst>
      <p:ext uri="{BB962C8B-B14F-4D97-AF65-F5344CB8AC3E}">
        <p14:creationId xmlns:p14="http://schemas.microsoft.com/office/powerpoint/2010/main" val="13040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811947" y="2938415"/>
            <a:ext cx="3959482" cy="2308324"/>
          </a:xfrm>
          <a:prstGeom prst="rect">
            <a:avLst/>
          </a:prstGeom>
          <a:noFill/>
        </p:spPr>
        <p:txBody>
          <a:bodyPr wrap="none" rtlCol="0">
            <a:spAutoFit/>
          </a:bodyPr>
          <a:lstStyle/>
          <a:p>
            <a:pPr algn="ctr"/>
            <a:r>
              <a:rPr lang="en-US" sz="4800" dirty="0" smtClean="0">
                <a:solidFill>
                  <a:schemeClr val="bg1"/>
                </a:solidFill>
              </a:rPr>
              <a:t>But</a:t>
            </a:r>
          </a:p>
          <a:p>
            <a:pPr algn="ctr"/>
            <a:r>
              <a:rPr lang="en-US" sz="4800" dirty="0" smtClean="0">
                <a:solidFill>
                  <a:schemeClr val="bg1"/>
                </a:solidFill>
              </a:rPr>
              <a:t>We are Making</a:t>
            </a:r>
          </a:p>
          <a:p>
            <a:pPr algn="ctr"/>
            <a:r>
              <a:rPr lang="en-US" sz="4800" dirty="0" smtClean="0">
                <a:solidFill>
                  <a:schemeClr val="bg1"/>
                </a:solidFill>
              </a:rPr>
              <a:t>Progress</a:t>
            </a:r>
            <a:endParaRPr lang="en-US" sz="4800" dirty="0">
              <a:solidFill>
                <a:schemeClr val="bg1"/>
              </a:solidFill>
            </a:endParaRPr>
          </a:p>
        </p:txBody>
      </p:sp>
      <p:sp>
        <p:nvSpPr>
          <p:cNvPr id="3" name="TextBox 2"/>
          <p:cNvSpPr txBox="1"/>
          <p:nvPr/>
        </p:nvSpPr>
        <p:spPr>
          <a:xfrm>
            <a:off x="4711104" y="1453759"/>
            <a:ext cx="2161169" cy="830997"/>
          </a:xfrm>
          <a:prstGeom prst="rect">
            <a:avLst/>
          </a:prstGeom>
          <a:noFill/>
        </p:spPr>
        <p:txBody>
          <a:bodyPr wrap="none" rtlCol="0">
            <a:spAutoFit/>
          </a:bodyPr>
          <a:lstStyle/>
          <a:p>
            <a:pPr algn="ctr"/>
            <a:r>
              <a:rPr lang="en-US" sz="4800" dirty="0" smtClean="0">
                <a:solidFill>
                  <a:schemeClr val="bg2">
                    <a:lumMod val="50000"/>
                  </a:schemeClr>
                </a:solidFill>
              </a:rPr>
              <a:t>It is Bad</a:t>
            </a:r>
            <a:endParaRPr lang="en-US" sz="4800" dirty="0">
              <a:solidFill>
                <a:schemeClr val="bg2">
                  <a:lumMod val="50000"/>
                </a:schemeClr>
              </a:solidFill>
            </a:endParaRPr>
          </a:p>
        </p:txBody>
      </p:sp>
    </p:spTree>
    <p:extLst>
      <p:ext uri="{BB962C8B-B14F-4D97-AF65-F5344CB8AC3E}">
        <p14:creationId xmlns:p14="http://schemas.microsoft.com/office/powerpoint/2010/main" val="2752795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71054" y="5981377"/>
            <a:ext cx="3866379" cy="369332"/>
          </a:xfrm>
          <a:prstGeom prst="rect">
            <a:avLst/>
          </a:prstGeom>
        </p:spPr>
        <p:txBody>
          <a:bodyPr wrap="none">
            <a:spAutoFit/>
          </a:bodyPr>
          <a:lstStyle/>
          <a:p>
            <a:r>
              <a:rPr lang="en-US" dirty="0" smtClean="0">
                <a:hlinkClick r:id="rId3"/>
              </a:rPr>
              <a:t>http://storymaps.esri.com/elephants/</a:t>
            </a:r>
            <a:endParaRPr lang="en-US" dirty="0"/>
          </a:p>
        </p:txBody>
      </p:sp>
      <p:sp>
        <p:nvSpPr>
          <p:cNvPr id="5" name="TextBox 4"/>
          <p:cNvSpPr txBox="1"/>
          <p:nvPr/>
        </p:nvSpPr>
        <p:spPr>
          <a:xfrm>
            <a:off x="7924800" y="2214686"/>
            <a:ext cx="4106333" cy="1569660"/>
          </a:xfrm>
          <a:prstGeom prst="rect">
            <a:avLst/>
          </a:prstGeom>
          <a:noFill/>
        </p:spPr>
        <p:txBody>
          <a:bodyPr wrap="square" rtlCol="0">
            <a:spAutoFit/>
          </a:bodyPr>
          <a:lstStyle/>
          <a:p>
            <a:pPr algn="ctr"/>
            <a:r>
              <a:rPr lang="en-US" sz="4800" dirty="0" smtClean="0">
                <a:solidFill>
                  <a:schemeClr val="bg1"/>
                </a:solidFill>
              </a:rPr>
              <a:t>Informing Change</a:t>
            </a:r>
            <a:endParaRPr lang="en-US" sz="4800" dirty="0">
              <a:solidFill>
                <a:schemeClr val="bg1"/>
              </a:solidFil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496" t="7103"/>
          <a:stretch/>
        </p:blipFill>
        <p:spPr>
          <a:xfrm>
            <a:off x="471054" y="226306"/>
            <a:ext cx="7366979" cy="5546421"/>
          </a:xfrm>
          <a:prstGeom prst="rect">
            <a:avLst/>
          </a:prstGeom>
        </p:spPr>
      </p:pic>
    </p:spTree>
    <p:extLst>
      <p:ext uri="{BB962C8B-B14F-4D97-AF65-F5344CB8AC3E}">
        <p14:creationId xmlns:p14="http://schemas.microsoft.com/office/powerpoint/2010/main" val="18366584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924800" y="2214686"/>
            <a:ext cx="4106333" cy="1569660"/>
          </a:xfrm>
          <a:prstGeom prst="rect">
            <a:avLst/>
          </a:prstGeom>
          <a:noFill/>
        </p:spPr>
        <p:txBody>
          <a:bodyPr wrap="square" rtlCol="0">
            <a:spAutoFit/>
          </a:bodyPr>
          <a:lstStyle/>
          <a:p>
            <a:pPr algn="ctr"/>
            <a:r>
              <a:rPr lang="en-US" sz="4800" dirty="0" smtClean="0">
                <a:solidFill>
                  <a:schemeClr val="bg1"/>
                </a:solidFill>
              </a:rPr>
              <a:t>Inspiring</a:t>
            </a:r>
          </a:p>
          <a:p>
            <a:pPr algn="ctr"/>
            <a:r>
              <a:rPr lang="en-US" sz="4800" dirty="0" smtClean="0">
                <a:solidFill>
                  <a:schemeClr val="bg1"/>
                </a:solidFill>
              </a:rPr>
              <a:t>Action</a:t>
            </a:r>
            <a:endParaRPr lang="en-US" sz="48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622" y="271911"/>
            <a:ext cx="7841192" cy="5472077"/>
          </a:xfrm>
          <a:prstGeom prst="rect">
            <a:avLst/>
          </a:prstGeom>
        </p:spPr>
      </p:pic>
      <p:sp>
        <p:nvSpPr>
          <p:cNvPr id="7" name="Rectangle 6"/>
          <p:cNvSpPr/>
          <p:nvPr/>
        </p:nvSpPr>
        <p:spPr>
          <a:xfrm>
            <a:off x="1552401" y="6093945"/>
            <a:ext cx="3183692" cy="461665"/>
          </a:xfrm>
          <a:prstGeom prst="rect">
            <a:avLst/>
          </a:prstGeom>
        </p:spPr>
        <p:txBody>
          <a:bodyPr wrap="none">
            <a:spAutoFit/>
          </a:bodyPr>
          <a:lstStyle/>
          <a:p>
            <a:r>
              <a:rPr lang="en-US" sz="2400" dirty="0" smtClean="0">
                <a:hlinkClick r:id="rId4"/>
              </a:rPr>
              <a:t>http://96elephants.org/</a:t>
            </a:r>
            <a:endParaRPr lang="en-US" sz="2400" dirty="0"/>
          </a:p>
        </p:txBody>
      </p:sp>
    </p:spTree>
    <p:extLst>
      <p:ext uri="{BB962C8B-B14F-4D97-AF65-F5344CB8AC3E}">
        <p14:creationId xmlns:p14="http://schemas.microsoft.com/office/powerpoint/2010/main" val="15802742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2950" y="277698"/>
            <a:ext cx="5035386" cy="6330200"/>
          </a:xfrm>
          <a:prstGeom prst="rect">
            <a:avLst/>
          </a:prstGeom>
        </p:spPr>
      </p:pic>
      <p:sp>
        <p:nvSpPr>
          <p:cNvPr id="4" name="TextBox 3"/>
          <p:cNvSpPr txBox="1"/>
          <p:nvPr/>
        </p:nvSpPr>
        <p:spPr>
          <a:xfrm>
            <a:off x="7924800" y="2214686"/>
            <a:ext cx="4106333" cy="1569660"/>
          </a:xfrm>
          <a:prstGeom prst="rect">
            <a:avLst/>
          </a:prstGeom>
          <a:noFill/>
        </p:spPr>
        <p:txBody>
          <a:bodyPr wrap="square" rtlCol="0">
            <a:spAutoFit/>
          </a:bodyPr>
          <a:lstStyle/>
          <a:p>
            <a:pPr algn="ctr"/>
            <a:r>
              <a:rPr lang="en-US" sz="4800" dirty="0" smtClean="0">
                <a:solidFill>
                  <a:schemeClr val="bg1"/>
                </a:solidFill>
              </a:rPr>
              <a:t>Destroying Stockpiles</a:t>
            </a:r>
            <a:endParaRPr lang="en-US" sz="4800" dirty="0">
              <a:solidFill>
                <a:schemeClr val="bg1"/>
              </a:solidFill>
            </a:endParaRPr>
          </a:p>
        </p:txBody>
      </p:sp>
    </p:spTree>
    <p:extLst>
      <p:ext uri="{BB962C8B-B14F-4D97-AF65-F5344CB8AC3E}">
        <p14:creationId xmlns:p14="http://schemas.microsoft.com/office/powerpoint/2010/main" val="11248479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1294600">
            <a:off x="936781" y="1183252"/>
            <a:ext cx="4074540" cy="4221974"/>
          </a:xfrm>
          <a:prstGeom prst="rect">
            <a:avLst/>
          </a:prstGeom>
        </p:spPr>
      </p:pic>
      <p:pic>
        <p:nvPicPr>
          <p:cNvPr id="3" name="Picture 2"/>
          <p:cNvPicPr>
            <a:picLocks noChangeAspect="1"/>
          </p:cNvPicPr>
          <p:nvPr/>
        </p:nvPicPr>
        <p:blipFill>
          <a:blip r:embed="rId4"/>
          <a:stretch>
            <a:fillRect/>
          </a:stretch>
        </p:blipFill>
        <p:spPr>
          <a:xfrm rot="698785">
            <a:off x="4342315" y="1798462"/>
            <a:ext cx="4008077" cy="4102905"/>
          </a:xfrm>
          <a:prstGeom prst="rect">
            <a:avLst/>
          </a:prstGeom>
        </p:spPr>
      </p:pic>
      <p:pic>
        <p:nvPicPr>
          <p:cNvPr id="4" name="Picture 3"/>
          <p:cNvPicPr>
            <a:picLocks noChangeAspect="1"/>
          </p:cNvPicPr>
          <p:nvPr/>
        </p:nvPicPr>
        <p:blipFill rotWithShape="1">
          <a:blip r:embed="rId5"/>
          <a:srcRect t="4838"/>
          <a:stretch/>
        </p:blipFill>
        <p:spPr>
          <a:xfrm rot="1338380">
            <a:off x="8090450" y="1915868"/>
            <a:ext cx="3122734" cy="414307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2035" y="6341101"/>
            <a:ext cx="612252" cy="373123"/>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3463" y="6352620"/>
            <a:ext cx="560704" cy="373123"/>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3342" y="6312208"/>
            <a:ext cx="604864" cy="402509"/>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68480" y="127029"/>
            <a:ext cx="1728787" cy="1575603"/>
          </a:xfrm>
          <a:prstGeom prst="rect">
            <a:avLst/>
          </a:prstGeom>
        </p:spPr>
      </p:pic>
    </p:spTree>
    <p:extLst>
      <p:ext uri="{BB962C8B-B14F-4D97-AF65-F5344CB8AC3E}">
        <p14:creationId xmlns:p14="http://schemas.microsoft.com/office/powerpoint/2010/main" val="12986505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5204"/>
          <a:stretch/>
        </p:blipFill>
        <p:spPr>
          <a:xfrm>
            <a:off x="5777830" y="1058333"/>
            <a:ext cx="6092438" cy="4597400"/>
          </a:xfrm>
          <a:prstGeom prst="rect">
            <a:avLst/>
          </a:prstGeom>
        </p:spPr>
      </p:pic>
      <p:sp>
        <p:nvSpPr>
          <p:cNvPr id="6" name="TextBox 5"/>
          <p:cNvSpPr txBox="1"/>
          <p:nvPr/>
        </p:nvSpPr>
        <p:spPr>
          <a:xfrm>
            <a:off x="7627395" y="110496"/>
            <a:ext cx="4380238" cy="830997"/>
          </a:xfrm>
          <a:prstGeom prst="rect">
            <a:avLst/>
          </a:prstGeom>
          <a:noFill/>
        </p:spPr>
        <p:txBody>
          <a:bodyPr wrap="none" rtlCol="0">
            <a:spAutoFit/>
          </a:bodyPr>
          <a:lstStyle/>
          <a:p>
            <a:pPr algn="ctr"/>
            <a:r>
              <a:rPr lang="en-US" sz="4800" dirty="0" smtClean="0">
                <a:solidFill>
                  <a:schemeClr val="bg1"/>
                </a:solidFill>
              </a:rPr>
              <a:t>United 4 Wildlife</a:t>
            </a:r>
            <a:endParaRPr lang="en-US" sz="4800" dirty="0">
              <a:solidFill>
                <a:schemeClr val="bg1"/>
              </a:solidFill>
            </a:endParaRPr>
          </a:p>
        </p:txBody>
      </p:sp>
      <p:sp>
        <p:nvSpPr>
          <p:cNvPr id="7" name="TextBox 6"/>
          <p:cNvSpPr txBox="1"/>
          <p:nvPr/>
        </p:nvSpPr>
        <p:spPr>
          <a:xfrm>
            <a:off x="370290" y="2062526"/>
            <a:ext cx="4746812" cy="830997"/>
          </a:xfrm>
          <a:prstGeom prst="rect">
            <a:avLst/>
          </a:prstGeom>
          <a:noFill/>
        </p:spPr>
        <p:txBody>
          <a:bodyPr wrap="none" rtlCol="0">
            <a:spAutoFit/>
          </a:bodyPr>
          <a:lstStyle/>
          <a:p>
            <a:pPr algn="ctr"/>
            <a:r>
              <a:rPr lang="en-US" sz="4800" dirty="0" smtClean="0">
                <a:solidFill>
                  <a:schemeClr val="bg1"/>
                </a:solidFill>
              </a:rPr>
              <a:t>Summit in London</a:t>
            </a:r>
          </a:p>
        </p:txBody>
      </p:sp>
      <p:sp>
        <p:nvSpPr>
          <p:cNvPr id="8" name="TextBox 7"/>
          <p:cNvSpPr txBox="1"/>
          <p:nvPr/>
        </p:nvSpPr>
        <p:spPr>
          <a:xfrm>
            <a:off x="475970" y="2893523"/>
            <a:ext cx="4535472" cy="1477328"/>
          </a:xfrm>
          <a:prstGeom prst="rect">
            <a:avLst/>
          </a:prstGeom>
          <a:noFill/>
        </p:spPr>
        <p:txBody>
          <a:bodyPr wrap="none" rtlCol="0">
            <a:spAutoFit/>
          </a:bodyPr>
          <a:lstStyle/>
          <a:p>
            <a:pPr algn="ctr"/>
            <a:r>
              <a:rPr lang="en-US" dirty="0" smtClean="0">
                <a:solidFill>
                  <a:schemeClr val="bg1"/>
                </a:solidFill>
              </a:rPr>
              <a:t>Hosted by UK Government</a:t>
            </a:r>
          </a:p>
          <a:p>
            <a:pPr algn="ctr"/>
            <a:r>
              <a:rPr lang="en-US" dirty="0" smtClean="0">
                <a:solidFill>
                  <a:schemeClr val="bg1"/>
                </a:solidFill>
              </a:rPr>
              <a:t>Prince Charles and William Duke of Cambridge</a:t>
            </a:r>
          </a:p>
          <a:p>
            <a:pPr algn="ctr"/>
            <a:endParaRPr lang="en-US" dirty="0">
              <a:solidFill>
                <a:schemeClr val="bg1"/>
              </a:solidFill>
            </a:endParaRPr>
          </a:p>
          <a:p>
            <a:pPr algn="ctr"/>
            <a:r>
              <a:rPr lang="en-US" dirty="0" smtClean="0">
                <a:solidFill>
                  <a:schemeClr val="bg1"/>
                </a:solidFill>
              </a:rPr>
              <a:t>Heads of State and Ministers</a:t>
            </a:r>
          </a:p>
          <a:p>
            <a:pPr algn="ctr"/>
            <a:r>
              <a:rPr lang="en-US" dirty="0">
                <a:solidFill>
                  <a:schemeClr val="bg1"/>
                </a:solidFill>
              </a:rPr>
              <a:t>f</a:t>
            </a:r>
            <a:r>
              <a:rPr lang="en-US" dirty="0" smtClean="0">
                <a:solidFill>
                  <a:schemeClr val="bg1"/>
                </a:solidFill>
              </a:rPr>
              <a:t>rom 50 countries</a:t>
            </a:r>
          </a:p>
        </p:txBody>
      </p:sp>
      <p:pic>
        <p:nvPicPr>
          <p:cNvPr id="9" name="Picture 8"/>
          <p:cNvPicPr>
            <a:picLocks noChangeAspect="1"/>
          </p:cNvPicPr>
          <p:nvPr/>
        </p:nvPicPr>
        <p:blipFill rotWithShape="1">
          <a:blip r:embed="rId3"/>
          <a:srcRect r="22023"/>
          <a:stretch/>
        </p:blipFill>
        <p:spPr>
          <a:xfrm>
            <a:off x="292134" y="5240782"/>
            <a:ext cx="1507484" cy="1286488"/>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r="10720"/>
          <a:stretch/>
        </p:blipFill>
        <p:spPr>
          <a:xfrm>
            <a:off x="1868206" y="5240782"/>
            <a:ext cx="1657589" cy="1286488"/>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594383" y="5240782"/>
            <a:ext cx="1923158" cy="1286488"/>
          </a:xfrm>
          <a:prstGeom prst="rect">
            <a:avLst/>
          </a:prstGeom>
        </p:spPr>
      </p:pic>
    </p:spTree>
    <p:extLst>
      <p:ext uri="{BB962C8B-B14F-4D97-AF65-F5344CB8AC3E}">
        <p14:creationId xmlns:p14="http://schemas.microsoft.com/office/powerpoint/2010/main" val="32311697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7627395" y="110496"/>
            <a:ext cx="4380238" cy="830997"/>
          </a:xfrm>
          <a:prstGeom prst="rect">
            <a:avLst/>
          </a:prstGeom>
          <a:noFill/>
        </p:spPr>
        <p:txBody>
          <a:bodyPr wrap="none" rtlCol="0">
            <a:spAutoFit/>
          </a:bodyPr>
          <a:lstStyle/>
          <a:p>
            <a:pPr algn="ctr"/>
            <a:r>
              <a:rPr lang="en-US" sz="4800" dirty="0" smtClean="0">
                <a:solidFill>
                  <a:schemeClr val="bg1"/>
                </a:solidFill>
              </a:rPr>
              <a:t>United 4 Wildlife</a:t>
            </a:r>
            <a:endParaRPr lang="en-US" sz="4800" dirty="0">
              <a:solidFill>
                <a:schemeClr val="bg1"/>
              </a:solidFill>
            </a:endParaRPr>
          </a:p>
        </p:txBody>
      </p:sp>
      <p:pic>
        <p:nvPicPr>
          <p:cNvPr id="9" name="Picture 8"/>
          <p:cNvPicPr>
            <a:picLocks noChangeAspect="1"/>
          </p:cNvPicPr>
          <p:nvPr/>
        </p:nvPicPr>
        <p:blipFill>
          <a:blip r:embed="rId2"/>
          <a:stretch>
            <a:fillRect/>
          </a:stretch>
        </p:blipFill>
        <p:spPr>
          <a:xfrm>
            <a:off x="3711516" y="1265051"/>
            <a:ext cx="3344286" cy="4820336"/>
          </a:xfrm>
          <a:prstGeom prst="rect">
            <a:avLst/>
          </a:prstGeom>
        </p:spPr>
      </p:pic>
      <p:grpSp>
        <p:nvGrpSpPr>
          <p:cNvPr id="10" name="Group 9"/>
          <p:cNvGrpSpPr/>
          <p:nvPr/>
        </p:nvGrpSpPr>
        <p:grpSpPr>
          <a:xfrm>
            <a:off x="275473" y="694630"/>
            <a:ext cx="2956601" cy="5639443"/>
            <a:chOff x="1503147" y="584563"/>
            <a:chExt cx="2956601" cy="5639443"/>
          </a:xfrm>
        </p:grpSpPr>
        <p:pic>
          <p:nvPicPr>
            <p:cNvPr id="11" name="Picture 10"/>
            <p:cNvPicPr>
              <a:picLocks noChangeAspect="1"/>
            </p:cNvPicPr>
            <p:nvPr/>
          </p:nvPicPr>
          <p:blipFill>
            <a:blip r:embed="rId3"/>
            <a:stretch>
              <a:fillRect/>
            </a:stretch>
          </p:blipFill>
          <p:spPr>
            <a:xfrm>
              <a:off x="1503147" y="584563"/>
              <a:ext cx="2956601" cy="5639443"/>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740388" y="2201696"/>
              <a:ext cx="633704" cy="973304"/>
            </a:xfrm>
            <a:prstGeom prst="rect">
              <a:avLst/>
            </a:prstGeom>
          </p:spPr>
        </p:pic>
      </p:grpSp>
      <p:pic>
        <p:nvPicPr>
          <p:cNvPr id="13" name="Picture 12"/>
          <p:cNvPicPr>
            <a:picLocks noChangeAspect="1"/>
          </p:cNvPicPr>
          <p:nvPr/>
        </p:nvPicPr>
        <p:blipFill>
          <a:blip r:embed="rId5"/>
          <a:stretch>
            <a:fillRect/>
          </a:stretch>
        </p:blipFill>
        <p:spPr>
          <a:xfrm>
            <a:off x="7408694" y="2246847"/>
            <a:ext cx="4286250" cy="2857500"/>
          </a:xfrm>
          <a:prstGeom prst="rect">
            <a:avLst/>
          </a:prstGeom>
        </p:spPr>
      </p:pic>
      <p:sp>
        <p:nvSpPr>
          <p:cNvPr id="14" name="TextBox 13"/>
          <p:cNvSpPr txBox="1"/>
          <p:nvPr/>
        </p:nvSpPr>
        <p:spPr>
          <a:xfrm>
            <a:off x="7853854" y="1193966"/>
            <a:ext cx="3395930" cy="892552"/>
          </a:xfrm>
          <a:prstGeom prst="rect">
            <a:avLst/>
          </a:prstGeom>
          <a:noFill/>
        </p:spPr>
        <p:txBody>
          <a:bodyPr wrap="none" rtlCol="0">
            <a:spAutoFit/>
          </a:bodyPr>
          <a:lstStyle/>
          <a:p>
            <a:pPr algn="ctr"/>
            <a:r>
              <a:rPr lang="en-US" sz="3200" dirty="0" smtClean="0">
                <a:solidFill>
                  <a:schemeClr val="bg1"/>
                </a:solidFill>
              </a:rPr>
              <a:t>President of Gabon</a:t>
            </a:r>
          </a:p>
          <a:p>
            <a:pPr algn="ctr"/>
            <a:r>
              <a:rPr lang="en-US" dirty="0" smtClean="0">
                <a:solidFill>
                  <a:schemeClr val="bg1"/>
                </a:solidFill>
              </a:rPr>
              <a:t>Ali Bongo </a:t>
            </a:r>
            <a:r>
              <a:rPr lang="en-US" dirty="0" err="1" smtClean="0">
                <a:solidFill>
                  <a:schemeClr val="bg1"/>
                </a:solidFill>
              </a:rPr>
              <a:t>Ondimba</a:t>
            </a:r>
            <a:endParaRPr lang="en-US" dirty="0">
              <a:solidFill>
                <a:schemeClr val="bg1"/>
              </a:solidFill>
            </a:endParaRPr>
          </a:p>
        </p:txBody>
      </p:sp>
      <p:sp>
        <p:nvSpPr>
          <p:cNvPr id="15" name="TextBox 14"/>
          <p:cNvSpPr txBox="1"/>
          <p:nvPr/>
        </p:nvSpPr>
        <p:spPr>
          <a:xfrm>
            <a:off x="6984986" y="5166092"/>
            <a:ext cx="5133667" cy="1384995"/>
          </a:xfrm>
          <a:prstGeom prst="rect">
            <a:avLst/>
          </a:prstGeom>
          <a:noFill/>
        </p:spPr>
        <p:txBody>
          <a:bodyPr wrap="square" rtlCol="0">
            <a:spAutoFit/>
          </a:bodyPr>
          <a:lstStyle/>
          <a:p>
            <a:pPr algn="ctr"/>
            <a:r>
              <a:rPr lang="en-US" sz="2800" dirty="0" smtClean="0">
                <a:solidFill>
                  <a:schemeClr val="bg1"/>
                </a:solidFill>
              </a:rPr>
              <a:t>“Last year we burned our entire stockpile of ivory to show that Gabon has no tolerance for this”</a:t>
            </a:r>
            <a:endParaRPr lang="en-US" sz="2800" dirty="0">
              <a:solidFill>
                <a:schemeClr val="bg1"/>
              </a:solidFill>
            </a:endParaRPr>
          </a:p>
        </p:txBody>
      </p:sp>
    </p:spTree>
    <p:extLst>
      <p:ext uri="{BB962C8B-B14F-4D97-AF65-F5344CB8AC3E}">
        <p14:creationId xmlns:p14="http://schemas.microsoft.com/office/powerpoint/2010/main" val="21154356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338"/>
          <a:stretch/>
        </p:blipFill>
        <p:spPr>
          <a:xfrm>
            <a:off x="1280160" y="759126"/>
            <a:ext cx="3162796" cy="800100"/>
          </a:xfrm>
          <a:prstGeom prst="rect">
            <a:avLst/>
          </a:prstGeom>
        </p:spPr>
      </p:pic>
      <p:pic>
        <p:nvPicPr>
          <p:cNvPr id="4" name="Picture 3"/>
          <p:cNvPicPr>
            <a:picLocks noChangeAspect="1"/>
          </p:cNvPicPr>
          <p:nvPr/>
        </p:nvPicPr>
        <p:blipFill>
          <a:blip r:embed="rId3"/>
          <a:stretch>
            <a:fillRect/>
          </a:stretch>
        </p:blipFill>
        <p:spPr>
          <a:xfrm>
            <a:off x="4442956" y="2292394"/>
            <a:ext cx="6743700" cy="3028950"/>
          </a:xfrm>
          <a:prstGeom prst="rect">
            <a:avLst/>
          </a:prstGeom>
        </p:spPr>
      </p:pic>
    </p:spTree>
    <p:extLst>
      <p:ext uri="{BB962C8B-B14F-4D97-AF65-F5344CB8AC3E}">
        <p14:creationId xmlns:p14="http://schemas.microsoft.com/office/powerpoint/2010/main" val="17106833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80343" y="218212"/>
            <a:ext cx="4724318" cy="6340532"/>
          </a:xfrm>
          <a:prstGeom prst="rect">
            <a:avLst/>
          </a:prstGeom>
        </p:spPr>
      </p:pic>
    </p:spTree>
    <p:extLst>
      <p:ext uri="{BB962C8B-B14F-4D97-AF65-F5344CB8AC3E}">
        <p14:creationId xmlns:p14="http://schemas.microsoft.com/office/powerpoint/2010/main" val="3964296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1540" y="339982"/>
            <a:ext cx="9663166" cy="6134321"/>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9687966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689539">
            <a:off x="5026605" y="322256"/>
            <a:ext cx="1434282" cy="1924958"/>
          </a:xfrm>
          <a:prstGeom prst="rect">
            <a:avLst/>
          </a:prstGeom>
        </p:spPr>
      </p:pic>
      <p:pic>
        <p:nvPicPr>
          <p:cNvPr id="4" name="Picture 3"/>
          <p:cNvPicPr>
            <a:picLocks noChangeAspect="1"/>
          </p:cNvPicPr>
          <p:nvPr/>
        </p:nvPicPr>
        <p:blipFill>
          <a:blip r:embed="rId3"/>
          <a:stretch>
            <a:fillRect/>
          </a:stretch>
        </p:blipFill>
        <p:spPr>
          <a:xfrm>
            <a:off x="6016122" y="1037829"/>
            <a:ext cx="5364353" cy="1930649"/>
          </a:xfrm>
          <a:prstGeom prst="rect">
            <a:avLst/>
          </a:prstGeom>
        </p:spPr>
      </p:pic>
      <p:pic>
        <p:nvPicPr>
          <p:cNvPr id="5" name="Picture 4"/>
          <p:cNvPicPr>
            <a:picLocks noChangeAspect="1"/>
          </p:cNvPicPr>
          <p:nvPr/>
        </p:nvPicPr>
        <p:blipFill>
          <a:blip r:embed="rId4"/>
          <a:stretch>
            <a:fillRect/>
          </a:stretch>
        </p:blipFill>
        <p:spPr>
          <a:xfrm>
            <a:off x="67617" y="1610764"/>
            <a:ext cx="4362263" cy="368548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2195" y="2669427"/>
            <a:ext cx="885361" cy="1095292"/>
          </a:xfrm>
          <a:prstGeom prst="rect">
            <a:avLst/>
          </a:prstGeom>
        </p:spPr>
      </p:pic>
      <p:grpSp>
        <p:nvGrpSpPr>
          <p:cNvPr id="9" name="Group 8"/>
          <p:cNvGrpSpPr/>
          <p:nvPr/>
        </p:nvGrpSpPr>
        <p:grpSpPr>
          <a:xfrm>
            <a:off x="5319924" y="3426750"/>
            <a:ext cx="3152775" cy="1748578"/>
            <a:chOff x="5111433" y="3284403"/>
            <a:chExt cx="3152775" cy="1748578"/>
          </a:xfrm>
        </p:grpSpPr>
        <p:pic>
          <p:nvPicPr>
            <p:cNvPr id="7" name="Picture 6"/>
            <p:cNvPicPr>
              <a:picLocks noChangeAspect="1"/>
            </p:cNvPicPr>
            <p:nvPr/>
          </p:nvPicPr>
          <p:blipFill>
            <a:blip r:embed="rId6"/>
            <a:stretch>
              <a:fillRect/>
            </a:stretch>
          </p:blipFill>
          <p:spPr>
            <a:xfrm>
              <a:off x="5111433" y="3284403"/>
              <a:ext cx="3152775" cy="1485900"/>
            </a:xfrm>
            <a:prstGeom prst="rect">
              <a:avLst/>
            </a:prstGeom>
          </p:spPr>
        </p:pic>
        <p:pic>
          <p:nvPicPr>
            <p:cNvPr id="8" name="Picture 7"/>
            <p:cNvPicPr>
              <a:picLocks noChangeAspect="1"/>
            </p:cNvPicPr>
            <p:nvPr/>
          </p:nvPicPr>
          <p:blipFill>
            <a:blip r:embed="rId7"/>
            <a:stretch>
              <a:fillRect/>
            </a:stretch>
          </p:blipFill>
          <p:spPr>
            <a:xfrm>
              <a:off x="5130483" y="4823431"/>
              <a:ext cx="3133725" cy="209550"/>
            </a:xfrm>
            <a:prstGeom prst="rect">
              <a:avLst/>
            </a:prstGeom>
          </p:spPr>
        </p:pic>
      </p:grpSp>
      <p:grpSp>
        <p:nvGrpSpPr>
          <p:cNvPr id="10" name="Group 9"/>
          <p:cNvGrpSpPr/>
          <p:nvPr/>
        </p:nvGrpSpPr>
        <p:grpSpPr>
          <a:xfrm>
            <a:off x="6687820" y="5687665"/>
            <a:ext cx="3781425" cy="912202"/>
            <a:chOff x="1214951" y="1791601"/>
            <a:chExt cx="3781425" cy="912202"/>
          </a:xfrm>
        </p:grpSpPr>
        <p:pic>
          <p:nvPicPr>
            <p:cNvPr id="11" name="Picture 10"/>
            <p:cNvPicPr>
              <a:picLocks noChangeAspect="1"/>
            </p:cNvPicPr>
            <p:nvPr/>
          </p:nvPicPr>
          <p:blipFill>
            <a:blip r:embed="rId8"/>
            <a:stretch>
              <a:fillRect/>
            </a:stretch>
          </p:blipFill>
          <p:spPr>
            <a:xfrm>
              <a:off x="1214951" y="1791601"/>
              <a:ext cx="3781425" cy="581025"/>
            </a:xfrm>
            <a:prstGeom prst="rect">
              <a:avLst/>
            </a:prstGeom>
          </p:spPr>
        </p:pic>
        <p:pic>
          <p:nvPicPr>
            <p:cNvPr id="12" name="Picture 11"/>
            <p:cNvPicPr>
              <a:picLocks noChangeAspect="1"/>
            </p:cNvPicPr>
            <p:nvPr/>
          </p:nvPicPr>
          <p:blipFill>
            <a:blip r:embed="rId9"/>
            <a:stretch>
              <a:fillRect/>
            </a:stretch>
          </p:blipFill>
          <p:spPr>
            <a:xfrm>
              <a:off x="1810263" y="2456153"/>
              <a:ext cx="2590800" cy="247650"/>
            </a:xfrm>
            <a:prstGeom prst="rect">
              <a:avLst/>
            </a:prstGeom>
          </p:spPr>
        </p:pic>
      </p:grpSp>
      <p:pic>
        <p:nvPicPr>
          <p:cNvPr id="13" name="Picture 12"/>
          <p:cNvPicPr>
            <a:picLocks noChangeAspect="1"/>
          </p:cNvPicPr>
          <p:nvPr/>
        </p:nvPicPr>
        <p:blipFill rotWithShape="1">
          <a:blip r:embed="rId10"/>
          <a:srcRect r="11733"/>
          <a:stretch/>
        </p:blipFill>
        <p:spPr>
          <a:xfrm>
            <a:off x="9830388" y="3302701"/>
            <a:ext cx="1277713" cy="1289217"/>
          </a:xfrm>
          <a:prstGeom prst="rect">
            <a:avLst/>
          </a:prstGeom>
        </p:spPr>
      </p:pic>
      <p:sp>
        <p:nvSpPr>
          <p:cNvPr id="14" name="TextBox 13"/>
          <p:cNvSpPr txBox="1"/>
          <p:nvPr/>
        </p:nvSpPr>
        <p:spPr>
          <a:xfrm>
            <a:off x="9362744" y="4707111"/>
            <a:ext cx="2213002" cy="646331"/>
          </a:xfrm>
          <a:prstGeom prst="rect">
            <a:avLst/>
          </a:prstGeom>
          <a:solidFill>
            <a:schemeClr val="bg1"/>
          </a:solid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Project Stamp</a:t>
            </a:r>
          </a:p>
          <a:p>
            <a:pPr algn="ctr"/>
            <a:r>
              <a:rPr lang="en-US" sz="1200" dirty="0" smtClean="0">
                <a:latin typeface="Times New Roman" panose="02020603050405020304" pitchFamily="18" charset="0"/>
                <a:cs typeface="Times New Roman" panose="02020603050405020304" pitchFamily="18" charset="0"/>
              </a:rPr>
              <a:t>Smuggler and Trafficker Assets, Monies and Proceeds</a:t>
            </a:r>
            <a:endParaRPr lang="en-US" sz="1200" dirty="0">
              <a:latin typeface="Times New Roman" panose="02020603050405020304" pitchFamily="18" charset="0"/>
              <a:cs typeface="Times New Roman" panose="02020603050405020304" pitchFamily="18" charset="0"/>
            </a:endParaRPr>
          </a:p>
        </p:txBody>
      </p:sp>
      <p:sp>
        <p:nvSpPr>
          <p:cNvPr id="15" name="Right Arrow 14"/>
          <p:cNvSpPr/>
          <p:nvPr/>
        </p:nvSpPr>
        <p:spPr>
          <a:xfrm>
            <a:off x="4573769" y="3020466"/>
            <a:ext cx="602009" cy="43304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9889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6335" y="511274"/>
            <a:ext cx="6391275" cy="542925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82813">
            <a:off x="679840" y="2073784"/>
            <a:ext cx="2059358" cy="2763876"/>
          </a:xfrm>
          <a:prstGeom prst="rect">
            <a:avLst/>
          </a:prstGeom>
        </p:spPr>
      </p:pic>
      <p:sp>
        <p:nvSpPr>
          <p:cNvPr id="6" name="Right Arrow 5"/>
          <p:cNvSpPr/>
          <p:nvPr/>
        </p:nvSpPr>
        <p:spPr>
          <a:xfrm>
            <a:off x="3017344" y="2792858"/>
            <a:ext cx="602009" cy="43304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142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36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5133" y="2316677"/>
            <a:ext cx="2575783" cy="146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8" name="Title 1"/>
          <p:cNvSpPr>
            <a:spLocks noGrp="1"/>
          </p:cNvSpPr>
          <p:nvPr>
            <p:ph type="title"/>
          </p:nvPr>
        </p:nvSpPr>
        <p:spPr>
          <a:xfrm>
            <a:off x="3472871" y="5143531"/>
            <a:ext cx="6456219" cy="1116013"/>
          </a:xfrm>
          <a:noFill/>
        </p:spPr>
        <p:txBody>
          <a:bodyPr>
            <a:noAutofit/>
          </a:bodyPr>
          <a:lstStyle/>
          <a:p>
            <a:pPr eaLnBrk="1" hangingPunct="1"/>
            <a:r>
              <a:rPr lang="en-US" u="sng" dirty="0" smtClean="0">
                <a:solidFill>
                  <a:schemeClr val="bg1"/>
                </a:solidFill>
              </a:rPr>
              <a:t>We Can Stop the Slaughter</a:t>
            </a:r>
            <a:endParaRPr lang="en-US" u="sng" dirty="0">
              <a:solidFill>
                <a:schemeClr val="bg1"/>
              </a:solidFill>
            </a:endParaRPr>
          </a:p>
        </p:txBody>
      </p:sp>
      <p:sp>
        <p:nvSpPr>
          <p:cNvPr id="50179" name="ValueChainStarter"/>
          <p:cNvSpPr>
            <a:spLocks noChangeArrowheads="1"/>
          </p:cNvSpPr>
          <p:nvPr/>
        </p:nvSpPr>
        <p:spPr bwMode="auto">
          <a:xfrm>
            <a:off x="1450779" y="1196975"/>
            <a:ext cx="2484239" cy="533400"/>
          </a:xfrm>
          <a:prstGeom prst="homePlate">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dirty="0">
                <a:solidFill>
                  <a:srgbClr val="FFFFFF"/>
                </a:solidFill>
                <a:latin typeface="Arial" charset="0"/>
              </a:rPr>
              <a:t>Stop the killing</a:t>
            </a:r>
          </a:p>
        </p:txBody>
      </p:sp>
      <p:sp>
        <p:nvSpPr>
          <p:cNvPr id="50180" name="ValueChainHeader"/>
          <p:cNvSpPr>
            <a:spLocks noChangeArrowheads="1"/>
          </p:cNvSpPr>
          <p:nvPr/>
        </p:nvSpPr>
        <p:spPr bwMode="auto">
          <a:xfrm>
            <a:off x="3781425" y="1196975"/>
            <a:ext cx="2484240" cy="533400"/>
          </a:xfrm>
          <a:prstGeom prst="chevron">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a:solidFill>
                  <a:srgbClr val="FFFFFF"/>
                </a:solidFill>
                <a:latin typeface="Arial" charset="0"/>
              </a:rPr>
              <a:t>Stop the trafficking</a:t>
            </a:r>
          </a:p>
        </p:txBody>
      </p:sp>
      <p:sp>
        <p:nvSpPr>
          <p:cNvPr id="50181" name="ValueChainHeader"/>
          <p:cNvSpPr>
            <a:spLocks noChangeArrowheads="1"/>
          </p:cNvSpPr>
          <p:nvPr/>
        </p:nvSpPr>
        <p:spPr bwMode="auto">
          <a:xfrm>
            <a:off x="6110290" y="1196975"/>
            <a:ext cx="2484240" cy="533400"/>
          </a:xfrm>
          <a:prstGeom prst="chevron">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a:solidFill>
                  <a:srgbClr val="FFFFFF"/>
                </a:solidFill>
                <a:latin typeface="Arial" charset="0"/>
              </a:rPr>
              <a:t>Stop the trafficking</a:t>
            </a:r>
          </a:p>
        </p:txBody>
      </p:sp>
      <p:sp>
        <p:nvSpPr>
          <p:cNvPr id="50182" name="ValueChainHeader"/>
          <p:cNvSpPr>
            <a:spLocks noChangeArrowheads="1"/>
          </p:cNvSpPr>
          <p:nvPr/>
        </p:nvSpPr>
        <p:spPr bwMode="auto">
          <a:xfrm>
            <a:off x="8439150" y="1196975"/>
            <a:ext cx="2484240" cy="533400"/>
          </a:xfrm>
          <a:prstGeom prst="chevron">
            <a:avLst>
              <a:gd name="adj" fmla="val 27733"/>
            </a:avLst>
          </a:prstGeom>
          <a:solidFill>
            <a:schemeClr val="tx2"/>
          </a:solidFill>
          <a:ln w="9525">
            <a:solidFill>
              <a:schemeClr val="bg1"/>
            </a:solidFill>
            <a:miter lim="800000"/>
            <a:headEnd/>
            <a:tailEnd/>
          </a:ln>
        </p:spPr>
        <p:txBody>
          <a:bodyPr lIns="182880" tIns="91440" bIns="91440" anchor="ctr"/>
          <a:lstStyle/>
          <a:p>
            <a:pPr algn="ctr"/>
            <a:r>
              <a:rPr lang="en-US" sz="1600" b="1">
                <a:solidFill>
                  <a:srgbClr val="FFFFFF"/>
                </a:solidFill>
                <a:latin typeface="Arial" charset="0"/>
              </a:rPr>
              <a:t>Stop the demand</a:t>
            </a:r>
          </a:p>
        </p:txBody>
      </p:sp>
      <p:sp>
        <p:nvSpPr>
          <p:cNvPr id="50183" name="Rectangle 22"/>
          <p:cNvSpPr>
            <a:spLocks noChangeArrowheads="1"/>
          </p:cNvSpPr>
          <p:nvPr/>
        </p:nvSpPr>
        <p:spPr bwMode="gray">
          <a:xfrm>
            <a:off x="1450780" y="1700216"/>
            <a:ext cx="2332434"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a:solidFill>
                  <a:srgbClr val="000000"/>
                </a:solidFill>
                <a:latin typeface="Arial" charset="0"/>
              </a:rPr>
              <a:t>Poaching</a:t>
            </a:r>
          </a:p>
        </p:txBody>
      </p:sp>
      <p:sp>
        <p:nvSpPr>
          <p:cNvPr id="50184" name="Rectangle 30"/>
          <p:cNvSpPr>
            <a:spLocks noChangeArrowheads="1"/>
          </p:cNvSpPr>
          <p:nvPr/>
        </p:nvSpPr>
        <p:spPr bwMode="gray">
          <a:xfrm>
            <a:off x="3790358" y="1700216"/>
            <a:ext cx="2330648"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dirty="0">
                <a:solidFill>
                  <a:srgbClr val="000000"/>
                </a:solidFill>
                <a:latin typeface="Arial" charset="0"/>
              </a:rPr>
              <a:t>In source countries</a:t>
            </a:r>
          </a:p>
        </p:txBody>
      </p:sp>
      <p:sp>
        <p:nvSpPr>
          <p:cNvPr id="12299" name="bcg_Comment"/>
          <p:cNvSpPr txBox="1">
            <a:spLocks noChangeArrowheads="1"/>
          </p:cNvSpPr>
          <p:nvPr/>
        </p:nvSpPr>
        <p:spPr bwMode="auto">
          <a:xfrm>
            <a:off x="6142438" y="2343150"/>
            <a:ext cx="2311003" cy="1568450"/>
          </a:xfrm>
          <a:prstGeom prst="rect">
            <a:avLst/>
          </a:prstGeom>
          <a:solidFill>
            <a:srgbClr val="FFFF00"/>
          </a:solidFill>
          <a:ln w="9525">
            <a:solidFill>
              <a:schemeClr val="tx1"/>
            </a:solid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0"/>
              </a:spcBef>
              <a:spcAft>
                <a:spcPct val="0"/>
              </a:spcAft>
              <a:defRPr sz="1400">
                <a:solidFill>
                  <a:schemeClr val="tx1"/>
                </a:solidFill>
                <a:latin typeface="Arial" charset="0"/>
                <a:cs typeface="Arial" charset="0"/>
              </a:defRPr>
            </a:lvl6pPr>
            <a:lvl7pPr marL="914400" eaLnBrk="0" fontAlgn="base" hangingPunct="0">
              <a:spcBef>
                <a:spcPct val="0"/>
              </a:spcBef>
              <a:spcAft>
                <a:spcPct val="0"/>
              </a:spcAft>
              <a:defRPr sz="1400">
                <a:solidFill>
                  <a:schemeClr val="tx1"/>
                </a:solidFill>
                <a:latin typeface="Arial" charset="0"/>
                <a:cs typeface="Arial" charset="0"/>
              </a:defRPr>
            </a:lvl7pPr>
            <a:lvl8pPr marL="1371600" eaLnBrk="0" fontAlgn="base" hangingPunct="0">
              <a:spcBef>
                <a:spcPct val="0"/>
              </a:spcBef>
              <a:spcAft>
                <a:spcPct val="0"/>
              </a:spcAft>
              <a:defRPr sz="1400">
                <a:solidFill>
                  <a:schemeClr val="tx1"/>
                </a:solidFill>
                <a:latin typeface="Arial" charset="0"/>
                <a:cs typeface="Arial" charset="0"/>
              </a:defRPr>
            </a:lvl8pPr>
            <a:lvl9pPr marL="1828800" eaLnBrk="0" fontAlgn="base" hangingPunct="0">
              <a:spcBef>
                <a:spcPct val="0"/>
              </a:spcBef>
              <a:spcAft>
                <a:spcPct val="0"/>
              </a:spcAft>
              <a:defRPr sz="1400">
                <a:solidFill>
                  <a:schemeClr val="tx1"/>
                </a:solidFill>
                <a:latin typeface="Arial" charset="0"/>
                <a:cs typeface="Arial" charset="0"/>
              </a:defRPr>
            </a:lvl9pPr>
          </a:lstStyle>
          <a:p>
            <a:pPr eaLnBrk="1" hangingPunct="1">
              <a:defRPr/>
            </a:pPr>
            <a:r>
              <a:rPr lang="en-US" sz="1200" b="1">
                <a:solidFill>
                  <a:srgbClr val="000000"/>
                </a:solidFill>
              </a:rPr>
              <a:t>Picture</a:t>
            </a: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a:p>
            <a:pPr eaLnBrk="1" hangingPunct="1">
              <a:defRPr/>
            </a:pPr>
            <a:endParaRPr lang="en-US" sz="1200" b="1">
              <a:solidFill>
                <a:srgbClr val="000000"/>
              </a:solidFill>
            </a:endParaRPr>
          </a:p>
        </p:txBody>
      </p:sp>
      <p:sp>
        <p:nvSpPr>
          <p:cNvPr id="50186" name="Rectangle 34"/>
          <p:cNvSpPr>
            <a:spLocks noChangeArrowheads="1"/>
          </p:cNvSpPr>
          <p:nvPr/>
        </p:nvSpPr>
        <p:spPr bwMode="gray">
          <a:xfrm>
            <a:off x="6126362" y="1700216"/>
            <a:ext cx="2332434"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a:solidFill>
                  <a:srgbClr val="000000"/>
                </a:solidFill>
                <a:latin typeface="Arial" charset="0"/>
              </a:rPr>
              <a:t>Internationally</a:t>
            </a:r>
          </a:p>
        </p:txBody>
      </p:sp>
      <p:sp>
        <p:nvSpPr>
          <p:cNvPr id="50187" name="Rectangle 38"/>
          <p:cNvSpPr>
            <a:spLocks noChangeArrowheads="1"/>
          </p:cNvSpPr>
          <p:nvPr/>
        </p:nvSpPr>
        <p:spPr bwMode="gray">
          <a:xfrm>
            <a:off x="8465940" y="1700216"/>
            <a:ext cx="2330648"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a:solidFill>
                  <a:srgbClr val="000000"/>
                </a:solidFill>
                <a:latin typeface="Arial" charset="0"/>
              </a:rPr>
              <a:t>Consumers</a:t>
            </a:r>
          </a:p>
        </p:txBody>
      </p:sp>
      <p:pic>
        <p:nvPicPr>
          <p:cNvPr id="50188" name="Content Placeholder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50780" y="2289181"/>
            <a:ext cx="233957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6" descr="KaLongPor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58512" y="2301881"/>
            <a:ext cx="2307431"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8" descr="IMG_0926.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774285" y="2301881"/>
            <a:ext cx="238422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2" name="Rectangle 22"/>
          <p:cNvSpPr>
            <a:spLocks noChangeArrowheads="1"/>
          </p:cNvSpPr>
          <p:nvPr/>
        </p:nvSpPr>
        <p:spPr bwMode="gray">
          <a:xfrm>
            <a:off x="1450780" y="3779844"/>
            <a:ext cx="2332434"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dirty="0">
                <a:solidFill>
                  <a:srgbClr val="000000"/>
                </a:solidFill>
                <a:latin typeface="Arial" charset="0"/>
              </a:rPr>
              <a:t>Core Protected </a:t>
            </a:r>
          </a:p>
          <a:p>
            <a:pPr algn="ctr"/>
            <a:r>
              <a:rPr lang="en-US" sz="1600" dirty="0">
                <a:solidFill>
                  <a:srgbClr val="000000"/>
                </a:solidFill>
                <a:latin typeface="Arial" charset="0"/>
              </a:rPr>
              <a:t>Areas</a:t>
            </a:r>
          </a:p>
        </p:txBody>
      </p:sp>
      <p:sp>
        <p:nvSpPr>
          <p:cNvPr id="50193" name="Rectangle 30"/>
          <p:cNvSpPr>
            <a:spLocks noChangeArrowheads="1"/>
          </p:cNvSpPr>
          <p:nvPr/>
        </p:nvSpPr>
        <p:spPr bwMode="gray">
          <a:xfrm>
            <a:off x="3790358" y="3779844"/>
            <a:ext cx="2330648"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rgbClr val="000000"/>
                </a:solidFill>
                <a:latin typeface="Arial" charset="0"/>
              </a:rPr>
              <a:t>Towns and villages in </a:t>
            </a:r>
          </a:p>
          <a:p>
            <a:pPr algn="ctr"/>
            <a:r>
              <a:rPr lang="en-US" sz="1600">
                <a:solidFill>
                  <a:srgbClr val="000000"/>
                </a:solidFill>
                <a:latin typeface="Arial" charset="0"/>
              </a:rPr>
              <a:t>and around landscapes</a:t>
            </a:r>
          </a:p>
          <a:p>
            <a:pPr algn="ctr"/>
            <a:r>
              <a:rPr lang="en-US" sz="1600">
                <a:solidFill>
                  <a:srgbClr val="000000"/>
                </a:solidFill>
                <a:latin typeface="Arial" charset="0"/>
              </a:rPr>
              <a:t>where middlemen</a:t>
            </a:r>
          </a:p>
          <a:p>
            <a:pPr algn="ctr"/>
            <a:r>
              <a:rPr lang="en-US" sz="1600">
                <a:solidFill>
                  <a:srgbClr val="000000"/>
                </a:solidFill>
                <a:latin typeface="Arial" charset="0"/>
              </a:rPr>
              <a:t>buy and sell wildlife</a:t>
            </a:r>
          </a:p>
        </p:txBody>
      </p:sp>
      <p:sp>
        <p:nvSpPr>
          <p:cNvPr id="50194" name="Rectangle 34"/>
          <p:cNvSpPr>
            <a:spLocks noChangeArrowheads="1"/>
          </p:cNvSpPr>
          <p:nvPr/>
        </p:nvSpPr>
        <p:spPr bwMode="gray">
          <a:xfrm>
            <a:off x="6126362" y="3779844"/>
            <a:ext cx="2332434"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rgbClr val="000000"/>
                </a:solidFill>
                <a:latin typeface="Arial" charset="0"/>
              </a:rPr>
              <a:t>Where trade flows </a:t>
            </a:r>
          </a:p>
          <a:p>
            <a:pPr algn="ctr"/>
            <a:r>
              <a:rPr lang="en-US" sz="1600">
                <a:solidFill>
                  <a:srgbClr val="000000"/>
                </a:solidFill>
                <a:latin typeface="Arial" charset="0"/>
              </a:rPr>
              <a:t>converge -</a:t>
            </a:r>
          </a:p>
          <a:p>
            <a:pPr algn="ctr"/>
            <a:r>
              <a:rPr lang="en-US" sz="1600">
                <a:solidFill>
                  <a:srgbClr val="000000"/>
                </a:solidFill>
                <a:latin typeface="Arial" charset="0"/>
              </a:rPr>
              <a:t> international borders, </a:t>
            </a:r>
          </a:p>
          <a:p>
            <a:pPr algn="ctr"/>
            <a:r>
              <a:rPr lang="en-US" sz="1600">
                <a:solidFill>
                  <a:srgbClr val="000000"/>
                </a:solidFill>
                <a:latin typeface="Arial" charset="0"/>
              </a:rPr>
              <a:t>ports, airports</a:t>
            </a:r>
          </a:p>
        </p:txBody>
      </p:sp>
      <p:sp>
        <p:nvSpPr>
          <p:cNvPr id="50195" name="Rectangle 38"/>
          <p:cNvSpPr>
            <a:spLocks noChangeArrowheads="1"/>
          </p:cNvSpPr>
          <p:nvPr/>
        </p:nvSpPr>
        <p:spPr bwMode="gray">
          <a:xfrm>
            <a:off x="8465940" y="3779844"/>
            <a:ext cx="2330648"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rgbClr val="000000"/>
                </a:solidFill>
                <a:latin typeface="Arial" charset="0"/>
              </a:rPr>
              <a:t>Urban areas where</a:t>
            </a:r>
          </a:p>
          <a:p>
            <a:pPr algn="ctr"/>
            <a:r>
              <a:rPr lang="en-US" sz="1600">
                <a:solidFill>
                  <a:srgbClr val="000000"/>
                </a:solidFill>
                <a:latin typeface="Arial" charset="0"/>
              </a:rPr>
              <a:t> products are sold </a:t>
            </a:r>
          </a:p>
          <a:p>
            <a:pPr algn="ctr"/>
            <a:r>
              <a:rPr lang="en-US" sz="1600">
                <a:solidFill>
                  <a:srgbClr val="000000"/>
                </a:solidFill>
                <a:latin typeface="Arial" charset="0"/>
              </a:rPr>
              <a:t>to consumers</a:t>
            </a:r>
          </a:p>
        </p:txBody>
      </p:sp>
    </p:spTree>
    <p:extLst>
      <p:ext uri="{BB962C8B-B14F-4D97-AF65-F5344CB8AC3E}">
        <p14:creationId xmlns:p14="http://schemas.microsoft.com/office/powerpoint/2010/main" val="3421283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twistedsifter.files.wordpress.com/2010/12/elephants-travelling-in-line.jpg"/>
          <p:cNvPicPr>
            <a:picLocks noChangeAspect="1" noChangeArrowheads="1"/>
          </p:cNvPicPr>
          <p:nvPr/>
        </p:nvPicPr>
        <p:blipFill rotWithShape="1">
          <a:blip r:embed="rId2">
            <a:extLst>
              <a:ext uri="{28A0092B-C50C-407E-A947-70E740481C1C}">
                <a14:useLocalDpi xmlns:a14="http://schemas.microsoft.com/office/drawing/2010/main"/>
              </a:ext>
            </a:extLst>
          </a:blip>
          <a:srcRect l="7813"/>
          <a:stretch/>
        </p:blipFill>
        <p:spPr bwMode="auto">
          <a:xfrm flipH="1">
            <a:off x="237067" y="47360"/>
            <a:ext cx="11329557" cy="6761702"/>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2"/>
          <p:cNvSpPr>
            <a:spLocks/>
          </p:cNvSpPr>
          <p:nvPr/>
        </p:nvSpPr>
        <p:spPr bwMode="auto">
          <a:xfrm>
            <a:off x="8794240" y="-19454"/>
            <a:ext cx="2772384" cy="6760723"/>
          </a:xfrm>
          <a:prstGeom prst="rect">
            <a:avLst/>
          </a:prstGeom>
          <a:solidFill>
            <a:schemeClr val="accent1">
              <a:alpha val="50195"/>
            </a:schemeClr>
          </a:solidFill>
          <a:ln>
            <a:noFill/>
          </a:ln>
          <a:extLst>
            <a:ext uri="{91240B29-F687-4F45-9708-019B960494DF}">
              <a14:hiddenLine xmlns:a14="http://schemas.microsoft.com/office/drawing/2010/main" w="25400">
                <a:solidFill>
                  <a:srgbClr val="000000">
                    <a:alpha val="50195"/>
                  </a:srgbClr>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p>
        </p:txBody>
      </p:sp>
      <p:pic>
        <p:nvPicPr>
          <p:cNvPr id="4096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16782" y="283185"/>
            <a:ext cx="25273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3062" name="Rectangle 6"/>
          <p:cNvSpPr>
            <a:spLocks noGrp="1" noChangeArrowheads="1"/>
          </p:cNvSpPr>
          <p:nvPr>
            <p:ph type="body" idx="1"/>
          </p:nvPr>
        </p:nvSpPr>
        <p:spPr>
          <a:xfrm>
            <a:off x="8916782" y="3090760"/>
            <a:ext cx="2527300" cy="3414171"/>
          </a:xfrm>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64291" tIns="32146" rIns="0" bIns="32146" rtlCol="0">
            <a:normAutofit/>
          </a:bodyPr>
          <a:lstStyle/>
          <a:p>
            <a:pPr marL="0" indent="0" algn="ctr">
              <a:lnSpc>
                <a:spcPct val="120000"/>
              </a:lnSpc>
              <a:spcBef>
                <a:spcPts val="0"/>
              </a:spcBef>
              <a:buNone/>
            </a:pPr>
            <a:r>
              <a:rPr lang="en-US" sz="5100" dirty="0" smtClean="0">
                <a:latin typeface="Gill Sans Light"/>
                <a:ea typeface="Gill Sans Light"/>
                <a:cs typeface="Gill Sans Light"/>
                <a:sym typeface="Gill Sans Light"/>
              </a:rPr>
              <a:t>Thank</a:t>
            </a:r>
          </a:p>
          <a:p>
            <a:pPr marL="0" indent="0" algn="ctr">
              <a:lnSpc>
                <a:spcPct val="120000"/>
              </a:lnSpc>
              <a:spcBef>
                <a:spcPts val="0"/>
              </a:spcBef>
              <a:buNone/>
            </a:pPr>
            <a:r>
              <a:rPr lang="en-US" sz="5100" dirty="0" smtClean="0">
                <a:latin typeface="Gill Sans Light"/>
                <a:ea typeface="Gill Sans Light"/>
                <a:cs typeface="Gill Sans Light"/>
                <a:sym typeface="Gill Sans Light"/>
              </a:rPr>
              <a:t>You</a:t>
            </a:r>
          </a:p>
          <a:p>
            <a:pPr marL="0" indent="0">
              <a:buNone/>
            </a:pPr>
            <a:endParaRPr lang="en-US" sz="3400" dirty="0">
              <a:latin typeface="Gill Sans Light"/>
              <a:sym typeface="Gill Sans Light"/>
            </a:endParaRPr>
          </a:p>
        </p:txBody>
      </p:sp>
    </p:spTree>
    <p:extLst>
      <p:ext uri="{BB962C8B-B14F-4D97-AF65-F5344CB8AC3E}">
        <p14:creationId xmlns:p14="http://schemas.microsoft.com/office/powerpoint/2010/main" val="420636457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l="40215" r="12465" b="25224"/>
          <a:stretch/>
        </p:blipFill>
        <p:spPr>
          <a:xfrm>
            <a:off x="2494276" y="165231"/>
            <a:ext cx="7343481" cy="6527537"/>
          </a:xfrm>
          <a:prstGeom prst="rect">
            <a:avLst/>
          </a:prstGeom>
          <a:effectLst>
            <a:outerShdw blurRad="50800" dist="127000" dir="2700000" algn="tl" rotWithShape="0">
              <a:prstClr val="black">
                <a:alpha val="40000"/>
              </a:prstClr>
            </a:outerShdw>
          </a:effectLst>
        </p:spPr>
      </p:pic>
      <p:pic>
        <p:nvPicPr>
          <p:cNvPr id="6146" name="Picture 2" descr="http://www.nationalelephantcenter.org/wp-content/uploads/2012/07/african_asian_elephant_comparison.gif"/>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57200" r="7469" b="16989"/>
          <a:stretch/>
        </p:blipFill>
        <p:spPr bwMode="auto">
          <a:xfrm>
            <a:off x="7508057" y="2800038"/>
            <a:ext cx="812960" cy="801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nationalelephantcenter.org/wp-content/uploads/2012/07/african_asian_elephant_comparison.gif"/>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5781" r="46862" b="17793"/>
          <a:stretch/>
        </p:blipFill>
        <p:spPr bwMode="auto">
          <a:xfrm>
            <a:off x="4087407" y="5186431"/>
            <a:ext cx="1253765" cy="912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nationalelephantcenter.org/wp-content/uploads/2012/07/african_asian_elephant_comparison.gif"/>
          <p:cNvPicPr>
            <a:picLocks noChangeAspect="1" noChangeArrowheads="1"/>
          </p:cNvPicPr>
          <p:nvPr/>
        </p:nvPicPr>
        <p:blipFill rotWithShape="1">
          <a:blip r:embed="rId4" cstate="screen">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l="5781" r="46862" b="17793"/>
          <a:stretch/>
        </p:blipFill>
        <p:spPr bwMode="auto">
          <a:xfrm flipH="1">
            <a:off x="4165228" y="4211211"/>
            <a:ext cx="776408" cy="5652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690649" y="2373549"/>
            <a:ext cx="1517515" cy="826989"/>
          </a:xfrm>
          <a:prstGeom prst="wedgeRectCallout">
            <a:avLst>
              <a:gd name="adj1" fmla="val 184295"/>
              <a:gd name="adj2" fmla="val 18365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err="1" smtClean="0"/>
              <a:t>Loxodonta</a:t>
            </a:r>
            <a:r>
              <a:rPr lang="en-US" i="1" dirty="0" smtClean="0"/>
              <a:t> </a:t>
            </a:r>
            <a:r>
              <a:rPr lang="en-US" i="1" dirty="0" err="1" smtClean="0"/>
              <a:t>cyclotis</a:t>
            </a:r>
            <a:endParaRPr lang="en-US" i="1" dirty="0"/>
          </a:p>
        </p:txBody>
      </p:sp>
      <p:sp>
        <p:nvSpPr>
          <p:cNvPr id="16" name="Rectangular Callout 15"/>
          <p:cNvSpPr/>
          <p:nvPr/>
        </p:nvSpPr>
        <p:spPr>
          <a:xfrm>
            <a:off x="690648" y="5025957"/>
            <a:ext cx="1517515" cy="826989"/>
          </a:xfrm>
          <a:prstGeom prst="wedgeRectCallout">
            <a:avLst>
              <a:gd name="adj1" fmla="val 177244"/>
              <a:gd name="adj2" fmla="val 5897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err="1" smtClean="0"/>
              <a:t>Loxodonta</a:t>
            </a:r>
            <a:r>
              <a:rPr lang="en-US" i="1" dirty="0" smtClean="0"/>
              <a:t> </a:t>
            </a:r>
            <a:r>
              <a:rPr lang="en-US" i="1" dirty="0" err="1" smtClean="0"/>
              <a:t>africana</a:t>
            </a:r>
            <a:endParaRPr lang="en-US" i="1" dirty="0"/>
          </a:p>
        </p:txBody>
      </p:sp>
      <p:sp>
        <p:nvSpPr>
          <p:cNvPr id="17" name="Rectangular Callout 16"/>
          <p:cNvSpPr/>
          <p:nvPr/>
        </p:nvSpPr>
        <p:spPr>
          <a:xfrm>
            <a:off x="10210265" y="1274186"/>
            <a:ext cx="1517515" cy="826989"/>
          </a:xfrm>
          <a:prstGeom prst="wedgeRectCallout">
            <a:avLst>
              <a:gd name="adj1" fmla="val -172115"/>
              <a:gd name="adj2" fmla="val 16836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err="1" smtClean="0"/>
              <a:t>Elephas</a:t>
            </a:r>
            <a:r>
              <a:rPr lang="en-US" i="1" dirty="0" smtClean="0"/>
              <a:t> </a:t>
            </a:r>
            <a:r>
              <a:rPr lang="en-US" i="1" dirty="0" err="1" smtClean="0"/>
              <a:t>maximus</a:t>
            </a:r>
            <a:endParaRPr lang="en-US" i="1" dirty="0"/>
          </a:p>
        </p:txBody>
      </p:sp>
    </p:spTree>
    <p:extLst>
      <p:ext uri="{BB962C8B-B14F-4D97-AF65-F5344CB8AC3E}">
        <p14:creationId xmlns:p14="http://schemas.microsoft.com/office/powerpoint/2010/main" val="136520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88138" y="1280136"/>
            <a:ext cx="4984878" cy="428387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r="22220"/>
          <a:stretch/>
        </p:blipFill>
        <p:spPr>
          <a:xfrm>
            <a:off x="326744" y="1280136"/>
            <a:ext cx="4945472" cy="4283879"/>
          </a:xfrm>
          <a:prstGeom prst="rect">
            <a:avLst/>
          </a:prstGeom>
          <a:effectLst>
            <a:outerShdw blurRad="50800" dist="127000" dir="2700000" algn="tl" rotWithShape="0">
              <a:prstClr val="black">
                <a:alpha val="40000"/>
              </a:prstClr>
            </a:outerShdw>
          </a:effectLst>
        </p:spPr>
      </p:pic>
      <p:sp>
        <p:nvSpPr>
          <p:cNvPr id="5" name="Plus 4"/>
          <p:cNvSpPr/>
          <p:nvPr/>
        </p:nvSpPr>
        <p:spPr>
          <a:xfrm>
            <a:off x="5539946" y="2866767"/>
            <a:ext cx="880462" cy="880462"/>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86089" y="5564015"/>
            <a:ext cx="3226781" cy="830997"/>
          </a:xfrm>
          <a:prstGeom prst="rect">
            <a:avLst/>
          </a:prstGeom>
          <a:noFill/>
        </p:spPr>
        <p:txBody>
          <a:bodyPr wrap="none" rtlCol="0">
            <a:spAutoFit/>
          </a:bodyPr>
          <a:lstStyle/>
          <a:p>
            <a:r>
              <a:rPr lang="en-US" sz="4800" dirty="0" smtClean="0">
                <a:solidFill>
                  <a:schemeClr val="bg1"/>
                </a:solidFill>
              </a:rPr>
              <a:t>Habitat Loss</a:t>
            </a:r>
            <a:endParaRPr lang="en-US" sz="4800" dirty="0">
              <a:solidFill>
                <a:schemeClr val="bg1"/>
              </a:solidFill>
            </a:endParaRPr>
          </a:p>
        </p:txBody>
      </p:sp>
      <p:sp>
        <p:nvSpPr>
          <p:cNvPr id="10" name="TextBox 9"/>
          <p:cNvSpPr txBox="1"/>
          <p:nvPr/>
        </p:nvSpPr>
        <p:spPr>
          <a:xfrm>
            <a:off x="6907166" y="5573536"/>
            <a:ext cx="4546822" cy="830997"/>
          </a:xfrm>
          <a:prstGeom prst="rect">
            <a:avLst/>
          </a:prstGeom>
          <a:noFill/>
        </p:spPr>
        <p:txBody>
          <a:bodyPr wrap="none" rtlCol="0">
            <a:spAutoFit/>
          </a:bodyPr>
          <a:lstStyle/>
          <a:p>
            <a:r>
              <a:rPr lang="en-US" sz="4800" dirty="0" smtClean="0">
                <a:solidFill>
                  <a:schemeClr val="bg1"/>
                </a:solidFill>
              </a:rPr>
              <a:t>Demand for Ivory</a:t>
            </a:r>
            <a:endParaRPr lang="en-US" sz="4800" dirty="0">
              <a:solidFill>
                <a:schemeClr val="bg1"/>
              </a:solidFill>
            </a:endParaRPr>
          </a:p>
        </p:txBody>
      </p:sp>
    </p:spTree>
    <p:extLst>
      <p:ext uri="{BB962C8B-B14F-4D97-AF65-F5344CB8AC3E}">
        <p14:creationId xmlns:p14="http://schemas.microsoft.com/office/powerpoint/2010/main" val="643263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22178"/>
          <a:stretch/>
        </p:blipFill>
        <p:spPr>
          <a:xfrm>
            <a:off x="1073285" y="291830"/>
            <a:ext cx="9666050" cy="5641734"/>
          </a:xfrm>
          <a:prstGeom prst="rect">
            <a:avLst/>
          </a:prstGeom>
          <a:effectLst>
            <a:outerShdw blurRad="50800" dist="127000" dir="2700000" algn="tl" rotWithShape="0">
              <a:prstClr val="black">
                <a:alpha val="40000"/>
              </a:prstClr>
            </a:outerShdw>
          </a:effectLst>
        </p:spPr>
      </p:pic>
      <p:sp>
        <p:nvSpPr>
          <p:cNvPr id="5" name="TextBox 4"/>
          <p:cNvSpPr txBox="1"/>
          <p:nvPr/>
        </p:nvSpPr>
        <p:spPr>
          <a:xfrm>
            <a:off x="4861088" y="5933564"/>
            <a:ext cx="2090444" cy="830997"/>
          </a:xfrm>
          <a:prstGeom prst="rect">
            <a:avLst/>
          </a:prstGeom>
          <a:noFill/>
        </p:spPr>
        <p:txBody>
          <a:bodyPr wrap="none" rtlCol="0">
            <a:spAutoFit/>
          </a:bodyPr>
          <a:lstStyle/>
          <a:p>
            <a:r>
              <a:rPr lang="en-US" sz="4800" dirty="0" smtClean="0">
                <a:solidFill>
                  <a:schemeClr val="bg1"/>
                </a:solidFill>
              </a:rPr>
              <a:t>Poverty</a:t>
            </a:r>
            <a:endParaRPr lang="en-US" sz="4800" dirty="0">
              <a:solidFill>
                <a:schemeClr val="bg1"/>
              </a:solidFill>
            </a:endParaRPr>
          </a:p>
        </p:txBody>
      </p:sp>
    </p:spTree>
    <p:extLst>
      <p:ext uri="{BB962C8B-B14F-4D97-AF65-F5344CB8AC3E}">
        <p14:creationId xmlns:p14="http://schemas.microsoft.com/office/powerpoint/2010/main" val="117365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528968" y="5763747"/>
            <a:ext cx="5089342" cy="830997"/>
          </a:xfrm>
          <a:prstGeom prst="rect">
            <a:avLst/>
          </a:prstGeom>
          <a:noFill/>
        </p:spPr>
        <p:txBody>
          <a:bodyPr wrap="none" rtlCol="0">
            <a:spAutoFit/>
          </a:bodyPr>
          <a:lstStyle/>
          <a:p>
            <a:r>
              <a:rPr lang="en-US" sz="4800" dirty="0" smtClean="0">
                <a:solidFill>
                  <a:schemeClr val="bg1"/>
                </a:solidFill>
              </a:rPr>
              <a:t>Financing Terrorism</a:t>
            </a:r>
            <a:endParaRPr lang="en-US" sz="4800" dirty="0">
              <a:solidFill>
                <a:schemeClr val="bg1"/>
              </a:solidFill>
            </a:endParaRPr>
          </a:p>
        </p:txBody>
      </p:sp>
      <p:pic>
        <p:nvPicPr>
          <p:cNvPr id="25602" name="Picture 2" descr="http://igihugu.org/wp-content/uploads/2013/09/Al-Shabab.jpg"/>
          <p:cNvPicPr>
            <a:picLocks noChangeAspect="1" noChangeArrowheads="1"/>
          </p:cNvPicPr>
          <p:nvPr/>
        </p:nvPicPr>
        <p:blipFill rotWithShape="1">
          <a:blip r:embed="rId3">
            <a:extLst>
              <a:ext uri="{28A0092B-C50C-407E-A947-70E740481C1C}">
                <a14:useLocalDpi xmlns:a14="http://schemas.microsoft.com/office/drawing/2010/main"/>
              </a:ext>
            </a:extLst>
          </a:blip>
          <a:srcRect l="-351" r="3263"/>
          <a:stretch/>
        </p:blipFill>
        <p:spPr bwMode="auto">
          <a:xfrm>
            <a:off x="2454639" y="1044710"/>
            <a:ext cx="7238001" cy="4193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78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1882</Words>
  <Application>Microsoft Office PowerPoint</Application>
  <PresentationFormat>Custom</PresentationFormat>
  <Paragraphs>245</Paragraphs>
  <Slides>53</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need to act throughout the market chain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Can Stop the Slaughter</vt:lpstr>
      <vt:lpstr>PowerPoint Presentation</vt:lpstr>
    </vt:vector>
  </TitlesOfParts>
  <Company>Wildlife Conservation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Wilkie</dc:creator>
  <cp:lastModifiedBy>Mike</cp:lastModifiedBy>
  <cp:revision>178</cp:revision>
  <dcterms:created xsi:type="dcterms:W3CDTF">2013-10-21T14:26:09Z</dcterms:created>
  <dcterms:modified xsi:type="dcterms:W3CDTF">2016-02-24T08:53:46Z</dcterms:modified>
</cp:coreProperties>
</file>