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20" r:id="rId3"/>
  </p:sldMasterIdLst>
  <p:notesMasterIdLst>
    <p:notesMasterId r:id="rId62"/>
  </p:notesMasterIdLst>
  <p:sldIdLst>
    <p:sldId id="308" r:id="rId4"/>
    <p:sldId id="309" r:id="rId5"/>
    <p:sldId id="261" r:id="rId6"/>
    <p:sldId id="262" r:id="rId7"/>
    <p:sldId id="263" r:id="rId8"/>
    <p:sldId id="326" r:id="rId9"/>
    <p:sldId id="264" r:id="rId10"/>
    <p:sldId id="265" r:id="rId11"/>
    <p:sldId id="271" r:id="rId12"/>
    <p:sldId id="327" r:id="rId13"/>
    <p:sldId id="328" r:id="rId14"/>
    <p:sldId id="310" r:id="rId15"/>
    <p:sldId id="311" r:id="rId16"/>
    <p:sldId id="312" r:id="rId17"/>
    <p:sldId id="313" r:id="rId18"/>
    <p:sldId id="314" r:id="rId19"/>
    <p:sldId id="315" r:id="rId20"/>
    <p:sldId id="316" r:id="rId21"/>
    <p:sldId id="317" r:id="rId22"/>
    <p:sldId id="319" r:id="rId23"/>
    <p:sldId id="320" r:id="rId24"/>
    <p:sldId id="321" r:id="rId25"/>
    <p:sldId id="273" r:id="rId26"/>
    <p:sldId id="274" r:id="rId27"/>
    <p:sldId id="323" r:id="rId28"/>
    <p:sldId id="275" r:id="rId29"/>
    <p:sldId id="322" r:id="rId30"/>
    <p:sldId id="276" r:id="rId31"/>
    <p:sldId id="277" r:id="rId32"/>
    <p:sldId id="278" r:id="rId33"/>
    <p:sldId id="325" r:id="rId34"/>
    <p:sldId id="279" r:id="rId35"/>
    <p:sldId id="324" r:id="rId36"/>
    <p:sldId id="280" r:id="rId37"/>
    <p:sldId id="281" r:id="rId38"/>
    <p:sldId id="282" r:id="rId39"/>
    <p:sldId id="283" r:id="rId40"/>
    <p:sldId id="286" r:id="rId41"/>
    <p:sldId id="287" r:id="rId42"/>
    <p:sldId id="288" r:id="rId43"/>
    <p:sldId id="289" r:id="rId44"/>
    <p:sldId id="290" r:id="rId45"/>
    <p:sldId id="291" r:id="rId46"/>
    <p:sldId id="292" r:id="rId47"/>
    <p:sldId id="293" r:id="rId48"/>
    <p:sldId id="294" r:id="rId49"/>
    <p:sldId id="295" r:id="rId50"/>
    <p:sldId id="296" r:id="rId51"/>
    <p:sldId id="329" r:id="rId52"/>
    <p:sldId id="330" r:id="rId53"/>
    <p:sldId id="331" r:id="rId54"/>
    <p:sldId id="332" r:id="rId55"/>
    <p:sldId id="333" r:id="rId56"/>
    <p:sldId id="334" r:id="rId57"/>
    <p:sldId id="335" r:id="rId58"/>
    <p:sldId id="298" r:id="rId59"/>
    <p:sldId id="299" r:id="rId60"/>
    <p:sldId id="300"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00" autoAdjust="0"/>
    <p:restoredTop sz="94660"/>
  </p:normalViewPr>
  <p:slideViewPr>
    <p:cSldViewPr snapToGrid="0" snapToObjects="1">
      <p:cViewPr>
        <p:scale>
          <a:sx n="78" d="100"/>
          <a:sy n="78" d="100"/>
        </p:scale>
        <p:origin x="-918" y="-3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C5BBE2-27BD-0A4B-A1E1-0867AE8048DC}" type="datetimeFigureOut">
              <a:rPr lang="en-US" smtClean="0"/>
              <a:t>3/22/2016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4A015-8F01-FE4C-BE57-9BA89C478DE3}" type="slidenum">
              <a:rPr lang="en-US" smtClean="0"/>
              <a:t>‹#›</a:t>
            </a:fld>
            <a:endParaRPr lang="en-US"/>
          </a:p>
        </p:txBody>
      </p:sp>
    </p:spTree>
    <p:extLst>
      <p:ext uri="{BB962C8B-B14F-4D97-AF65-F5344CB8AC3E}">
        <p14:creationId xmlns:p14="http://schemas.microsoft.com/office/powerpoint/2010/main" val="1803875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a:t>
            </a:r>
            <a:r>
              <a:rPr lang="en-US" baseline="0" dirty="0" smtClean="0"/>
              <a:t> wildlife traffickers are not that organized. </a:t>
            </a:r>
          </a:p>
          <a:p>
            <a:endParaRPr lang="en-US" baseline="0" dirty="0" smtClean="0"/>
          </a:p>
          <a:p>
            <a:r>
              <a:rPr lang="en-US" baseline="0" dirty="0" smtClean="0"/>
              <a:t>Who is this?</a:t>
            </a:r>
            <a:endParaRPr lang="en-US" dirty="0"/>
          </a:p>
        </p:txBody>
      </p:sp>
      <p:sp>
        <p:nvSpPr>
          <p:cNvPr id="4" name="Slide Number Placeholder 3"/>
          <p:cNvSpPr>
            <a:spLocks noGrp="1"/>
          </p:cNvSpPr>
          <p:nvPr>
            <p:ph type="sldNum" sz="quarter" idx="10"/>
          </p:nvPr>
        </p:nvSpPr>
        <p:spPr/>
        <p:txBody>
          <a:bodyPr/>
          <a:lstStyle/>
          <a:p>
            <a:fld id="{2F34567F-ACE5-3F4D-A9F2-5851923DFBCF}"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18783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a:t>
            </a:r>
            <a:r>
              <a:rPr lang="en-US" baseline="0" dirty="0" smtClean="0"/>
              <a:t> wildlife traffickers are not that organized. </a:t>
            </a:r>
          </a:p>
          <a:p>
            <a:endParaRPr lang="en-US" baseline="0" dirty="0" smtClean="0"/>
          </a:p>
          <a:p>
            <a:r>
              <a:rPr lang="en-US" baseline="0" dirty="0" smtClean="0"/>
              <a:t>Who is this?</a:t>
            </a:r>
            <a:endParaRPr lang="en-US" dirty="0"/>
          </a:p>
        </p:txBody>
      </p:sp>
      <p:sp>
        <p:nvSpPr>
          <p:cNvPr id="4" name="Slide Number Placeholder 3"/>
          <p:cNvSpPr>
            <a:spLocks noGrp="1"/>
          </p:cNvSpPr>
          <p:nvPr>
            <p:ph type="sldNum" sz="quarter" idx="10"/>
          </p:nvPr>
        </p:nvSpPr>
        <p:spPr/>
        <p:txBody>
          <a:bodyPr/>
          <a:lstStyle/>
          <a:p>
            <a:fld id="{2F34567F-ACE5-3F4D-A9F2-5851923DFBCF}"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18783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 something that is 100% certain? 100%</a:t>
            </a:r>
            <a:r>
              <a:rPr lang="en-US" baseline="0" dirty="0" smtClean="0"/>
              <a:t> Impossible?</a:t>
            </a:r>
            <a:endParaRPr lang="en-US" dirty="0"/>
          </a:p>
        </p:txBody>
      </p:sp>
      <p:sp>
        <p:nvSpPr>
          <p:cNvPr id="4" name="Slide Number Placeholder 3"/>
          <p:cNvSpPr>
            <a:spLocks noGrp="1"/>
          </p:cNvSpPr>
          <p:nvPr>
            <p:ph type="sldNum" sz="quarter" idx="10"/>
          </p:nvPr>
        </p:nvSpPr>
        <p:spPr/>
        <p:txBody>
          <a:bodyPr/>
          <a:lstStyle/>
          <a:p>
            <a:fld id="{2F34567F-ACE5-3F4D-A9F2-5851923DFBCF}"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61561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PRINT</a:t>
            </a:r>
            <a:endParaRPr lang="en-US" dirty="0"/>
          </a:p>
        </p:txBody>
      </p:sp>
      <p:sp>
        <p:nvSpPr>
          <p:cNvPr id="4" name="Slide Number Placeholder 3"/>
          <p:cNvSpPr>
            <a:spLocks noGrp="1"/>
          </p:cNvSpPr>
          <p:nvPr>
            <p:ph type="sldNum" sz="quarter" idx="10"/>
          </p:nvPr>
        </p:nvSpPr>
        <p:spPr/>
        <p:txBody>
          <a:bodyPr/>
          <a:lstStyle/>
          <a:p>
            <a:fld id="{2F34567F-ACE5-3F4D-A9F2-5851923DFBCF}"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054149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34567F-ACE5-3F4D-A9F2-5851923DFBCF}"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51287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venir Next Regular"/>
                <a:cs typeface="Avenir Next Regula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venir Next Regular"/>
                <a:cs typeface="Avenir Next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venir Next Regular"/>
                <a:cs typeface="Avenir Next Regular"/>
              </a:defRPr>
            </a:lvl1p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venir Next Regular"/>
                <a:cs typeface="Avenir Next Regula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venir Next Regular"/>
                <a:cs typeface="Avenir Next Regular"/>
              </a:defRPr>
            </a:lvl1p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917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394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02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venir Next Regular"/>
                <a:cs typeface="Avenir Next Regula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venir Next Regular"/>
                <a:cs typeface="Avenir Next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venir Next Regular"/>
                <a:cs typeface="Avenir Next Regular"/>
              </a:defRPr>
            </a:lvl1p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venir Next Regular"/>
                <a:cs typeface="Avenir Next Regula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venir Next Regular"/>
                <a:cs typeface="Avenir Next Regular"/>
              </a:defRPr>
            </a:lvl1p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23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160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226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149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782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512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051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686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275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554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665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900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venir Next Regular"/>
                <a:cs typeface="Avenir Next Regula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venir Next Regular"/>
                <a:cs typeface="Avenir Next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venir Next Regular"/>
                <a:cs typeface="Avenir Next Regular"/>
              </a:defRPr>
            </a:lvl1p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venir Next Regular"/>
                <a:cs typeface="Avenir Next Regula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venir Next Regular"/>
                <a:cs typeface="Avenir Next Regular"/>
              </a:defRPr>
            </a:lvl1p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265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666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705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547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18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792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260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069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941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045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017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315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446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184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533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231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211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94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8732" y="1624"/>
            <a:ext cx="5025268" cy="959861"/>
          </a:xfrm>
          <a:prstGeom prst="rect">
            <a:avLst/>
          </a:prstGeom>
        </p:spPr>
        <p:txBody>
          <a:bodyPr vert="horz" lIns="91440" tIns="45720" rIns="91440" bIns="45720" rtlCol="0" anchor="t">
            <a:noAutofit/>
          </a:bodyPr>
          <a:lstStyle/>
          <a:p>
            <a:r>
              <a:rPr lang="en-US" smtClean="0"/>
              <a:t>Click to edit Master title style</a:t>
            </a:r>
            <a:endParaRPr lang="en-US"/>
          </a:p>
        </p:txBody>
      </p:sp>
      <p:sp>
        <p:nvSpPr>
          <p:cNvPr id="3" name="Text Placeholder 2"/>
          <p:cNvSpPr>
            <a:spLocks noGrp="1"/>
          </p:cNvSpPr>
          <p:nvPr>
            <p:ph type="body" idx="1"/>
          </p:nvPr>
        </p:nvSpPr>
        <p:spPr>
          <a:xfrm>
            <a:off x="457200" y="961486"/>
            <a:ext cx="8686800" cy="516467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venir Next Regular"/>
                <a:cs typeface="Avenir Next Regular"/>
              </a:defRPr>
            </a:lvl1p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venir Next Regular"/>
                <a:cs typeface="Avenir Next Regular"/>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venir Next Regular"/>
                <a:cs typeface="Avenir Next Regular"/>
              </a:defRPr>
            </a:lvl1p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p:nvPr userDrawn="1"/>
        </p:nvPicPr>
        <p:blipFill>
          <a:blip r:embed="rId13">
            <a:extLst>
              <a:ext uri="{28A0092B-C50C-407E-A947-70E740481C1C}">
                <a14:useLocalDpi xmlns:a14="http://schemas.microsoft.com/office/drawing/2010/main" val="0"/>
              </a:ext>
            </a:extLst>
          </a:blip>
          <a:stretch>
            <a:fillRect/>
          </a:stretch>
        </p:blipFill>
        <p:spPr>
          <a:xfrm>
            <a:off x="41767" y="39935"/>
            <a:ext cx="539842" cy="470483"/>
          </a:xfrm>
          <a:prstGeom prst="rect">
            <a:avLst/>
          </a:prstGeom>
        </p:spPr>
      </p:pic>
    </p:spTree>
    <p:extLst>
      <p:ext uri="{BB962C8B-B14F-4D97-AF65-F5344CB8AC3E}">
        <p14:creationId xmlns:p14="http://schemas.microsoft.com/office/powerpoint/2010/main" val="18407926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r" defTabSz="457200" rtl="0" eaLnBrk="1" latinLnBrk="0" hangingPunct="1">
        <a:spcBef>
          <a:spcPct val="0"/>
        </a:spcBef>
        <a:buNone/>
        <a:defRPr sz="2400" b="1"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spcAft>
          <a:spcPts val="600"/>
        </a:spcAft>
        <a:buFont typeface="Arial"/>
        <a:buChar char="•"/>
        <a:defRPr sz="3200" kern="1200">
          <a:solidFill>
            <a:schemeClr val="tx1"/>
          </a:solidFill>
          <a:latin typeface="Avenir Next Regular"/>
          <a:ea typeface="+mn-ea"/>
          <a:cs typeface="Avenir Next Regular"/>
        </a:defRPr>
      </a:lvl1pPr>
      <a:lvl2pPr marL="742950" indent="-285750" algn="l" defTabSz="457200" rtl="0" eaLnBrk="1" latinLnBrk="0" hangingPunct="1">
        <a:spcBef>
          <a:spcPct val="20000"/>
        </a:spcBef>
        <a:spcAft>
          <a:spcPts val="600"/>
        </a:spcAft>
        <a:buFont typeface="Arial"/>
        <a:buChar char="–"/>
        <a:defRPr sz="2800" kern="1200">
          <a:solidFill>
            <a:schemeClr val="tx1"/>
          </a:solidFill>
          <a:latin typeface="Avenir Next Regular"/>
          <a:ea typeface="+mn-ea"/>
          <a:cs typeface="Avenir Next Regular"/>
        </a:defRPr>
      </a:lvl2pPr>
      <a:lvl3pPr marL="1143000" indent="-228600" algn="l" defTabSz="457200" rtl="0" eaLnBrk="1" latinLnBrk="0" hangingPunct="1">
        <a:spcBef>
          <a:spcPct val="20000"/>
        </a:spcBef>
        <a:spcAft>
          <a:spcPts val="600"/>
        </a:spcAft>
        <a:buFont typeface="Arial"/>
        <a:buChar char="•"/>
        <a:defRPr sz="2400" kern="1200">
          <a:solidFill>
            <a:schemeClr val="tx1"/>
          </a:solidFill>
          <a:latin typeface="Avenir Next Regular"/>
          <a:ea typeface="+mn-ea"/>
          <a:cs typeface="Avenir Next Regular"/>
        </a:defRPr>
      </a:lvl3pPr>
      <a:lvl4pPr marL="1600200" indent="-228600" algn="l" defTabSz="457200" rtl="0" eaLnBrk="1" latinLnBrk="0" hangingPunct="1">
        <a:spcBef>
          <a:spcPct val="20000"/>
        </a:spcBef>
        <a:spcAft>
          <a:spcPts val="600"/>
        </a:spcAft>
        <a:buFont typeface="Arial"/>
        <a:buChar char="–"/>
        <a:defRPr sz="2000" kern="1200">
          <a:solidFill>
            <a:schemeClr val="tx1"/>
          </a:solidFill>
          <a:latin typeface="Avenir Next Regular"/>
          <a:ea typeface="+mn-ea"/>
          <a:cs typeface="Avenir Next Regular"/>
        </a:defRPr>
      </a:lvl4pPr>
      <a:lvl5pPr marL="2057400" indent="-228600" algn="l" defTabSz="457200" rtl="0" eaLnBrk="1" latinLnBrk="0" hangingPunct="1">
        <a:spcBef>
          <a:spcPct val="20000"/>
        </a:spcBef>
        <a:spcAft>
          <a:spcPts val="600"/>
        </a:spcAft>
        <a:buFont typeface="Arial"/>
        <a:buChar char="»"/>
        <a:defRPr sz="2000" kern="1200">
          <a:solidFill>
            <a:schemeClr val="tx1"/>
          </a:solidFill>
          <a:latin typeface="Avenir Next Regular"/>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8732" y="1624"/>
            <a:ext cx="5025268" cy="959861"/>
          </a:xfrm>
          <a:prstGeom prst="rect">
            <a:avLst/>
          </a:prstGeom>
        </p:spPr>
        <p:txBody>
          <a:bodyPr vert="horz" lIns="91440" tIns="45720" rIns="91440" bIns="45720" rtlCol="0" anchor="t">
            <a:noAutofit/>
          </a:bodyPr>
          <a:lstStyle/>
          <a:p>
            <a:r>
              <a:rPr lang="en-US" smtClean="0"/>
              <a:t>Click to edit Master title style</a:t>
            </a:r>
            <a:endParaRPr lang="en-US"/>
          </a:p>
        </p:txBody>
      </p:sp>
      <p:sp>
        <p:nvSpPr>
          <p:cNvPr id="3" name="Text Placeholder 2"/>
          <p:cNvSpPr>
            <a:spLocks noGrp="1"/>
          </p:cNvSpPr>
          <p:nvPr>
            <p:ph type="body" idx="1"/>
          </p:nvPr>
        </p:nvSpPr>
        <p:spPr>
          <a:xfrm>
            <a:off x="457200" y="961486"/>
            <a:ext cx="8686800" cy="516467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venir Next Regular"/>
                <a:cs typeface="Avenir Next Regular"/>
              </a:defRPr>
            </a:lvl1p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venir Next Regular"/>
                <a:cs typeface="Avenir Next Regular"/>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venir Next Regular"/>
                <a:cs typeface="Avenir Next Regular"/>
              </a:defRPr>
            </a:lvl1p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p:nvPr userDrawn="1"/>
        </p:nvPicPr>
        <p:blipFill>
          <a:blip r:embed="rId13">
            <a:extLst>
              <a:ext uri="{28A0092B-C50C-407E-A947-70E740481C1C}">
                <a14:useLocalDpi xmlns:a14="http://schemas.microsoft.com/office/drawing/2010/main" val="0"/>
              </a:ext>
            </a:extLst>
          </a:blip>
          <a:stretch>
            <a:fillRect/>
          </a:stretch>
        </p:blipFill>
        <p:spPr>
          <a:xfrm>
            <a:off x="41767" y="39935"/>
            <a:ext cx="539842" cy="470483"/>
          </a:xfrm>
          <a:prstGeom prst="rect">
            <a:avLst/>
          </a:prstGeom>
        </p:spPr>
      </p:pic>
    </p:spTree>
    <p:extLst>
      <p:ext uri="{BB962C8B-B14F-4D97-AF65-F5344CB8AC3E}">
        <p14:creationId xmlns:p14="http://schemas.microsoft.com/office/powerpoint/2010/main" val="18845965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r" defTabSz="457200" rtl="0" eaLnBrk="1" latinLnBrk="0" hangingPunct="1">
        <a:spcBef>
          <a:spcPct val="0"/>
        </a:spcBef>
        <a:buNone/>
        <a:defRPr sz="2400" b="1"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spcAft>
          <a:spcPts val="600"/>
        </a:spcAft>
        <a:buFont typeface="Arial"/>
        <a:buChar char="•"/>
        <a:defRPr sz="3200" kern="1200">
          <a:solidFill>
            <a:schemeClr val="tx1"/>
          </a:solidFill>
          <a:latin typeface="Avenir Next Regular"/>
          <a:ea typeface="+mn-ea"/>
          <a:cs typeface="Avenir Next Regular"/>
        </a:defRPr>
      </a:lvl1pPr>
      <a:lvl2pPr marL="742950" indent="-285750" algn="l" defTabSz="457200" rtl="0" eaLnBrk="1" latinLnBrk="0" hangingPunct="1">
        <a:spcBef>
          <a:spcPct val="20000"/>
        </a:spcBef>
        <a:spcAft>
          <a:spcPts val="600"/>
        </a:spcAft>
        <a:buFont typeface="Arial"/>
        <a:buChar char="–"/>
        <a:defRPr sz="2800" kern="1200">
          <a:solidFill>
            <a:schemeClr val="tx1"/>
          </a:solidFill>
          <a:latin typeface="Avenir Next Regular"/>
          <a:ea typeface="+mn-ea"/>
          <a:cs typeface="Avenir Next Regular"/>
        </a:defRPr>
      </a:lvl2pPr>
      <a:lvl3pPr marL="1143000" indent="-228600" algn="l" defTabSz="457200" rtl="0" eaLnBrk="1" latinLnBrk="0" hangingPunct="1">
        <a:spcBef>
          <a:spcPct val="20000"/>
        </a:spcBef>
        <a:spcAft>
          <a:spcPts val="600"/>
        </a:spcAft>
        <a:buFont typeface="Arial"/>
        <a:buChar char="•"/>
        <a:defRPr sz="2400" kern="1200">
          <a:solidFill>
            <a:schemeClr val="tx1"/>
          </a:solidFill>
          <a:latin typeface="Avenir Next Regular"/>
          <a:ea typeface="+mn-ea"/>
          <a:cs typeface="Avenir Next Regular"/>
        </a:defRPr>
      </a:lvl3pPr>
      <a:lvl4pPr marL="1600200" indent="-228600" algn="l" defTabSz="457200" rtl="0" eaLnBrk="1" latinLnBrk="0" hangingPunct="1">
        <a:spcBef>
          <a:spcPct val="20000"/>
        </a:spcBef>
        <a:spcAft>
          <a:spcPts val="600"/>
        </a:spcAft>
        <a:buFont typeface="Arial"/>
        <a:buChar char="–"/>
        <a:defRPr sz="2000" kern="1200">
          <a:solidFill>
            <a:schemeClr val="tx1"/>
          </a:solidFill>
          <a:latin typeface="Avenir Next Regular"/>
          <a:ea typeface="+mn-ea"/>
          <a:cs typeface="Avenir Next Regular"/>
        </a:defRPr>
      </a:lvl4pPr>
      <a:lvl5pPr marL="2057400" indent="-228600" algn="l" defTabSz="457200" rtl="0" eaLnBrk="1" latinLnBrk="0" hangingPunct="1">
        <a:spcBef>
          <a:spcPct val="20000"/>
        </a:spcBef>
        <a:spcAft>
          <a:spcPts val="600"/>
        </a:spcAft>
        <a:buFont typeface="Arial"/>
        <a:buChar char="»"/>
        <a:defRPr sz="2000" kern="1200">
          <a:solidFill>
            <a:schemeClr val="tx1"/>
          </a:solidFill>
          <a:latin typeface="Avenir Next Regular"/>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8732" y="1624"/>
            <a:ext cx="5025268" cy="959861"/>
          </a:xfrm>
          <a:prstGeom prst="rect">
            <a:avLst/>
          </a:prstGeom>
        </p:spPr>
        <p:txBody>
          <a:bodyPr vert="horz" lIns="91440" tIns="45720" rIns="91440" bIns="45720" rtlCol="0" anchor="t">
            <a:noAutofit/>
          </a:bodyPr>
          <a:lstStyle/>
          <a:p>
            <a:r>
              <a:rPr lang="en-US" smtClean="0"/>
              <a:t>Click to edit Master title style</a:t>
            </a:r>
            <a:endParaRPr lang="en-US"/>
          </a:p>
        </p:txBody>
      </p:sp>
      <p:sp>
        <p:nvSpPr>
          <p:cNvPr id="3" name="Text Placeholder 2"/>
          <p:cNvSpPr>
            <a:spLocks noGrp="1"/>
          </p:cNvSpPr>
          <p:nvPr>
            <p:ph type="body" idx="1"/>
          </p:nvPr>
        </p:nvSpPr>
        <p:spPr>
          <a:xfrm>
            <a:off x="457200" y="961486"/>
            <a:ext cx="8686800" cy="516467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venir Next Regular"/>
                <a:cs typeface="Avenir Next Regular"/>
              </a:defRPr>
            </a:lvl1pPr>
          </a:lstStyle>
          <a:p>
            <a:fld id="{3CC5DEFE-9352-3142-A83E-620153E17682}" type="datetimeFigureOut">
              <a:rPr lang="en-US" smtClean="0">
                <a:solidFill>
                  <a:prstClr val="black">
                    <a:tint val="75000"/>
                  </a:prstClr>
                </a:solidFill>
              </a:rPr>
              <a:pPr/>
              <a:t>3/22/2016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venir Next Regular"/>
                <a:cs typeface="Avenir Next Regular"/>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venir Next Regular"/>
                <a:cs typeface="Avenir Next Regular"/>
              </a:defRPr>
            </a:lvl1pPr>
          </a:lstStyle>
          <a:p>
            <a:fld id="{204B9D3F-04D0-C147-AEB2-1EE45CEE637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p:nvPr userDrawn="1"/>
        </p:nvPicPr>
        <p:blipFill>
          <a:blip r:embed="rId13">
            <a:extLst>
              <a:ext uri="{28A0092B-C50C-407E-A947-70E740481C1C}">
                <a14:useLocalDpi xmlns:a14="http://schemas.microsoft.com/office/drawing/2010/main" val="0"/>
              </a:ext>
            </a:extLst>
          </a:blip>
          <a:stretch>
            <a:fillRect/>
          </a:stretch>
        </p:blipFill>
        <p:spPr>
          <a:xfrm>
            <a:off x="41767" y="39935"/>
            <a:ext cx="539842" cy="470483"/>
          </a:xfrm>
          <a:prstGeom prst="rect">
            <a:avLst/>
          </a:prstGeom>
        </p:spPr>
      </p:pic>
    </p:spTree>
    <p:extLst>
      <p:ext uri="{BB962C8B-B14F-4D97-AF65-F5344CB8AC3E}">
        <p14:creationId xmlns:p14="http://schemas.microsoft.com/office/powerpoint/2010/main" val="21976263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r" defTabSz="457200" rtl="0" eaLnBrk="1" latinLnBrk="0" hangingPunct="1">
        <a:spcBef>
          <a:spcPct val="0"/>
        </a:spcBef>
        <a:buNone/>
        <a:defRPr sz="2400" b="1"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spcAft>
          <a:spcPts val="600"/>
        </a:spcAft>
        <a:buFont typeface="Arial"/>
        <a:buChar char="•"/>
        <a:defRPr sz="3200" kern="1200">
          <a:solidFill>
            <a:schemeClr val="tx1"/>
          </a:solidFill>
          <a:latin typeface="Avenir Next Regular"/>
          <a:ea typeface="+mn-ea"/>
          <a:cs typeface="Avenir Next Regular"/>
        </a:defRPr>
      </a:lvl1pPr>
      <a:lvl2pPr marL="742950" indent="-285750" algn="l" defTabSz="457200" rtl="0" eaLnBrk="1" latinLnBrk="0" hangingPunct="1">
        <a:spcBef>
          <a:spcPct val="20000"/>
        </a:spcBef>
        <a:spcAft>
          <a:spcPts val="600"/>
        </a:spcAft>
        <a:buFont typeface="Arial"/>
        <a:buChar char="–"/>
        <a:defRPr sz="2800" kern="1200">
          <a:solidFill>
            <a:schemeClr val="tx1"/>
          </a:solidFill>
          <a:latin typeface="Avenir Next Regular"/>
          <a:ea typeface="+mn-ea"/>
          <a:cs typeface="Avenir Next Regular"/>
        </a:defRPr>
      </a:lvl2pPr>
      <a:lvl3pPr marL="1143000" indent="-228600" algn="l" defTabSz="457200" rtl="0" eaLnBrk="1" latinLnBrk="0" hangingPunct="1">
        <a:spcBef>
          <a:spcPct val="20000"/>
        </a:spcBef>
        <a:spcAft>
          <a:spcPts val="600"/>
        </a:spcAft>
        <a:buFont typeface="Arial"/>
        <a:buChar char="•"/>
        <a:defRPr sz="2400" kern="1200">
          <a:solidFill>
            <a:schemeClr val="tx1"/>
          </a:solidFill>
          <a:latin typeface="Avenir Next Regular"/>
          <a:ea typeface="+mn-ea"/>
          <a:cs typeface="Avenir Next Regular"/>
        </a:defRPr>
      </a:lvl3pPr>
      <a:lvl4pPr marL="1600200" indent="-228600" algn="l" defTabSz="457200" rtl="0" eaLnBrk="1" latinLnBrk="0" hangingPunct="1">
        <a:spcBef>
          <a:spcPct val="20000"/>
        </a:spcBef>
        <a:spcAft>
          <a:spcPts val="600"/>
        </a:spcAft>
        <a:buFont typeface="Arial"/>
        <a:buChar char="–"/>
        <a:defRPr sz="2000" kern="1200">
          <a:solidFill>
            <a:schemeClr val="tx1"/>
          </a:solidFill>
          <a:latin typeface="Avenir Next Regular"/>
          <a:ea typeface="+mn-ea"/>
          <a:cs typeface="Avenir Next Regular"/>
        </a:defRPr>
      </a:lvl4pPr>
      <a:lvl5pPr marL="2057400" indent="-228600" algn="l" defTabSz="457200" rtl="0" eaLnBrk="1" latinLnBrk="0" hangingPunct="1">
        <a:spcBef>
          <a:spcPct val="20000"/>
        </a:spcBef>
        <a:spcAft>
          <a:spcPts val="600"/>
        </a:spcAft>
        <a:buFont typeface="Arial"/>
        <a:buChar char="»"/>
        <a:defRPr sz="2000" kern="1200">
          <a:solidFill>
            <a:schemeClr val="tx1"/>
          </a:solidFill>
          <a:latin typeface="Avenir Next Regular"/>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package" Target="../embeddings/Microsoft_Word_Document1.docx"/></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sz="4800" dirty="0" smtClean="0"/>
              <a:t>Analysis</a:t>
            </a:r>
            <a:endParaRPr lang="en-US" sz="4800" dirty="0"/>
          </a:p>
        </p:txBody>
      </p:sp>
      <p:sp>
        <p:nvSpPr>
          <p:cNvPr id="3" name="Content Placeholder 2"/>
          <p:cNvSpPr>
            <a:spLocks noGrp="1"/>
          </p:cNvSpPr>
          <p:nvPr>
            <p:ph idx="1"/>
          </p:nvPr>
        </p:nvSpPr>
        <p:spPr>
          <a:xfrm>
            <a:off x="457200" y="961486"/>
            <a:ext cx="8686800" cy="5896514"/>
          </a:xfrm>
        </p:spPr>
        <p:txBody>
          <a:bodyPr>
            <a:normAutofit/>
          </a:bodyPr>
          <a:lstStyle/>
          <a:p>
            <a:pPr marL="0" indent="0">
              <a:spcAft>
                <a:spcPts val="1800"/>
              </a:spcAft>
              <a:buNone/>
            </a:pPr>
            <a:r>
              <a:rPr lang="en-US" dirty="0" smtClean="0"/>
              <a:t>Agenda</a:t>
            </a:r>
          </a:p>
          <a:p>
            <a:pPr lvl="0">
              <a:spcAft>
                <a:spcPts val="1800"/>
              </a:spcAft>
            </a:pPr>
            <a:r>
              <a:rPr lang="en-US" sz="2400" dirty="0" smtClean="0"/>
              <a:t>What is an analyst and what makes a good one?</a:t>
            </a:r>
          </a:p>
          <a:p>
            <a:pPr lvl="0">
              <a:spcAft>
                <a:spcPts val="1800"/>
              </a:spcAft>
            </a:pPr>
            <a:r>
              <a:rPr lang="en-US" sz="2400" dirty="0" smtClean="0"/>
              <a:t>Strategic </a:t>
            </a:r>
            <a:r>
              <a:rPr lang="en-US" sz="2400" dirty="0" err="1" smtClean="0"/>
              <a:t>vs</a:t>
            </a:r>
            <a:r>
              <a:rPr lang="en-US" sz="2400" dirty="0" smtClean="0"/>
              <a:t> Tactical </a:t>
            </a:r>
            <a:r>
              <a:rPr lang="en-US" sz="2400" dirty="0" err="1" smtClean="0"/>
              <a:t>vs</a:t>
            </a:r>
            <a:r>
              <a:rPr lang="en-US" sz="2400" dirty="0" smtClean="0"/>
              <a:t> Operational Analysis</a:t>
            </a:r>
          </a:p>
          <a:p>
            <a:pPr lvl="0">
              <a:spcAft>
                <a:spcPts val="1800"/>
              </a:spcAft>
            </a:pPr>
            <a:r>
              <a:rPr lang="en-US" sz="2400" dirty="0" smtClean="0"/>
              <a:t>Some Rules for Analytic Thought</a:t>
            </a:r>
          </a:p>
          <a:p>
            <a:pPr lvl="0">
              <a:spcAft>
                <a:spcPts val="1800"/>
              </a:spcAft>
            </a:pPr>
            <a:r>
              <a:rPr lang="en-US" sz="2400" dirty="0" smtClean="0"/>
              <a:t>Pattern Analysis</a:t>
            </a:r>
          </a:p>
          <a:p>
            <a:pPr lvl="0">
              <a:spcAft>
                <a:spcPts val="1800"/>
              </a:spcAft>
            </a:pPr>
            <a:r>
              <a:rPr lang="en-US" sz="2400" dirty="0" smtClean="0"/>
              <a:t>Network and Link Analysis</a:t>
            </a:r>
          </a:p>
          <a:p>
            <a:pPr lvl="0">
              <a:spcAft>
                <a:spcPts val="1800"/>
              </a:spcAft>
            </a:pPr>
            <a:r>
              <a:rPr lang="en-US" sz="2400" dirty="0" smtClean="0"/>
              <a:t>Geospatial Analysis</a:t>
            </a:r>
          </a:p>
          <a:p>
            <a:pPr lvl="0">
              <a:spcAft>
                <a:spcPts val="1800"/>
              </a:spcAft>
            </a:pPr>
            <a:r>
              <a:rPr lang="en-US" sz="2400" dirty="0" smtClean="0"/>
              <a:t>Money Laundering</a:t>
            </a:r>
          </a:p>
        </p:txBody>
      </p:sp>
    </p:spTree>
    <p:extLst>
      <p:ext uri="{BB962C8B-B14F-4D97-AF65-F5344CB8AC3E}">
        <p14:creationId xmlns:p14="http://schemas.microsoft.com/office/powerpoint/2010/main" val="4089271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LEVELS OF ANALYSIS</a:t>
            </a:r>
            <a:endParaRPr lang="en-US" dirty="0"/>
          </a:p>
        </p:txBody>
      </p:sp>
      <p:sp>
        <p:nvSpPr>
          <p:cNvPr id="3" name="Content Placeholder 2"/>
          <p:cNvSpPr>
            <a:spLocks noGrp="1"/>
          </p:cNvSpPr>
          <p:nvPr>
            <p:ph idx="1"/>
          </p:nvPr>
        </p:nvSpPr>
        <p:spPr>
          <a:xfrm>
            <a:off x="457201" y="961486"/>
            <a:ext cx="6856824" cy="5896514"/>
          </a:xfrm>
        </p:spPr>
        <p:txBody>
          <a:bodyPr>
            <a:normAutofit/>
          </a:bodyPr>
          <a:lstStyle/>
          <a:p>
            <a:pPr marL="0" lvl="0" indent="0">
              <a:spcBef>
                <a:spcPts val="0"/>
              </a:spcBef>
              <a:spcAft>
                <a:spcPts val="1200"/>
              </a:spcAft>
              <a:buNone/>
            </a:pPr>
            <a:endParaRPr lang="en-US" sz="2400" dirty="0" smtClean="0">
              <a:solidFill>
                <a:srgbClr val="008000"/>
              </a:solidFill>
            </a:endParaRPr>
          </a:p>
          <a:p>
            <a:pPr marL="0" lvl="0" indent="0">
              <a:spcBef>
                <a:spcPts val="0"/>
              </a:spcBef>
              <a:spcAft>
                <a:spcPts val="1200"/>
              </a:spcAft>
              <a:buNone/>
            </a:pPr>
            <a:r>
              <a:rPr lang="en-US" sz="2400" dirty="0" smtClean="0">
                <a:solidFill>
                  <a:srgbClr val="008000"/>
                </a:solidFill>
              </a:rPr>
              <a:t>Tactical Analysis</a:t>
            </a:r>
          </a:p>
          <a:p>
            <a:pPr lvl="0">
              <a:spcBef>
                <a:spcPts val="0"/>
              </a:spcBef>
              <a:spcAft>
                <a:spcPts val="1200"/>
              </a:spcAft>
            </a:pPr>
            <a:r>
              <a:rPr lang="en-US" sz="2000" dirty="0" smtClean="0"/>
              <a:t>Supports </a:t>
            </a:r>
            <a:r>
              <a:rPr lang="en-US" sz="2000" dirty="0"/>
              <a:t>national and local managers of front-line units in planning activities and deploying resources to achieve operational objectives</a:t>
            </a:r>
            <a:r>
              <a:rPr lang="en-US" sz="2000" dirty="0" smtClean="0"/>
              <a:t>.</a:t>
            </a:r>
            <a:endParaRPr lang="en-US" sz="2000" dirty="0"/>
          </a:p>
        </p:txBody>
      </p:sp>
    </p:spTree>
    <p:extLst>
      <p:ext uri="{BB962C8B-B14F-4D97-AF65-F5344CB8AC3E}">
        <p14:creationId xmlns:p14="http://schemas.microsoft.com/office/powerpoint/2010/main" val="37784215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LEVELS OF ANALYSIS</a:t>
            </a:r>
            <a:endParaRPr lang="en-US" dirty="0"/>
          </a:p>
        </p:txBody>
      </p:sp>
      <p:sp>
        <p:nvSpPr>
          <p:cNvPr id="3" name="Content Placeholder 2"/>
          <p:cNvSpPr>
            <a:spLocks noGrp="1"/>
          </p:cNvSpPr>
          <p:nvPr>
            <p:ph idx="1"/>
          </p:nvPr>
        </p:nvSpPr>
        <p:spPr>
          <a:xfrm>
            <a:off x="457201" y="961486"/>
            <a:ext cx="6856824" cy="5896514"/>
          </a:xfrm>
        </p:spPr>
        <p:txBody>
          <a:bodyPr>
            <a:normAutofit/>
          </a:bodyPr>
          <a:lstStyle/>
          <a:p>
            <a:pPr marL="0" lvl="0" indent="0">
              <a:spcBef>
                <a:spcPts val="0"/>
              </a:spcBef>
              <a:spcAft>
                <a:spcPts val="1800"/>
              </a:spcAft>
              <a:buNone/>
            </a:pPr>
            <a:endParaRPr lang="en-US" sz="2000" dirty="0" smtClean="0">
              <a:solidFill>
                <a:srgbClr val="008000"/>
              </a:solidFill>
            </a:endParaRPr>
          </a:p>
          <a:p>
            <a:pPr marL="0" lvl="0" indent="0">
              <a:spcBef>
                <a:spcPts val="0"/>
              </a:spcBef>
              <a:spcAft>
                <a:spcPts val="1800"/>
              </a:spcAft>
              <a:buNone/>
            </a:pPr>
            <a:r>
              <a:rPr lang="en-US" sz="2000" dirty="0" smtClean="0">
                <a:solidFill>
                  <a:srgbClr val="008000"/>
                </a:solidFill>
              </a:rPr>
              <a:t>Operational Analysis</a:t>
            </a:r>
          </a:p>
          <a:p>
            <a:pPr lvl="0">
              <a:spcBef>
                <a:spcPts val="0"/>
              </a:spcBef>
              <a:spcAft>
                <a:spcPts val="1800"/>
              </a:spcAft>
            </a:pPr>
            <a:r>
              <a:rPr lang="en-US" sz="1800" dirty="0" smtClean="0"/>
              <a:t>Focused on </a:t>
            </a:r>
            <a:r>
              <a:rPr lang="en-US" sz="1800" dirty="0"/>
              <a:t>the activities of specific individuals or groups. </a:t>
            </a:r>
            <a:endParaRPr lang="en-US" sz="1800" dirty="0" smtClean="0"/>
          </a:p>
          <a:p>
            <a:pPr lvl="0">
              <a:spcBef>
                <a:spcPts val="0"/>
              </a:spcBef>
              <a:spcAft>
                <a:spcPts val="1800"/>
              </a:spcAft>
            </a:pPr>
            <a:r>
              <a:rPr lang="en-US" sz="1800" dirty="0" smtClean="0"/>
              <a:t>Helps identify </a:t>
            </a:r>
            <a:r>
              <a:rPr lang="en-US" sz="1800" dirty="0"/>
              <a:t>criminals, provide advance information about their activities, and help to plan proactive, disruptive and further intelligence-led investigations. </a:t>
            </a:r>
            <a:endParaRPr lang="en-US" sz="1800" dirty="0" smtClean="0"/>
          </a:p>
          <a:p>
            <a:pPr lvl="0">
              <a:spcBef>
                <a:spcPts val="0"/>
              </a:spcBef>
              <a:spcAft>
                <a:spcPts val="1800"/>
              </a:spcAft>
            </a:pPr>
            <a:r>
              <a:rPr lang="en-US" sz="1800" dirty="0" smtClean="0"/>
              <a:t>Examples: methods </a:t>
            </a:r>
            <a:r>
              <a:rPr lang="en-US" sz="1800" dirty="0"/>
              <a:t>of sourcing wildlife and plants, methods of transportation, methods of document fraud, means of communication, financial transactions, motives, markets, prices and so forth.</a:t>
            </a:r>
          </a:p>
        </p:txBody>
      </p:sp>
    </p:spTree>
    <p:extLst>
      <p:ext uri="{BB962C8B-B14F-4D97-AF65-F5344CB8AC3E}">
        <p14:creationId xmlns:p14="http://schemas.microsoft.com/office/powerpoint/2010/main" val="3778421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endParaRPr lang="en-US" dirty="0"/>
          </a:p>
        </p:txBody>
      </p:sp>
      <p:sp>
        <p:nvSpPr>
          <p:cNvPr id="4" name="Content Placeholder 3"/>
          <p:cNvSpPr>
            <a:spLocks noGrp="1"/>
          </p:cNvSpPr>
          <p:nvPr>
            <p:ph idx="1"/>
          </p:nvPr>
        </p:nvSpPr>
        <p:spPr>
          <a:xfrm>
            <a:off x="457200" y="2280600"/>
            <a:ext cx="8686800" cy="3845563"/>
          </a:xfrm>
        </p:spPr>
        <p:txBody>
          <a:bodyPr/>
          <a:lstStyle/>
          <a:p>
            <a:pPr marL="0" indent="0">
              <a:buNone/>
            </a:pPr>
            <a:r>
              <a:rPr lang="en-US" b="1" dirty="0" smtClean="0"/>
              <a:t>Some practical rules for Analytic </a:t>
            </a:r>
            <a:r>
              <a:rPr lang="en-US" b="1" dirty="0"/>
              <a:t>T</a:t>
            </a:r>
            <a:r>
              <a:rPr lang="en-US" b="1" dirty="0" smtClean="0"/>
              <a:t>hought</a:t>
            </a:r>
            <a:endParaRPr lang="en-US" b="1" dirty="0"/>
          </a:p>
        </p:txBody>
      </p:sp>
    </p:spTree>
    <p:extLst>
      <p:ext uri="{BB962C8B-B14F-4D97-AF65-F5344CB8AC3E}">
        <p14:creationId xmlns:p14="http://schemas.microsoft.com/office/powerpoint/2010/main" val="315331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PRACTICAL RULES</a:t>
            </a:r>
            <a:br>
              <a:rPr lang="en-US" dirty="0" smtClean="0"/>
            </a:br>
            <a:endParaRPr lang="en-US" dirty="0"/>
          </a:p>
        </p:txBody>
      </p:sp>
      <p:sp>
        <p:nvSpPr>
          <p:cNvPr id="4" name="Content Placeholder 3"/>
          <p:cNvSpPr>
            <a:spLocks noGrp="1"/>
          </p:cNvSpPr>
          <p:nvPr>
            <p:ph idx="1"/>
          </p:nvPr>
        </p:nvSpPr>
        <p:spPr>
          <a:xfrm>
            <a:off x="457200" y="1632704"/>
            <a:ext cx="6749127" cy="4493460"/>
          </a:xfrm>
        </p:spPr>
        <p:txBody>
          <a:bodyPr/>
          <a:lstStyle/>
          <a:p>
            <a:pPr marL="0" indent="0">
              <a:buNone/>
            </a:pPr>
            <a:r>
              <a:rPr lang="en-US" b="1" dirty="0" smtClean="0"/>
              <a:t>Rule 1</a:t>
            </a:r>
            <a:r>
              <a:rPr lang="en-US" b="1" dirty="0"/>
              <a:t>: Duck </a:t>
            </a:r>
            <a:r>
              <a:rPr lang="en-US" b="1" dirty="0" smtClean="0"/>
              <a:t>Rule</a:t>
            </a:r>
          </a:p>
          <a:p>
            <a:pPr marL="0" indent="0">
              <a:buNone/>
            </a:pPr>
            <a:r>
              <a:rPr lang="en-US" sz="2400" i="1" dirty="0" smtClean="0"/>
              <a:t>If </a:t>
            </a:r>
            <a:r>
              <a:rPr lang="en-US" sz="2400" i="1" dirty="0"/>
              <a:t>it walks like a duck, squawks like a duck and has feathers, it probably is a duck.</a:t>
            </a:r>
          </a:p>
          <a:p>
            <a:pPr marL="0" indent="0">
              <a:buNone/>
            </a:pPr>
            <a:endParaRPr lang="en-US" b="1" dirty="0"/>
          </a:p>
          <a:p>
            <a:pPr marL="0" indent="0">
              <a:buNone/>
            </a:pPr>
            <a:endParaRPr lang="en-US" b="1" dirty="0"/>
          </a:p>
        </p:txBody>
      </p:sp>
      <p:pic>
        <p:nvPicPr>
          <p:cNvPr id="3" name="Picture 2"/>
          <p:cNvPicPr>
            <a:picLocks noChangeAspect="1"/>
          </p:cNvPicPr>
          <p:nvPr/>
        </p:nvPicPr>
        <p:blipFill>
          <a:blip r:embed="rId2"/>
          <a:stretch>
            <a:fillRect/>
          </a:stretch>
        </p:blipFill>
        <p:spPr>
          <a:xfrm>
            <a:off x="5018074" y="3992564"/>
            <a:ext cx="3847263" cy="2693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4148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a:t>Analysis</a:t>
            </a:r>
            <a:br>
              <a:rPr lang="en-US" dirty="0"/>
            </a:br>
            <a:r>
              <a:rPr lang="en-US" dirty="0"/>
              <a:t>PRACTICAL RULES</a:t>
            </a:r>
            <a:r>
              <a:rPr lang="en-US" dirty="0" smtClean="0"/>
              <a:t/>
            </a:r>
            <a:br>
              <a:rPr lang="en-US" dirty="0" smtClean="0"/>
            </a:br>
            <a:endParaRPr lang="en-US" dirty="0"/>
          </a:p>
        </p:txBody>
      </p:sp>
      <p:sp>
        <p:nvSpPr>
          <p:cNvPr id="4" name="Content Placeholder 3"/>
          <p:cNvSpPr>
            <a:spLocks noGrp="1"/>
          </p:cNvSpPr>
          <p:nvPr>
            <p:ph idx="1"/>
          </p:nvPr>
        </p:nvSpPr>
        <p:spPr>
          <a:xfrm>
            <a:off x="457200" y="1632704"/>
            <a:ext cx="6749127" cy="1995524"/>
          </a:xfrm>
        </p:spPr>
        <p:txBody>
          <a:bodyPr/>
          <a:lstStyle/>
          <a:p>
            <a:pPr marL="0" indent="0">
              <a:buNone/>
            </a:pPr>
            <a:r>
              <a:rPr lang="en-US" b="1" dirty="0" smtClean="0"/>
              <a:t>Rule 1</a:t>
            </a:r>
            <a:r>
              <a:rPr lang="en-US" b="1" dirty="0"/>
              <a:t>: Duck </a:t>
            </a:r>
            <a:r>
              <a:rPr lang="en-US" b="1" dirty="0" smtClean="0"/>
              <a:t>Rule</a:t>
            </a:r>
          </a:p>
          <a:p>
            <a:pPr marL="0" indent="0">
              <a:buNone/>
            </a:pPr>
            <a:r>
              <a:rPr lang="en-US" sz="2400" i="1" dirty="0" smtClean="0"/>
              <a:t>If </a:t>
            </a:r>
            <a:r>
              <a:rPr lang="en-US" sz="2400" i="1" dirty="0"/>
              <a:t>it walks like a duck, squawks like a duck and has feathers, it probably is a duck</a:t>
            </a:r>
            <a:r>
              <a:rPr lang="en-US" sz="2400" i="1" dirty="0" smtClean="0"/>
              <a:t>.</a:t>
            </a:r>
            <a:endParaRPr lang="en-US" sz="2800" b="1" dirty="0"/>
          </a:p>
        </p:txBody>
      </p:sp>
      <p:pic>
        <p:nvPicPr>
          <p:cNvPr id="5" name="Picture 4"/>
          <p:cNvPicPr>
            <a:picLocks noChangeAspect="1"/>
          </p:cNvPicPr>
          <p:nvPr/>
        </p:nvPicPr>
        <p:blipFill>
          <a:blip r:embed="rId2"/>
          <a:stretch>
            <a:fillRect/>
          </a:stretch>
        </p:blipFill>
        <p:spPr>
          <a:xfrm>
            <a:off x="457200" y="3628228"/>
            <a:ext cx="3817410" cy="3022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457144" y="4742613"/>
            <a:ext cx="4331873" cy="923330"/>
          </a:xfrm>
          <a:prstGeom prst="rect">
            <a:avLst/>
          </a:prstGeom>
          <a:noFill/>
        </p:spPr>
        <p:txBody>
          <a:bodyPr wrap="none" rtlCol="0">
            <a:spAutoFit/>
          </a:bodyPr>
          <a:lstStyle/>
          <a:p>
            <a:r>
              <a:rPr lang="en-US" b="1" dirty="0" smtClean="0"/>
              <a:t>Vincent “The Chin” </a:t>
            </a:r>
            <a:r>
              <a:rPr lang="en-US" b="1" dirty="0" err="1" smtClean="0"/>
              <a:t>Gigante</a:t>
            </a:r>
            <a:endParaRPr lang="en-US" b="1" dirty="0" smtClean="0"/>
          </a:p>
          <a:p>
            <a:endParaRPr lang="en-US" dirty="0"/>
          </a:p>
          <a:p>
            <a:r>
              <a:rPr lang="en-US" dirty="0" smtClean="0"/>
              <a:t>Violent mafia boss or gentle senile old man?</a:t>
            </a:r>
            <a:endParaRPr lang="en-US" dirty="0"/>
          </a:p>
        </p:txBody>
      </p:sp>
    </p:spTree>
    <p:extLst>
      <p:ext uri="{BB962C8B-B14F-4D97-AF65-F5344CB8AC3E}">
        <p14:creationId xmlns:p14="http://schemas.microsoft.com/office/powerpoint/2010/main" val="18231887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a:t>Analysis</a:t>
            </a:r>
            <a:br>
              <a:rPr lang="en-US" dirty="0"/>
            </a:br>
            <a:r>
              <a:rPr lang="en-US" dirty="0"/>
              <a:t>PRACTICAL RULES</a:t>
            </a:r>
            <a:r>
              <a:rPr lang="en-US" dirty="0" smtClean="0"/>
              <a:t/>
            </a:r>
            <a:br>
              <a:rPr lang="en-US" dirty="0" smtClean="0"/>
            </a:br>
            <a:endParaRPr lang="en-US" dirty="0"/>
          </a:p>
        </p:txBody>
      </p:sp>
      <p:sp>
        <p:nvSpPr>
          <p:cNvPr id="4" name="Content Placeholder 3"/>
          <p:cNvSpPr>
            <a:spLocks noGrp="1"/>
          </p:cNvSpPr>
          <p:nvPr>
            <p:ph idx="1"/>
          </p:nvPr>
        </p:nvSpPr>
        <p:spPr>
          <a:xfrm>
            <a:off x="457200" y="1632704"/>
            <a:ext cx="8019307" cy="2359860"/>
          </a:xfrm>
        </p:spPr>
        <p:txBody>
          <a:bodyPr/>
          <a:lstStyle/>
          <a:p>
            <a:pPr marL="0" indent="0">
              <a:buNone/>
            </a:pPr>
            <a:r>
              <a:rPr lang="en-US" b="1" dirty="0" smtClean="0"/>
              <a:t>Rule 2: </a:t>
            </a:r>
            <a:r>
              <a:rPr lang="en-US" b="1" dirty="0"/>
              <a:t>Sherlock’s Rule </a:t>
            </a:r>
            <a:endParaRPr lang="en-US" b="1" dirty="0" smtClean="0"/>
          </a:p>
          <a:p>
            <a:pPr marL="0" indent="0">
              <a:buNone/>
            </a:pPr>
            <a:r>
              <a:rPr lang="en-US" sz="2400" i="1" dirty="0"/>
              <a:t>When considering a problem, remove everything from consideration which seems </a:t>
            </a:r>
            <a:r>
              <a:rPr lang="en-US" sz="2400" i="1" dirty="0" smtClean="0"/>
              <a:t>impossible or untrue. </a:t>
            </a:r>
            <a:br>
              <a:rPr lang="en-US" sz="2400" i="1" dirty="0" smtClean="0"/>
            </a:br>
            <a:r>
              <a:rPr lang="en-US" sz="2400" i="1" dirty="0" smtClean="0"/>
              <a:t>What </a:t>
            </a:r>
            <a:r>
              <a:rPr lang="en-US" sz="2400" i="1" dirty="0"/>
              <a:t>is left is probably the truth. </a:t>
            </a:r>
            <a:endParaRPr lang="en-US" sz="2800" b="1" dirty="0"/>
          </a:p>
          <a:p>
            <a:pPr marL="0" indent="0">
              <a:buNone/>
            </a:pPr>
            <a:endParaRPr lang="en-US" b="1" dirty="0"/>
          </a:p>
        </p:txBody>
      </p:sp>
      <p:pic>
        <p:nvPicPr>
          <p:cNvPr id="5" name="Picture 4"/>
          <p:cNvPicPr>
            <a:picLocks noChangeAspect="1"/>
          </p:cNvPicPr>
          <p:nvPr/>
        </p:nvPicPr>
        <p:blipFill>
          <a:blip r:embed="rId2"/>
          <a:stretch>
            <a:fillRect/>
          </a:stretch>
        </p:blipFill>
        <p:spPr>
          <a:xfrm flipH="1">
            <a:off x="6829108" y="3526077"/>
            <a:ext cx="1887606" cy="2865436"/>
          </a:xfrm>
          <a:prstGeom prst="rect">
            <a:avLst/>
          </a:prstGeom>
        </p:spPr>
      </p:pic>
    </p:spTree>
    <p:extLst>
      <p:ext uri="{BB962C8B-B14F-4D97-AF65-F5344CB8AC3E}">
        <p14:creationId xmlns:p14="http://schemas.microsoft.com/office/powerpoint/2010/main" val="3459007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a:t>Analysis</a:t>
            </a:r>
            <a:br>
              <a:rPr lang="en-US" dirty="0"/>
            </a:br>
            <a:r>
              <a:rPr lang="en-US" dirty="0"/>
              <a:t>PRACTICAL RULES</a:t>
            </a:r>
            <a:r>
              <a:rPr lang="en-US" dirty="0" smtClean="0"/>
              <a:t/>
            </a:r>
            <a:br>
              <a:rPr lang="en-US" dirty="0" smtClean="0"/>
            </a:br>
            <a:endParaRPr lang="en-US" dirty="0"/>
          </a:p>
        </p:txBody>
      </p:sp>
      <p:sp>
        <p:nvSpPr>
          <p:cNvPr id="4" name="Content Placeholder 3"/>
          <p:cNvSpPr>
            <a:spLocks noGrp="1"/>
          </p:cNvSpPr>
          <p:nvPr>
            <p:ph idx="1"/>
          </p:nvPr>
        </p:nvSpPr>
        <p:spPr>
          <a:xfrm>
            <a:off x="457200" y="1632704"/>
            <a:ext cx="8019307" cy="2359860"/>
          </a:xfrm>
        </p:spPr>
        <p:txBody>
          <a:bodyPr/>
          <a:lstStyle/>
          <a:p>
            <a:pPr marL="0" indent="0">
              <a:buNone/>
            </a:pPr>
            <a:r>
              <a:rPr lang="en-US" b="1" dirty="0" smtClean="0"/>
              <a:t>Rule 2: </a:t>
            </a:r>
            <a:r>
              <a:rPr lang="en-US" b="1" dirty="0"/>
              <a:t>Sherlock’s Rule </a:t>
            </a:r>
            <a:endParaRPr lang="en-US" b="1" dirty="0" smtClean="0"/>
          </a:p>
          <a:p>
            <a:pPr marL="0" indent="0">
              <a:buNone/>
            </a:pPr>
            <a:r>
              <a:rPr lang="en-US" sz="2400" i="1" dirty="0"/>
              <a:t>When considering a problem, remove everything from consideration which seems </a:t>
            </a:r>
            <a:r>
              <a:rPr lang="en-US" sz="2400" i="1" dirty="0" smtClean="0"/>
              <a:t>impossible or untrue. </a:t>
            </a:r>
            <a:br>
              <a:rPr lang="en-US" sz="2400" i="1" dirty="0" smtClean="0"/>
            </a:br>
            <a:r>
              <a:rPr lang="en-US" sz="2400" i="1" dirty="0" smtClean="0"/>
              <a:t>What </a:t>
            </a:r>
            <a:r>
              <a:rPr lang="en-US" sz="2400" i="1" dirty="0"/>
              <a:t>is left is probably the truth. </a:t>
            </a:r>
            <a:endParaRPr lang="en-US" sz="2800" b="1" dirty="0"/>
          </a:p>
          <a:p>
            <a:pPr marL="0" indent="0">
              <a:buNone/>
            </a:pPr>
            <a:endParaRPr lang="en-US" b="1" dirty="0"/>
          </a:p>
        </p:txBody>
      </p:sp>
      <p:pic>
        <p:nvPicPr>
          <p:cNvPr id="3" name="Picture 2"/>
          <p:cNvPicPr>
            <a:picLocks noChangeAspect="1"/>
          </p:cNvPicPr>
          <p:nvPr/>
        </p:nvPicPr>
        <p:blipFill>
          <a:blip r:embed="rId2"/>
          <a:stretch>
            <a:fillRect/>
          </a:stretch>
        </p:blipFill>
        <p:spPr>
          <a:xfrm>
            <a:off x="457200" y="3707489"/>
            <a:ext cx="3820581" cy="2865436"/>
          </a:xfrm>
          <a:prstGeom prst="rect">
            <a:avLst/>
          </a:prstGeom>
        </p:spPr>
      </p:pic>
      <p:sp>
        <p:nvSpPr>
          <p:cNvPr id="6" name="TextBox 5"/>
          <p:cNvSpPr txBox="1"/>
          <p:nvPr/>
        </p:nvSpPr>
        <p:spPr>
          <a:xfrm>
            <a:off x="4457144" y="4742613"/>
            <a:ext cx="4686856" cy="1200329"/>
          </a:xfrm>
          <a:prstGeom prst="rect">
            <a:avLst/>
          </a:prstGeom>
          <a:noFill/>
        </p:spPr>
        <p:txBody>
          <a:bodyPr wrap="square" rtlCol="0">
            <a:spAutoFit/>
          </a:bodyPr>
          <a:lstStyle/>
          <a:p>
            <a:r>
              <a:rPr lang="en-US" b="1" dirty="0" smtClean="0"/>
              <a:t>Bill Cosby</a:t>
            </a:r>
          </a:p>
          <a:p>
            <a:endParaRPr lang="en-US" dirty="0"/>
          </a:p>
          <a:p>
            <a:r>
              <a:rPr lang="en-US" dirty="0" smtClean="0"/>
              <a:t>Accused of assaulting 50+ women. </a:t>
            </a:r>
          </a:p>
          <a:p>
            <a:r>
              <a:rPr lang="en-US" dirty="0"/>
              <a:t>C</a:t>
            </a:r>
            <a:r>
              <a:rPr lang="en-US" dirty="0" smtClean="0"/>
              <a:t>laims they are all mistaken or lying. </a:t>
            </a:r>
            <a:endParaRPr lang="en-US" dirty="0"/>
          </a:p>
        </p:txBody>
      </p:sp>
    </p:spTree>
    <p:extLst>
      <p:ext uri="{BB962C8B-B14F-4D97-AF65-F5344CB8AC3E}">
        <p14:creationId xmlns:p14="http://schemas.microsoft.com/office/powerpoint/2010/main" val="2507020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a:t>Analysis</a:t>
            </a:r>
            <a:br>
              <a:rPr lang="en-US" dirty="0"/>
            </a:br>
            <a:r>
              <a:rPr lang="en-US" dirty="0"/>
              <a:t>PRACTICAL RULES</a:t>
            </a:r>
            <a:r>
              <a:rPr lang="en-US" dirty="0" smtClean="0"/>
              <a:t/>
            </a:r>
            <a:br>
              <a:rPr lang="en-US" dirty="0" smtClean="0"/>
            </a:br>
            <a:endParaRPr lang="en-US" dirty="0"/>
          </a:p>
        </p:txBody>
      </p:sp>
      <p:sp>
        <p:nvSpPr>
          <p:cNvPr id="4" name="Content Placeholder 3"/>
          <p:cNvSpPr>
            <a:spLocks noGrp="1"/>
          </p:cNvSpPr>
          <p:nvPr>
            <p:ph idx="1"/>
          </p:nvPr>
        </p:nvSpPr>
        <p:spPr>
          <a:xfrm>
            <a:off x="457200" y="1632704"/>
            <a:ext cx="8434060" cy="2359860"/>
          </a:xfrm>
        </p:spPr>
        <p:txBody>
          <a:bodyPr>
            <a:normAutofit/>
          </a:bodyPr>
          <a:lstStyle/>
          <a:p>
            <a:pPr marL="0" indent="0">
              <a:buNone/>
            </a:pPr>
            <a:r>
              <a:rPr lang="en-US" b="1" dirty="0" smtClean="0"/>
              <a:t>Rule 3: Occam’s Razor</a:t>
            </a:r>
          </a:p>
          <a:p>
            <a:pPr marL="0" indent="0">
              <a:buNone/>
            </a:pPr>
            <a:r>
              <a:rPr lang="en-US" sz="2400" i="1" dirty="0" smtClean="0"/>
              <a:t>When </a:t>
            </a:r>
            <a:r>
              <a:rPr lang="en-US" sz="2400" i="1" dirty="0"/>
              <a:t>considering a complex phenomenon with many factors and a variety of explanations, </a:t>
            </a:r>
            <a:r>
              <a:rPr lang="en-US" sz="2400" i="1" dirty="0" smtClean="0"/>
              <a:t>the </a:t>
            </a:r>
            <a:r>
              <a:rPr lang="en-US" sz="2400" i="1" dirty="0"/>
              <a:t>simplest explanation that accounts for the factors is probably correct.</a:t>
            </a:r>
          </a:p>
          <a:p>
            <a:pPr marL="0" indent="0">
              <a:buNone/>
            </a:pPr>
            <a:endParaRPr lang="en-US"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730" y="3725391"/>
            <a:ext cx="2151529" cy="28660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79937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a:t>Analysis</a:t>
            </a:r>
            <a:br>
              <a:rPr lang="en-US" dirty="0"/>
            </a:br>
            <a:r>
              <a:rPr lang="en-US" dirty="0"/>
              <a:t>PRACTICAL RULES</a:t>
            </a:r>
            <a:r>
              <a:rPr lang="en-US" dirty="0" smtClean="0"/>
              <a:t/>
            </a:r>
            <a:br>
              <a:rPr lang="en-US" dirty="0" smtClean="0"/>
            </a:br>
            <a:endParaRPr lang="en-US" dirty="0"/>
          </a:p>
        </p:txBody>
      </p:sp>
      <p:sp>
        <p:nvSpPr>
          <p:cNvPr id="4" name="Content Placeholder 3"/>
          <p:cNvSpPr>
            <a:spLocks noGrp="1"/>
          </p:cNvSpPr>
          <p:nvPr>
            <p:ph idx="1"/>
          </p:nvPr>
        </p:nvSpPr>
        <p:spPr>
          <a:xfrm>
            <a:off x="457200" y="883737"/>
            <a:ext cx="8459982" cy="5974263"/>
          </a:xfrm>
        </p:spPr>
        <p:txBody>
          <a:bodyPr>
            <a:normAutofit fontScale="77500" lnSpcReduction="20000"/>
          </a:bodyPr>
          <a:lstStyle/>
          <a:p>
            <a:pPr marL="0" indent="0">
              <a:buNone/>
            </a:pPr>
            <a:r>
              <a:rPr lang="en-US" sz="2600" b="1" dirty="0" smtClean="0"/>
              <a:t>Rule 3: Occam’s Razor</a:t>
            </a:r>
          </a:p>
          <a:p>
            <a:pPr marL="0" indent="0">
              <a:buNone/>
            </a:pPr>
            <a:r>
              <a:rPr lang="en-US" sz="2000" i="1" dirty="0"/>
              <a:t>When considering a complex phenomenon with many factors and a variety of explanations, the simplest explanation that accounts for the factors is probably </a:t>
            </a:r>
            <a:r>
              <a:rPr lang="en-US" sz="2000" i="1" dirty="0" smtClean="0"/>
              <a:t>correct</a:t>
            </a:r>
          </a:p>
          <a:p>
            <a:pPr marL="0" indent="0">
              <a:buNone/>
            </a:pPr>
            <a:endParaRPr lang="en-US" sz="1600" b="1" i="1" dirty="0"/>
          </a:p>
          <a:p>
            <a:pPr marL="0" indent="0">
              <a:buNone/>
            </a:pPr>
            <a:r>
              <a:rPr lang="en-US" sz="1600" b="1" i="1" dirty="0" smtClean="0"/>
              <a:t>SOME EXAMPLES</a:t>
            </a:r>
            <a:endParaRPr lang="en-US" sz="2000" dirty="0"/>
          </a:p>
          <a:p>
            <a:pPr lvl="0"/>
            <a:r>
              <a:rPr lang="en-US" sz="2300" dirty="0"/>
              <a:t>Event: One of the fence posts is broken. Of possible explanations a) A moose ran through it or b) Some screws fell out of it because it is old, "b" is the likelier explanation.</a:t>
            </a:r>
          </a:p>
          <a:p>
            <a:pPr lvl="0"/>
            <a:r>
              <a:rPr lang="en-US" sz="2300" dirty="0"/>
              <a:t>Event: The tire on the car is flat. Of possible explanations a) It has a screw in it and b) A serial tire-flattener came through the neighbor and sliced the tire open, explanation "a" is more likely.</a:t>
            </a:r>
          </a:p>
          <a:p>
            <a:pPr lvl="0"/>
            <a:r>
              <a:rPr lang="en-US" sz="2300" dirty="0"/>
              <a:t>Event: It is raining and I saw a bright flash through my curtains. Of possible explanations a) There was lightning or b) Someone is trying to take pictures of me in the house, explanation "a" is more likely.</a:t>
            </a:r>
          </a:p>
          <a:p>
            <a:pPr lvl="0"/>
            <a:r>
              <a:rPr lang="en-US" sz="2300" dirty="0"/>
              <a:t>Event: A student failed the statistics test. Of possible explanations a) The student needed to study harder or b) The professor changed his answers on the test because he does not like the student, explanation "a" is more likely.</a:t>
            </a:r>
          </a:p>
          <a:p>
            <a:pPr lvl="0"/>
            <a:r>
              <a:rPr lang="en-US" sz="2300" dirty="0" smtClean="0"/>
              <a:t>Event</a:t>
            </a:r>
            <a:r>
              <a:rPr lang="en-US" sz="2300" dirty="0"/>
              <a:t>: A dog owner comes home to the trash can tipped over and trash is scattered on the floor. Of possible explanations a) The dog tipped the trash can over and b) Someone broke into the house and sorted through the trash can, explanation "a" is more likely.</a:t>
            </a:r>
          </a:p>
          <a:p>
            <a:pPr marL="0" indent="0">
              <a:buNone/>
            </a:pPr>
            <a:endParaRPr lang="en-US" sz="2000" b="1" dirty="0"/>
          </a:p>
        </p:txBody>
      </p:sp>
    </p:spTree>
    <p:extLst>
      <p:ext uri="{BB962C8B-B14F-4D97-AF65-F5344CB8AC3E}">
        <p14:creationId xmlns:p14="http://schemas.microsoft.com/office/powerpoint/2010/main" val="2020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a:t>Analysis</a:t>
            </a:r>
            <a:br>
              <a:rPr lang="en-US" dirty="0"/>
            </a:br>
            <a:r>
              <a:rPr lang="en-US" dirty="0"/>
              <a:t>PRACTICAL RULES</a:t>
            </a:r>
            <a:r>
              <a:rPr lang="en-US" dirty="0" smtClean="0"/>
              <a:t/>
            </a:r>
            <a:br>
              <a:rPr lang="en-US" dirty="0" smtClean="0"/>
            </a:br>
            <a:endParaRPr lang="en-US" dirty="0"/>
          </a:p>
        </p:txBody>
      </p:sp>
      <p:sp>
        <p:nvSpPr>
          <p:cNvPr id="4" name="Content Placeholder 3"/>
          <p:cNvSpPr>
            <a:spLocks noGrp="1"/>
          </p:cNvSpPr>
          <p:nvPr>
            <p:ph idx="1"/>
          </p:nvPr>
        </p:nvSpPr>
        <p:spPr>
          <a:xfrm>
            <a:off x="457200" y="1632704"/>
            <a:ext cx="8434060" cy="2359860"/>
          </a:xfrm>
        </p:spPr>
        <p:txBody>
          <a:bodyPr>
            <a:normAutofit/>
          </a:bodyPr>
          <a:lstStyle/>
          <a:p>
            <a:pPr marL="0" indent="0">
              <a:buNone/>
            </a:pPr>
            <a:r>
              <a:rPr lang="en-US" b="1" dirty="0" smtClean="0"/>
              <a:t>Rule 4</a:t>
            </a:r>
            <a:r>
              <a:rPr lang="en-US" b="1" dirty="0"/>
              <a:t>: Description is not advocacy </a:t>
            </a:r>
            <a:endParaRPr lang="en-US" b="1" dirty="0" smtClean="0"/>
          </a:p>
          <a:p>
            <a:pPr marL="0" indent="0">
              <a:buNone/>
            </a:pPr>
            <a:r>
              <a:rPr lang="en-US" sz="2400" i="1" dirty="0"/>
              <a:t>To confuse the two is an error </a:t>
            </a:r>
            <a:r>
              <a:rPr lang="en-US" sz="2400" i="1" dirty="0" smtClean="0"/>
              <a:t>born of </a:t>
            </a:r>
            <a:r>
              <a:rPr lang="en-US" sz="2400" i="1" dirty="0"/>
              <a:t>a </a:t>
            </a:r>
            <a:r>
              <a:rPr lang="en-US" sz="2400" i="1" dirty="0" smtClean="0"/>
              <a:t/>
            </a:r>
            <a:br>
              <a:rPr lang="en-US" sz="2400" i="1" dirty="0" smtClean="0"/>
            </a:br>
            <a:r>
              <a:rPr lang="en-US" sz="2400" i="1" dirty="0" smtClean="0"/>
              <a:t>lack </a:t>
            </a:r>
            <a:r>
              <a:rPr lang="en-US" sz="2400" i="1" dirty="0"/>
              <a:t>of objectivity in the observer</a:t>
            </a:r>
            <a:r>
              <a:rPr lang="en-US" sz="2400" i="1" dirty="0" smtClean="0"/>
              <a:t>.</a:t>
            </a:r>
            <a:endParaRPr lang="en-US" sz="2400" i="1" dirty="0"/>
          </a:p>
        </p:txBody>
      </p:sp>
      <p:pic>
        <p:nvPicPr>
          <p:cNvPr id="8" name="Picture 7"/>
          <p:cNvPicPr>
            <a:picLocks noChangeAspect="1"/>
          </p:cNvPicPr>
          <p:nvPr/>
        </p:nvPicPr>
        <p:blipFill>
          <a:blip r:embed="rId2"/>
          <a:stretch>
            <a:fillRect/>
          </a:stretch>
        </p:blipFill>
        <p:spPr>
          <a:xfrm>
            <a:off x="6274562" y="2739632"/>
            <a:ext cx="2616698" cy="3905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6246020" y="6084433"/>
            <a:ext cx="2645240" cy="695575"/>
          </a:xfrm>
          <a:prstGeom prst="rect">
            <a:avLst/>
          </a:prstGeom>
          <a:solidFill>
            <a:schemeClr val="tx1"/>
          </a:solidFill>
        </p:spPr>
        <p:txBody>
          <a:bodyPr wrap="square" rtlCol="0">
            <a:spAutoFit/>
          </a:bodyPr>
          <a:lstStyle/>
          <a:p>
            <a:pPr algn="ctr"/>
            <a:r>
              <a:rPr lang="en-US" sz="1400" cap="small" dirty="0" smtClean="0">
                <a:solidFill>
                  <a:schemeClr val="bg1"/>
                </a:solidFill>
                <a:latin typeface="Bank Gothic"/>
                <a:cs typeface="Bank Gothic"/>
              </a:rPr>
              <a:t>Opinions are welcome</a:t>
            </a:r>
          </a:p>
          <a:p>
            <a:pPr algn="ctr"/>
            <a:r>
              <a:rPr lang="en-US" sz="1400" cap="small" dirty="0" smtClean="0">
                <a:solidFill>
                  <a:schemeClr val="bg1"/>
                </a:solidFill>
                <a:latin typeface="Bank Gothic"/>
                <a:cs typeface="Bank Gothic"/>
              </a:rPr>
              <a:t>As long as they are positive</a:t>
            </a:r>
            <a:endParaRPr lang="en-US" sz="1400" cap="small" dirty="0">
              <a:solidFill>
                <a:schemeClr val="bg1"/>
              </a:solidFill>
              <a:latin typeface="Bank Gothic"/>
              <a:cs typeface="Bank Gothic"/>
            </a:endParaRPr>
          </a:p>
        </p:txBody>
      </p:sp>
    </p:spTree>
    <p:extLst>
      <p:ext uri="{BB962C8B-B14F-4D97-AF65-F5344CB8AC3E}">
        <p14:creationId xmlns:p14="http://schemas.microsoft.com/office/powerpoint/2010/main" val="1137784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WHAT IS AN ANALYST?</a:t>
            </a:r>
            <a:endParaRPr lang="en-US" dirty="0"/>
          </a:p>
        </p:txBody>
      </p:sp>
      <p:sp>
        <p:nvSpPr>
          <p:cNvPr id="3" name="Content Placeholder 2"/>
          <p:cNvSpPr>
            <a:spLocks noGrp="1"/>
          </p:cNvSpPr>
          <p:nvPr>
            <p:ph idx="1"/>
          </p:nvPr>
        </p:nvSpPr>
        <p:spPr>
          <a:xfrm>
            <a:off x="6149895" y="961485"/>
            <a:ext cx="2948143" cy="5896514"/>
          </a:xfrm>
        </p:spPr>
        <p:txBody>
          <a:bodyPr>
            <a:normAutofit fontScale="62500" lnSpcReduction="20000"/>
          </a:bodyPr>
          <a:lstStyle/>
          <a:p>
            <a:pPr marL="0" indent="0">
              <a:spcBef>
                <a:spcPts val="0"/>
              </a:spcBef>
              <a:spcAft>
                <a:spcPts val="1200"/>
              </a:spcAft>
              <a:buNone/>
            </a:pPr>
            <a:r>
              <a:rPr lang="en-US" dirty="0" smtClean="0">
                <a:solidFill>
                  <a:srgbClr val="008000"/>
                </a:solidFill>
              </a:rPr>
              <a:t>A good analyst is:</a:t>
            </a:r>
          </a:p>
          <a:p>
            <a:pPr>
              <a:spcBef>
                <a:spcPts val="0"/>
              </a:spcBef>
              <a:spcAft>
                <a:spcPts val="1200"/>
              </a:spcAft>
            </a:pPr>
            <a:r>
              <a:rPr lang="en-US" dirty="0" smtClean="0"/>
              <a:t>…an investigator</a:t>
            </a:r>
          </a:p>
          <a:p>
            <a:pPr>
              <a:spcBef>
                <a:spcPts val="0"/>
              </a:spcBef>
              <a:spcAft>
                <a:spcPts val="1200"/>
              </a:spcAft>
            </a:pPr>
            <a:r>
              <a:rPr lang="en-US" dirty="0" smtClean="0"/>
              <a:t>…an interviewer</a:t>
            </a:r>
          </a:p>
          <a:p>
            <a:pPr>
              <a:spcBef>
                <a:spcPts val="0"/>
              </a:spcBef>
              <a:spcAft>
                <a:spcPts val="1200"/>
              </a:spcAft>
            </a:pPr>
            <a:r>
              <a:rPr lang="en-US" dirty="0" smtClean="0"/>
              <a:t>…a researcher</a:t>
            </a:r>
          </a:p>
          <a:p>
            <a:pPr>
              <a:spcBef>
                <a:spcPts val="0"/>
              </a:spcBef>
              <a:spcAft>
                <a:spcPts val="1200"/>
              </a:spcAft>
            </a:pPr>
            <a:r>
              <a:rPr lang="en-US" dirty="0" smtClean="0"/>
              <a:t>…a scholar</a:t>
            </a:r>
          </a:p>
          <a:p>
            <a:pPr>
              <a:spcBef>
                <a:spcPts val="0"/>
              </a:spcBef>
              <a:spcAft>
                <a:spcPts val="1200"/>
              </a:spcAft>
            </a:pPr>
            <a:r>
              <a:rPr lang="en-US" dirty="0" smtClean="0"/>
              <a:t>…a manager</a:t>
            </a:r>
          </a:p>
          <a:p>
            <a:pPr>
              <a:spcBef>
                <a:spcPts val="0"/>
              </a:spcBef>
              <a:spcAft>
                <a:spcPts val="1200"/>
              </a:spcAft>
            </a:pPr>
            <a:r>
              <a:rPr lang="en-US" dirty="0" smtClean="0"/>
              <a:t>…a philosopher</a:t>
            </a:r>
          </a:p>
          <a:p>
            <a:pPr>
              <a:spcBef>
                <a:spcPts val="0"/>
              </a:spcBef>
              <a:spcAft>
                <a:spcPts val="1200"/>
              </a:spcAft>
            </a:pPr>
            <a:r>
              <a:rPr lang="en-US" dirty="0" smtClean="0"/>
              <a:t>…an expert</a:t>
            </a:r>
          </a:p>
          <a:p>
            <a:pPr>
              <a:spcBef>
                <a:spcPts val="0"/>
              </a:spcBef>
              <a:spcAft>
                <a:spcPts val="1200"/>
              </a:spcAft>
            </a:pPr>
            <a:r>
              <a:rPr lang="en-US" dirty="0" smtClean="0"/>
              <a:t>…an artist</a:t>
            </a:r>
          </a:p>
          <a:p>
            <a:pPr>
              <a:spcBef>
                <a:spcPts val="0"/>
              </a:spcBef>
              <a:spcAft>
                <a:spcPts val="1200"/>
              </a:spcAft>
            </a:pPr>
            <a:r>
              <a:rPr lang="en-US" dirty="0" smtClean="0"/>
              <a:t>…a mathematician</a:t>
            </a:r>
          </a:p>
          <a:p>
            <a:pPr>
              <a:spcBef>
                <a:spcPts val="0"/>
              </a:spcBef>
              <a:spcAft>
                <a:spcPts val="1200"/>
              </a:spcAft>
            </a:pPr>
            <a:r>
              <a:rPr lang="en-US" dirty="0" smtClean="0"/>
              <a:t>…a counselor</a:t>
            </a:r>
          </a:p>
          <a:p>
            <a:pPr>
              <a:spcBef>
                <a:spcPts val="0"/>
              </a:spcBef>
              <a:spcAft>
                <a:spcPts val="1200"/>
              </a:spcAft>
            </a:pPr>
            <a:r>
              <a:rPr lang="en-US" dirty="0" smtClean="0"/>
              <a:t>…a consultant</a:t>
            </a:r>
          </a:p>
          <a:p>
            <a:pPr>
              <a:spcBef>
                <a:spcPts val="0"/>
              </a:spcBef>
              <a:spcAft>
                <a:spcPts val="1200"/>
              </a:spcAft>
            </a:pPr>
            <a:r>
              <a:rPr lang="en-US" dirty="0" smtClean="0"/>
              <a:t>…a leader</a:t>
            </a:r>
          </a:p>
          <a:p>
            <a:pPr>
              <a:spcBef>
                <a:spcPts val="0"/>
              </a:spcBef>
              <a:spcAft>
                <a:spcPts val="1200"/>
              </a:spcAft>
            </a:pPr>
            <a:r>
              <a:rPr lang="en-US" dirty="0" smtClean="0"/>
              <a:t>…a team player</a:t>
            </a:r>
          </a:p>
          <a:p>
            <a:pPr>
              <a:spcBef>
                <a:spcPts val="0"/>
              </a:spcBef>
              <a:spcAft>
                <a:spcPts val="1200"/>
              </a:spcAft>
            </a:pPr>
            <a:r>
              <a:rPr lang="en-US" dirty="0" smtClean="0"/>
              <a:t>…a rebel</a:t>
            </a:r>
          </a:p>
        </p:txBody>
      </p:sp>
      <p:sp>
        <p:nvSpPr>
          <p:cNvPr id="5" name="TextBox 4"/>
          <p:cNvSpPr txBox="1"/>
          <p:nvPr/>
        </p:nvSpPr>
        <p:spPr>
          <a:xfrm>
            <a:off x="293972" y="1200162"/>
            <a:ext cx="5115113" cy="3416320"/>
          </a:xfrm>
          <a:prstGeom prst="rect">
            <a:avLst/>
          </a:prstGeom>
          <a:noFill/>
        </p:spPr>
        <p:txBody>
          <a:bodyPr wrap="square" rtlCol="0">
            <a:spAutoFit/>
          </a:bodyPr>
          <a:lstStyle/>
          <a:p>
            <a:pPr marL="342900" indent="-342900">
              <a:buFont typeface="Arial"/>
              <a:buChar char="•"/>
            </a:pPr>
            <a:r>
              <a:rPr lang="en-US" sz="2400" i="1" dirty="0">
                <a:solidFill>
                  <a:srgbClr val="008000"/>
                </a:solidFill>
                <a:latin typeface="Avenir Next Regular"/>
                <a:cs typeface="Avenir Next Regular"/>
              </a:rPr>
              <a:t>Analysts are not decision makers</a:t>
            </a:r>
            <a:br>
              <a:rPr lang="en-US" sz="2400" i="1" dirty="0">
                <a:solidFill>
                  <a:srgbClr val="008000"/>
                </a:solidFill>
                <a:latin typeface="Avenir Next Regular"/>
                <a:cs typeface="Avenir Next Regular"/>
              </a:rPr>
            </a:br>
            <a:r>
              <a:rPr lang="en-US" i="1" dirty="0">
                <a:solidFill>
                  <a:srgbClr val="008000"/>
                </a:solidFill>
                <a:latin typeface="Avenir Next Regular"/>
                <a:cs typeface="Avenir Next Regular"/>
              </a:rPr>
              <a:t>…for very good reasons</a:t>
            </a:r>
          </a:p>
          <a:p>
            <a:pPr marL="342900" indent="-342900">
              <a:buFont typeface="Arial"/>
              <a:buChar char="•"/>
            </a:pPr>
            <a:endParaRPr lang="en-US" sz="2400" i="1" dirty="0">
              <a:solidFill>
                <a:srgbClr val="008000"/>
              </a:solidFill>
              <a:latin typeface="Avenir Next Regular"/>
              <a:cs typeface="Avenir Next Regular"/>
            </a:endParaRPr>
          </a:p>
          <a:p>
            <a:pPr marL="342900" indent="-342900">
              <a:buFont typeface="Arial"/>
              <a:buChar char="•"/>
            </a:pPr>
            <a:r>
              <a:rPr lang="en-US" sz="2400" i="1" dirty="0">
                <a:solidFill>
                  <a:srgbClr val="008000"/>
                </a:solidFill>
                <a:latin typeface="Avenir Next Regular"/>
                <a:cs typeface="Avenir Next Regular"/>
              </a:rPr>
              <a:t>Good analysts tell decision makers what they </a:t>
            </a:r>
            <a:r>
              <a:rPr lang="en-US" sz="2400" b="1" i="1" dirty="0">
                <a:solidFill>
                  <a:srgbClr val="008000"/>
                </a:solidFill>
                <a:latin typeface="Avenir Next Regular"/>
                <a:cs typeface="Avenir Next Regular"/>
              </a:rPr>
              <a:t>need</a:t>
            </a:r>
            <a:r>
              <a:rPr lang="en-US" sz="2400" i="1" dirty="0">
                <a:solidFill>
                  <a:srgbClr val="008000"/>
                </a:solidFill>
                <a:latin typeface="Avenir Next Regular"/>
                <a:cs typeface="Avenir Next Regular"/>
              </a:rPr>
              <a:t> to hear, not what they want to hear </a:t>
            </a:r>
          </a:p>
          <a:p>
            <a:pPr marL="342900" indent="-342900">
              <a:buFont typeface="Arial"/>
              <a:buChar char="•"/>
            </a:pPr>
            <a:endParaRPr lang="en-US" sz="2400" i="1" dirty="0">
              <a:solidFill>
                <a:srgbClr val="008000"/>
              </a:solidFill>
              <a:latin typeface="Avenir Next Regular"/>
              <a:cs typeface="Avenir Next Regular"/>
            </a:endParaRPr>
          </a:p>
          <a:p>
            <a:pPr marL="342900" indent="-342900">
              <a:buFont typeface="Arial"/>
              <a:buChar char="•"/>
            </a:pPr>
            <a:r>
              <a:rPr lang="en-US" sz="2400" i="1" dirty="0">
                <a:solidFill>
                  <a:srgbClr val="008000"/>
                </a:solidFill>
                <a:latin typeface="Avenir Next Regular"/>
                <a:cs typeface="Avenir Next Regular"/>
              </a:rPr>
              <a:t>Great analysts get decision- makers to actually listen and act  </a:t>
            </a:r>
          </a:p>
        </p:txBody>
      </p:sp>
    </p:spTree>
    <p:extLst>
      <p:ext uri="{BB962C8B-B14F-4D97-AF65-F5344CB8AC3E}">
        <p14:creationId xmlns:p14="http://schemas.microsoft.com/office/powerpoint/2010/main" val="444262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a:t>Analysis</a:t>
            </a:r>
            <a:br>
              <a:rPr lang="en-US" dirty="0"/>
            </a:br>
            <a:r>
              <a:rPr lang="en-US" dirty="0"/>
              <a:t>PRACTICAL RULES</a:t>
            </a:r>
            <a:r>
              <a:rPr lang="en-US" dirty="0" smtClean="0"/>
              <a:t/>
            </a:r>
            <a:br>
              <a:rPr lang="en-US" dirty="0" smtClean="0"/>
            </a:br>
            <a:endParaRPr lang="en-US" dirty="0"/>
          </a:p>
        </p:txBody>
      </p:sp>
      <p:sp>
        <p:nvSpPr>
          <p:cNvPr id="4" name="Content Placeholder 3"/>
          <p:cNvSpPr>
            <a:spLocks noGrp="1"/>
          </p:cNvSpPr>
          <p:nvPr>
            <p:ph idx="1"/>
          </p:nvPr>
        </p:nvSpPr>
        <p:spPr>
          <a:xfrm>
            <a:off x="457200" y="1632704"/>
            <a:ext cx="8434060" cy="2359860"/>
          </a:xfrm>
        </p:spPr>
        <p:txBody>
          <a:bodyPr>
            <a:normAutofit/>
          </a:bodyPr>
          <a:lstStyle/>
          <a:p>
            <a:pPr marL="0" indent="0">
              <a:buNone/>
            </a:pPr>
            <a:r>
              <a:rPr lang="en-US" b="1" dirty="0" smtClean="0"/>
              <a:t>Rule 4</a:t>
            </a:r>
            <a:r>
              <a:rPr lang="en-US" b="1" dirty="0"/>
              <a:t>: Description is not advocacy </a:t>
            </a:r>
            <a:endParaRPr lang="en-US" b="1" dirty="0" smtClean="0"/>
          </a:p>
          <a:p>
            <a:pPr marL="0" indent="0">
              <a:buNone/>
            </a:pPr>
            <a:r>
              <a:rPr lang="en-US" sz="2400" i="1" dirty="0"/>
              <a:t>To confuse the two is an error born of a </a:t>
            </a:r>
            <a:r>
              <a:rPr lang="en-US" sz="2400" i="1" dirty="0" smtClean="0"/>
              <a:t/>
            </a:r>
            <a:br>
              <a:rPr lang="en-US" sz="2400" i="1" dirty="0" smtClean="0"/>
            </a:br>
            <a:r>
              <a:rPr lang="en-US" sz="2400" i="1" dirty="0" smtClean="0"/>
              <a:t>lack </a:t>
            </a:r>
            <a:r>
              <a:rPr lang="en-US" sz="2400" i="1" dirty="0"/>
              <a:t>of objectivity in the observer</a:t>
            </a:r>
            <a:r>
              <a:rPr lang="en-US" sz="2400" i="1" dirty="0" smtClean="0"/>
              <a:t>.</a:t>
            </a:r>
            <a:endParaRPr lang="en-US" sz="2400" i="1" dirty="0"/>
          </a:p>
        </p:txBody>
      </p:sp>
      <p:pic>
        <p:nvPicPr>
          <p:cNvPr id="6" name="Picture 5"/>
          <p:cNvPicPr>
            <a:picLocks noChangeAspect="1"/>
          </p:cNvPicPr>
          <p:nvPr/>
        </p:nvPicPr>
        <p:blipFill>
          <a:blip r:embed="rId2"/>
          <a:stretch>
            <a:fillRect/>
          </a:stretch>
        </p:blipFill>
        <p:spPr>
          <a:xfrm>
            <a:off x="457200" y="3579187"/>
            <a:ext cx="2176534" cy="2954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901630" y="4715799"/>
            <a:ext cx="5361150" cy="1754327"/>
          </a:xfrm>
          <a:prstGeom prst="rect">
            <a:avLst/>
          </a:prstGeom>
          <a:noFill/>
        </p:spPr>
        <p:txBody>
          <a:bodyPr wrap="square" rtlCol="0">
            <a:spAutoFit/>
          </a:bodyPr>
          <a:lstStyle/>
          <a:p>
            <a:r>
              <a:rPr lang="en-US" b="1" dirty="0" smtClean="0"/>
              <a:t>Socrates</a:t>
            </a:r>
          </a:p>
          <a:p>
            <a:endParaRPr lang="en-US" dirty="0"/>
          </a:p>
          <a:p>
            <a:r>
              <a:rPr lang="en-US" dirty="0" smtClean="0"/>
              <a:t>Asked the wrong questions. </a:t>
            </a:r>
          </a:p>
          <a:p>
            <a:r>
              <a:rPr lang="en-US" dirty="0" smtClean="0"/>
              <a:t>Some ignorant ruler put him on trial and killed him.</a:t>
            </a:r>
          </a:p>
          <a:p>
            <a:endParaRPr lang="en-US" dirty="0"/>
          </a:p>
          <a:p>
            <a:r>
              <a:rPr lang="en-US" dirty="0" smtClean="0"/>
              <a:t>Which one is remembered 2,500 years later?</a:t>
            </a:r>
          </a:p>
        </p:txBody>
      </p:sp>
    </p:spTree>
    <p:extLst>
      <p:ext uri="{BB962C8B-B14F-4D97-AF65-F5344CB8AC3E}">
        <p14:creationId xmlns:p14="http://schemas.microsoft.com/office/powerpoint/2010/main" val="1144882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a:t>Analysis</a:t>
            </a:r>
            <a:br>
              <a:rPr lang="en-US" dirty="0"/>
            </a:br>
            <a:r>
              <a:rPr lang="en-US" dirty="0"/>
              <a:t>PRACTICAL RULES</a:t>
            </a:r>
            <a:r>
              <a:rPr lang="en-US" dirty="0" smtClean="0"/>
              <a:t/>
            </a:r>
            <a:br>
              <a:rPr lang="en-US" dirty="0" smtClean="0"/>
            </a:br>
            <a:endParaRPr lang="en-US" dirty="0"/>
          </a:p>
        </p:txBody>
      </p:sp>
      <p:pic>
        <p:nvPicPr>
          <p:cNvPr id="5" name="Picture 4"/>
          <p:cNvPicPr>
            <a:picLocks noChangeAspect="1"/>
          </p:cNvPicPr>
          <p:nvPr/>
        </p:nvPicPr>
        <p:blipFill>
          <a:blip r:embed="rId2"/>
          <a:stretch>
            <a:fillRect/>
          </a:stretch>
        </p:blipFill>
        <p:spPr>
          <a:xfrm>
            <a:off x="0" y="1530048"/>
            <a:ext cx="9144000" cy="4757195"/>
          </a:xfrm>
          <a:prstGeom prst="rect">
            <a:avLst/>
          </a:prstGeom>
        </p:spPr>
      </p:pic>
    </p:spTree>
    <p:extLst>
      <p:ext uri="{BB962C8B-B14F-4D97-AF65-F5344CB8AC3E}">
        <p14:creationId xmlns:p14="http://schemas.microsoft.com/office/powerpoint/2010/main" val="34481235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4" name="Content Placeholder 3"/>
          <p:cNvSpPr>
            <a:spLocks noGrp="1"/>
          </p:cNvSpPr>
          <p:nvPr>
            <p:ph idx="1"/>
          </p:nvPr>
        </p:nvSpPr>
        <p:spPr>
          <a:xfrm>
            <a:off x="457200" y="1475854"/>
            <a:ext cx="8686800" cy="4650310"/>
          </a:xfrm>
        </p:spPr>
        <p:txBody>
          <a:bodyPr>
            <a:normAutofit/>
          </a:bodyPr>
          <a:lstStyle/>
          <a:p>
            <a:pPr marL="0" indent="0">
              <a:buNone/>
            </a:pPr>
            <a:r>
              <a:rPr lang="en-US" sz="4400" b="1" dirty="0" smtClean="0"/>
              <a:t>PATTERN ANALYSIS</a:t>
            </a:r>
            <a:endParaRPr lang="en-US" sz="4400" b="1" dirty="0"/>
          </a:p>
        </p:txBody>
      </p:sp>
    </p:spTree>
    <p:extLst>
      <p:ext uri="{BB962C8B-B14F-4D97-AF65-F5344CB8AC3E}">
        <p14:creationId xmlns:p14="http://schemas.microsoft.com/office/powerpoint/2010/main" val="39314820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PATTERN ANALYSIS</a:t>
            </a:r>
            <a:endParaRPr lang="en-US" dirty="0"/>
          </a:p>
        </p:txBody>
      </p:sp>
      <p:sp>
        <p:nvSpPr>
          <p:cNvPr id="3" name="Content Placeholder 2"/>
          <p:cNvSpPr>
            <a:spLocks noGrp="1"/>
          </p:cNvSpPr>
          <p:nvPr>
            <p:ph idx="1"/>
          </p:nvPr>
        </p:nvSpPr>
        <p:spPr>
          <a:xfrm>
            <a:off x="457200" y="961486"/>
            <a:ext cx="6687749" cy="5896514"/>
          </a:xfrm>
        </p:spPr>
        <p:txBody>
          <a:bodyPr>
            <a:normAutofit/>
          </a:bodyPr>
          <a:lstStyle/>
          <a:p>
            <a:pPr marL="0" indent="0">
              <a:spcAft>
                <a:spcPts val="1800"/>
              </a:spcAft>
              <a:buNone/>
            </a:pPr>
            <a:r>
              <a:rPr lang="en-US" sz="2800" dirty="0" smtClean="0">
                <a:solidFill>
                  <a:srgbClr val="008000"/>
                </a:solidFill>
              </a:rPr>
              <a:t>Basics</a:t>
            </a:r>
          </a:p>
          <a:p>
            <a:pPr>
              <a:spcAft>
                <a:spcPts val="0"/>
              </a:spcAft>
            </a:pPr>
            <a:r>
              <a:rPr lang="en-US" sz="2400" dirty="0" smtClean="0"/>
              <a:t>Human beings are pattern-driven</a:t>
            </a:r>
          </a:p>
          <a:p>
            <a:pPr lvl="1">
              <a:spcAft>
                <a:spcPts val="1800"/>
              </a:spcAft>
            </a:pPr>
            <a:r>
              <a:rPr lang="en-US" sz="2000" dirty="0" smtClean="0"/>
              <a:t>Routines, habits, tendencies, preferences</a:t>
            </a:r>
          </a:p>
          <a:p>
            <a:pPr>
              <a:spcAft>
                <a:spcPts val="0"/>
              </a:spcAft>
            </a:pPr>
            <a:r>
              <a:rPr lang="en-US" sz="2400" dirty="0" smtClean="0"/>
              <a:t>Patterns can be found in trafficker operations and used to understand and predict their activity</a:t>
            </a:r>
          </a:p>
          <a:p>
            <a:pPr lvl="1">
              <a:spcAft>
                <a:spcPts val="1800"/>
              </a:spcAft>
            </a:pPr>
            <a:r>
              <a:rPr lang="en-US" sz="2000" dirty="0" smtClean="0"/>
              <a:t>Patterns in time, space, relationships, and data</a:t>
            </a:r>
          </a:p>
        </p:txBody>
      </p:sp>
    </p:spTree>
    <p:extLst>
      <p:ext uri="{BB962C8B-B14F-4D97-AF65-F5344CB8AC3E}">
        <p14:creationId xmlns:p14="http://schemas.microsoft.com/office/powerpoint/2010/main" val="3905227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PATTERN ANALYSIS</a:t>
            </a:r>
            <a:endParaRPr lang="en-US" dirty="0"/>
          </a:p>
        </p:txBody>
      </p:sp>
      <p:sp>
        <p:nvSpPr>
          <p:cNvPr id="3" name="Content Placeholder 2"/>
          <p:cNvSpPr>
            <a:spLocks noGrp="1"/>
          </p:cNvSpPr>
          <p:nvPr>
            <p:ph idx="1"/>
          </p:nvPr>
        </p:nvSpPr>
        <p:spPr>
          <a:xfrm>
            <a:off x="457200" y="961486"/>
            <a:ext cx="6687749" cy="587714"/>
          </a:xfrm>
        </p:spPr>
        <p:txBody>
          <a:bodyPr>
            <a:normAutofit/>
          </a:bodyPr>
          <a:lstStyle/>
          <a:p>
            <a:pPr marL="0" indent="0">
              <a:spcAft>
                <a:spcPts val="1800"/>
              </a:spcAft>
              <a:buNone/>
            </a:pPr>
            <a:r>
              <a:rPr lang="en-US" sz="2800" dirty="0" smtClean="0">
                <a:solidFill>
                  <a:srgbClr val="008000"/>
                </a:solidFill>
              </a:rPr>
              <a:t>Time-Event Wheel</a:t>
            </a:r>
          </a:p>
        </p:txBody>
      </p:sp>
      <p:sp>
        <p:nvSpPr>
          <p:cNvPr id="4" name="Rectangle 3"/>
          <p:cNvSpPr/>
          <p:nvPr/>
        </p:nvSpPr>
        <p:spPr>
          <a:xfrm>
            <a:off x="5526172" y="1814378"/>
            <a:ext cx="3118064" cy="2317558"/>
          </a:xfrm>
          <a:prstGeom prst="rect">
            <a:avLst/>
          </a:prstGeom>
        </p:spPr>
        <p:txBody>
          <a:bodyPr wrap="square">
            <a:spAutoFit/>
          </a:bodyPr>
          <a:lstStyle/>
          <a:p>
            <a:pPr marL="342900" indent="-342900">
              <a:spcBef>
                <a:spcPct val="20000"/>
              </a:spcBef>
              <a:spcAft>
                <a:spcPts val="1800"/>
              </a:spcAft>
              <a:buFont typeface="Arial"/>
              <a:buChar char="•"/>
            </a:pPr>
            <a:r>
              <a:rPr lang="en-US" dirty="0">
                <a:solidFill>
                  <a:prstClr val="black"/>
                </a:solidFill>
                <a:latin typeface="Avenir Next Regular"/>
                <a:cs typeface="Avenir Next Regular"/>
              </a:rPr>
              <a:t>Graphic depiction of events by day and time</a:t>
            </a:r>
            <a:endParaRPr lang="en-US" sz="1600" dirty="0">
              <a:solidFill>
                <a:prstClr val="black"/>
              </a:solidFill>
              <a:latin typeface="Avenir Next Regular"/>
              <a:cs typeface="Avenir Next Regular"/>
            </a:endParaRPr>
          </a:p>
          <a:p>
            <a:pPr marL="342900" indent="-342900">
              <a:spcBef>
                <a:spcPct val="20000"/>
              </a:spcBef>
              <a:spcAft>
                <a:spcPts val="1800"/>
              </a:spcAft>
              <a:buFont typeface="Arial"/>
              <a:buChar char="•"/>
            </a:pPr>
            <a:r>
              <a:rPr lang="en-US" dirty="0">
                <a:solidFill>
                  <a:prstClr val="black"/>
                </a:solidFill>
                <a:latin typeface="Avenir Next Regular"/>
                <a:cs typeface="Avenir Next Regular"/>
              </a:rPr>
              <a:t>Helps to identify when specific types of events are most likely to occur (does not help with where)</a:t>
            </a:r>
            <a:endParaRPr lang="en-US" sz="1600" dirty="0">
              <a:solidFill>
                <a:prstClr val="black"/>
              </a:solidFill>
              <a:latin typeface="Avenir Next Regular"/>
              <a:cs typeface="Avenir Next Regular"/>
            </a:endParaRPr>
          </a:p>
        </p:txBody>
      </p:sp>
      <p:grpSp>
        <p:nvGrpSpPr>
          <p:cNvPr id="50" name="Group 49"/>
          <p:cNvGrpSpPr>
            <a:grpSpLocks noChangeAspect="1"/>
          </p:cNvGrpSpPr>
          <p:nvPr/>
        </p:nvGrpSpPr>
        <p:grpSpPr>
          <a:xfrm>
            <a:off x="315335" y="1690882"/>
            <a:ext cx="4045066" cy="3814940"/>
            <a:chOff x="389437" y="-361776"/>
            <a:chExt cx="7670762" cy="7234372"/>
          </a:xfrm>
        </p:grpSpPr>
        <p:sp>
          <p:nvSpPr>
            <p:cNvPr id="51" name="Oval 50"/>
            <p:cNvSpPr>
              <a:spLocks/>
            </p:cNvSpPr>
            <p:nvPr/>
          </p:nvSpPr>
          <p:spPr>
            <a:xfrm>
              <a:off x="2547269" y="1496801"/>
              <a:ext cx="3753584" cy="3747206"/>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 name="Oval 51"/>
            <p:cNvSpPr>
              <a:spLocks/>
            </p:cNvSpPr>
            <p:nvPr/>
          </p:nvSpPr>
          <p:spPr>
            <a:xfrm>
              <a:off x="1921672" y="923320"/>
              <a:ext cx="5004779" cy="499627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 name="Oval 52"/>
            <p:cNvSpPr>
              <a:spLocks/>
            </p:cNvSpPr>
            <p:nvPr/>
          </p:nvSpPr>
          <p:spPr>
            <a:xfrm>
              <a:off x="1301389" y="287135"/>
              <a:ext cx="6245343" cy="624534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Oval 53"/>
            <p:cNvSpPr>
              <a:spLocks/>
            </p:cNvSpPr>
            <p:nvPr/>
          </p:nvSpPr>
          <p:spPr>
            <a:xfrm>
              <a:off x="3172867" y="2121337"/>
              <a:ext cx="2502389" cy="249813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Oval 54"/>
            <p:cNvSpPr>
              <a:spLocks/>
            </p:cNvSpPr>
            <p:nvPr/>
          </p:nvSpPr>
          <p:spPr>
            <a:xfrm>
              <a:off x="3798275" y="2729880"/>
              <a:ext cx="1251572" cy="124919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6" name="Straight Connector 55"/>
            <p:cNvCxnSpPr>
              <a:stCxn id="53" idx="2"/>
              <a:endCxn id="53" idx="6"/>
            </p:cNvCxnSpPr>
            <p:nvPr/>
          </p:nvCxnSpPr>
          <p:spPr>
            <a:xfrm>
              <a:off x="1301389" y="3409806"/>
              <a:ext cx="6245343" cy="0"/>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57" name="Straight Connector 56"/>
            <p:cNvCxnSpPr>
              <a:stCxn id="53" idx="4"/>
              <a:endCxn id="53" idx="0"/>
            </p:cNvCxnSpPr>
            <p:nvPr/>
          </p:nvCxnSpPr>
          <p:spPr>
            <a:xfrm flipV="1">
              <a:off x="4424061" y="287135"/>
              <a:ext cx="0" cy="6245343"/>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58" name="Straight Connector 57"/>
            <p:cNvCxnSpPr>
              <a:stCxn id="53" idx="5"/>
              <a:endCxn id="53" idx="1"/>
            </p:cNvCxnSpPr>
            <p:nvPr/>
          </p:nvCxnSpPr>
          <p:spPr>
            <a:xfrm flipH="1" flipV="1">
              <a:off x="2215998" y="1201745"/>
              <a:ext cx="4416125" cy="4416124"/>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59" name="Straight Connector 58"/>
            <p:cNvCxnSpPr>
              <a:stCxn id="53" idx="3"/>
              <a:endCxn id="53" idx="7"/>
            </p:cNvCxnSpPr>
            <p:nvPr/>
          </p:nvCxnSpPr>
          <p:spPr>
            <a:xfrm flipV="1">
              <a:off x="2215998" y="1201745"/>
              <a:ext cx="4416125" cy="4416124"/>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0" name="Straight Connector 59"/>
            <p:cNvCxnSpPr/>
            <p:nvPr/>
          </p:nvCxnSpPr>
          <p:spPr>
            <a:xfrm>
              <a:off x="3172867" y="562633"/>
              <a:ext cx="2502389" cy="5719469"/>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1" name="Straight Connector 60"/>
            <p:cNvCxnSpPr/>
            <p:nvPr/>
          </p:nvCxnSpPr>
          <p:spPr>
            <a:xfrm flipH="1">
              <a:off x="3172867" y="562633"/>
              <a:ext cx="2502389" cy="5719469"/>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2" name="Straight Connector 61"/>
            <p:cNvCxnSpPr/>
            <p:nvPr/>
          </p:nvCxnSpPr>
          <p:spPr>
            <a:xfrm>
              <a:off x="1473549" y="2297539"/>
              <a:ext cx="5866675" cy="2173398"/>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3" name="Straight Connector 62"/>
            <p:cNvCxnSpPr/>
            <p:nvPr/>
          </p:nvCxnSpPr>
          <p:spPr>
            <a:xfrm flipH="1">
              <a:off x="1518601" y="2215908"/>
              <a:ext cx="5800073" cy="2359789"/>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64" name="TextBox 63"/>
            <p:cNvSpPr txBox="1"/>
            <p:nvPr/>
          </p:nvSpPr>
          <p:spPr>
            <a:xfrm>
              <a:off x="4009532" y="-361776"/>
              <a:ext cx="539932" cy="369332"/>
            </a:xfrm>
            <a:prstGeom prst="rect">
              <a:avLst/>
            </a:prstGeom>
            <a:noFill/>
          </p:spPr>
          <p:txBody>
            <a:bodyPr wrap="none" rtlCol="0">
              <a:spAutoFit/>
            </a:bodyPr>
            <a:lstStyle/>
            <a:p>
              <a:r>
                <a:rPr lang="en-US" dirty="0">
                  <a:solidFill>
                    <a:prstClr val="black"/>
                  </a:solidFill>
                  <a:latin typeface="Calibri"/>
                </a:rPr>
                <a:t>24h</a:t>
              </a:r>
            </a:p>
          </p:txBody>
        </p:sp>
        <p:sp>
          <p:nvSpPr>
            <p:cNvPr id="65" name="TextBox 64"/>
            <p:cNvSpPr txBox="1"/>
            <p:nvPr/>
          </p:nvSpPr>
          <p:spPr>
            <a:xfrm>
              <a:off x="7520268" y="3039872"/>
              <a:ext cx="539931" cy="369332"/>
            </a:xfrm>
            <a:prstGeom prst="rect">
              <a:avLst/>
            </a:prstGeom>
            <a:noFill/>
          </p:spPr>
          <p:txBody>
            <a:bodyPr wrap="none" rtlCol="0">
              <a:spAutoFit/>
            </a:bodyPr>
            <a:lstStyle/>
            <a:p>
              <a:r>
                <a:rPr lang="en-US" dirty="0">
                  <a:solidFill>
                    <a:prstClr val="black"/>
                  </a:solidFill>
                  <a:latin typeface="Calibri"/>
                </a:rPr>
                <a:t>06h</a:t>
              </a:r>
            </a:p>
          </p:txBody>
        </p:sp>
        <p:sp>
          <p:nvSpPr>
            <p:cNvPr id="66" name="TextBox 65"/>
            <p:cNvSpPr txBox="1"/>
            <p:nvPr/>
          </p:nvSpPr>
          <p:spPr>
            <a:xfrm>
              <a:off x="4198690" y="6503264"/>
              <a:ext cx="539931" cy="369332"/>
            </a:xfrm>
            <a:prstGeom prst="rect">
              <a:avLst/>
            </a:prstGeom>
            <a:noFill/>
          </p:spPr>
          <p:txBody>
            <a:bodyPr wrap="none" rtlCol="0">
              <a:spAutoFit/>
            </a:bodyPr>
            <a:lstStyle/>
            <a:p>
              <a:r>
                <a:rPr lang="en-US" dirty="0">
                  <a:solidFill>
                    <a:prstClr val="black"/>
                  </a:solidFill>
                  <a:latin typeface="Calibri"/>
                </a:rPr>
                <a:t>12h</a:t>
              </a:r>
            </a:p>
          </p:txBody>
        </p:sp>
        <p:sp>
          <p:nvSpPr>
            <p:cNvPr id="67" name="TextBox 66"/>
            <p:cNvSpPr txBox="1"/>
            <p:nvPr/>
          </p:nvSpPr>
          <p:spPr>
            <a:xfrm>
              <a:off x="389437" y="3066339"/>
              <a:ext cx="539931" cy="369332"/>
            </a:xfrm>
            <a:prstGeom prst="rect">
              <a:avLst/>
            </a:prstGeom>
            <a:noFill/>
          </p:spPr>
          <p:txBody>
            <a:bodyPr wrap="none" rtlCol="0">
              <a:spAutoFit/>
            </a:bodyPr>
            <a:lstStyle/>
            <a:p>
              <a:r>
                <a:rPr lang="en-US" dirty="0">
                  <a:solidFill>
                    <a:prstClr val="black"/>
                  </a:solidFill>
                  <a:latin typeface="Calibri"/>
                </a:rPr>
                <a:t>18h</a:t>
              </a:r>
            </a:p>
          </p:txBody>
        </p:sp>
        <p:sp>
          <p:nvSpPr>
            <p:cNvPr id="68" name="Oval 67"/>
            <p:cNvSpPr>
              <a:spLocks noChangeAspect="1"/>
            </p:cNvSpPr>
            <p:nvPr/>
          </p:nvSpPr>
          <p:spPr>
            <a:xfrm>
              <a:off x="1628337" y="625125"/>
              <a:ext cx="5591447" cy="559144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9" name="Oval 68"/>
            <p:cNvSpPr>
              <a:spLocks noChangeAspect="1"/>
            </p:cNvSpPr>
            <p:nvPr/>
          </p:nvSpPr>
          <p:spPr>
            <a:xfrm>
              <a:off x="2889712" y="1875457"/>
              <a:ext cx="3068697" cy="306869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0" name="Oval 69"/>
            <p:cNvSpPr>
              <a:spLocks noChangeAspect="1"/>
            </p:cNvSpPr>
            <p:nvPr/>
          </p:nvSpPr>
          <p:spPr>
            <a:xfrm>
              <a:off x="2215998" y="1201743"/>
              <a:ext cx="4416125" cy="441612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1" name="Oval 70"/>
            <p:cNvSpPr>
              <a:spLocks noChangeAspect="1"/>
            </p:cNvSpPr>
            <p:nvPr/>
          </p:nvSpPr>
          <p:spPr>
            <a:xfrm>
              <a:off x="3480682" y="2429567"/>
              <a:ext cx="1864366" cy="1864366"/>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2" name="Oval 71"/>
            <p:cNvSpPr>
              <a:spLocks noChangeAspect="1"/>
            </p:cNvSpPr>
            <p:nvPr/>
          </p:nvSpPr>
          <p:spPr>
            <a:xfrm>
              <a:off x="4068925" y="3062782"/>
              <a:ext cx="692800" cy="6928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564892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PATTERN ANALYSIS</a:t>
            </a:r>
            <a:endParaRPr lang="en-US" dirty="0"/>
          </a:p>
        </p:txBody>
      </p:sp>
      <p:sp>
        <p:nvSpPr>
          <p:cNvPr id="3" name="Content Placeholder 2"/>
          <p:cNvSpPr>
            <a:spLocks noGrp="1"/>
          </p:cNvSpPr>
          <p:nvPr>
            <p:ph idx="1"/>
          </p:nvPr>
        </p:nvSpPr>
        <p:spPr>
          <a:xfrm>
            <a:off x="457200" y="961486"/>
            <a:ext cx="6687749" cy="587714"/>
          </a:xfrm>
        </p:spPr>
        <p:txBody>
          <a:bodyPr>
            <a:normAutofit/>
          </a:bodyPr>
          <a:lstStyle/>
          <a:p>
            <a:pPr marL="0" indent="0">
              <a:spcAft>
                <a:spcPts val="1800"/>
              </a:spcAft>
              <a:buNone/>
            </a:pPr>
            <a:r>
              <a:rPr lang="en-US" sz="2800" dirty="0" smtClean="0">
                <a:solidFill>
                  <a:srgbClr val="008000"/>
                </a:solidFill>
              </a:rPr>
              <a:t>Time-Event Wheel</a:t>
            </a:r>
          </a:p>
        </p:txBody>
      </p:sp>
      <p:sp>
        <p:nvSpPr>
          <p:cNvPr id="4" name="Rectangle 3"/>
          <p:cNvSpPr/>
          <p:nvPr/>
        </p:nvSpPr>
        <p:spPr>
          <a:xfrm>
            <a:off x="5237375" y="1814378"/>
            <a:ext cx="3406861" cy="3185488"/>
          </a:xfrm>
          <a:prstGeom prst="rect">
            <a:avLst/>
          </a:prstGeom>
        </p:spPr>
        <p:txBody>
          <a:bodyPr wrap="square">
            <a:spAutoFit/>
          </a:bodyPr>
          <a:lstStyle/>
          <a:p>
            <a:pPr>
              <a:spcBef>
                <a:spcPct val="20000"/>
              </a:spcBef>
              <a:spcAft>
                <a:spcPts val="1800"/>
              </a:spcAft>
            </a:pPr>
            <a:r>
              <a:rPr lang="en-US" b="1" dirty="0" smtClean="0">
                <a:solidFill>
                  <a:prstClr val="black"/>
                </a:solidFill>
                <a:latin typeface="Avenir Next Regular"/>
                <a:cs typeface="Avenir Next Regular"/>
              </a:rPr>
              <a:t>Useful for identifying:</a:t>
            </a:r>
          </a:p>
          <a:p>
            <a:pPr marL="342900" indent="-342900">
              <a:spcBef>
                <a:spcPct val="20000"/>
              </a:spcBef>
              <a:spcAft>
                <a:spcPts val="1800"/>
              </a:spcAft>
              <a:buFont typeface="Arial"/>
              <a:buChar char="•"/>
            </a:pPr>
            <a:r>
              <a:rPr lang="en-US" dirty="0" smtClean="0">
                <a:solidFill>
                  <a:prstClr val="black"/>
                </a:solidFill>
                <a:latin typeface="Avenir Next Regular"/>
                <a:cs typeface="Avenir Next Regular"/>
              </a:rPr>
              <a:t>Poaching patterns</a:t>
            </a:r>
          </a:p>
          <a:p>
            <a:pPr marL="342900" indent="-342900">
              <a:spcBef>
                <a:spcPct val="20000"/>
              </a:spcBef>
              <a:spcAft>
                <a:spcPts val="1800"/>
              </a:spcAft>
              <a:buFont typeface="Arial"/>
              <a:buChar char="•"/>
            </a:pPr>
            <a:r>
              <a:rPr lang="en-US" dirty="0" smtClean="0">
                <a:solidFill>
                  <a:prstClr val="black"/>
                </a:solidFill>
                <a:latin typeface="Avenir Next Regular"/>
                <a:cs typeface="Avenir Next Regular"/>
              </a:rPr>
              <a:t>Smuggling patterns</a:t>
            </a:r>
          </a:p>
          <a:p>
            <a:pPr marL="342900" indent="-342900">
              <a:spcBef>
                <a:spcPct val="20000"/>
              </a:spcBef>
              <a:spcAft>
                <a:spcPts val="1800"/>
              </a:spcAft>
              <a:buFont typeface="Arial"/>
              <a:buChar char="•"/>
            </a:pPr>
            <a:r>
              <a:rPr lang="en-US" dirty="0" smtClean="0">
                <a:solidFill>
                  <a:prstClr val="black"/>
                </a:solidFill>
                <a:latin typeface="Avenir Next Regular"/>
                <a:cs typeface="Avenir Next Regular"/>
              </a:rPr>
              <a:t>Corruption patterns</a:t>
            </a:r>
          </a:p>
          <a:p>
            <a:pPr marL="342900" indent="-342900">
              <a:spcBef>
                <a:spcPct val="20000"/>
              </a:spcBef>
              <a:spcAft>
                <a:spcPts val="1800"/>
              </a:spcAft>
              <a:buFont typeface="Arial"/>
              <a:buChar char="•"/>
            </a:pPr>
            <a:r>
              <a:rPr lang="en-US" dirty="0" smtClean="0">
                <a:solidFill>
                  <a:prstClr val="black"/>
                </a:solidFill>
                <a:latin typeface="Avenir Next Regular"/>
                <a:cs typeface="Avenir Next Regular"/>
              </a:rPr>
              <a:t>Other temporal patterns</a:t>
            </a:r>
          </a:p>
          <a:p>
            <a:pPr marL="342900" indent="-342900">
              <a:spcBef>
                <a:spcPct val="20000"/>
              </a:spcBef>
              <a:spcAft>
                <a:spcPts val="1800"/>
              </a:spcAft>
              <a:buFont typeface="Arial"/>
              <a:buChar char="•"/>
            </a:pPr>
            <a:endParaRPr lang="en-US" dirty="0" smtClean="0">
              <a:solidFill>
                <a:prstClr val="black"/>
              </a:solidFill>
              <a:latin typeface="Avenir Next Regular"/>
              <a:cs typeface="Avenir Next Regular"/>
            </a:endParaRPr>
          </a:p>
        </p:txBody>
      </p:sp>
      <p:grpSp>
        <p:nvGrpSpPr>
          <p:cNvPr id="50" name="Group 49"/>
          <p:cNvGrpSpPr>
            <a:grpSpLocks noChangeAspect="1"/>
          </p:cNvGrpSpPr>
          <p:nvPr/>
        </p:nvGrpSpPr>
        <p:grpSpPr>
          <a:xfrm>
            <a:off x="315335" y="1690882"/>
            <a:ext cx="4045066" cy="3814940"/>
            <a:chOff x="389437" y="-361776"/>
            <a:chExt cx="7670762" cy="7234372"/>
          </a:xfrm>
        </p:grpSpPr>
        <p:sp>
          <p:nvSpPr>
            <p:cNvPr id="51" name="Oval 50"/>
            <p:cNvSpPr>
              <a:spLocks/>
            </p:cNvSpPr>
            <p:nvPr/>
          </p:nvSpPr>
          <p:spPr>
            <a:xfrm>
              <a:off x="2547269" y="1496801"/>
              <a:ext cx="3753584" cy="3747206"/>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 name="Oval 51"/>
            <p:cNvSpPr>
              <a:spLocks/>
            </p:cNvSpPr>
            <p:nvPr/>
          </p:nvSpPr>
          <p:spPr>
            <a:xfrm>
              <a:off x="1921672" y="923320"/>
              <a:ext cx="5004779" cy="499627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 name="Oval 52"/>
            <p:cNvSpPr>
              <a:spLocks/>
            </p:cNvSpPr>
            <p:nvPr/>
          </p:nvSpPr>
          <p:spPr>
            <a:xfrm>
              <a:off x="1301389" y="287135"/>
              <a:ext cx="6245343" cy="624534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Oval 53"/>
            <p:cNvSpPr>
              <a:spLocks/>
            </p:cNvSpPr>
            <p:nvPr/>
          </p:nvSpPr>
          <p:spPr>
            <a:xfrm>
              <a:off x="3172867" y="2121337"/>
              <a:ext cx="2502389" cy="249813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Oval 54"/>
            <p:cNvSpPr>
              <a:spLocks/>
            </p:cNvSpPr>
            <p:nvPr/>
          </p:nvSpPr>
          <p:spPr>
            <a:xfrm>
              <a:off x="3798275" y="2729880"/>
              <a:ext cx="1251572" cy="124919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6" name="Straight Connector 55"/>
            <p:cNvCxnSpPr>
              <a:stCxn id="53" idx="2"/>
              <a:endCxn id="53" idx="6"/>
            </p:cNvCxnSpPr>
            <p:nvPr/>
          </p:nvCxnSpPr>
          <p:spPr>
            <a:xfrm>
              <a:off x="1301389" y="3409806"/>
              <a:ext cx="6245343" cy="0"/>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57" name="Straight Connector 56"/>
            <p:cNvCxnSpPr>
              <a:stCxn id="53" idx="4"/>
              <a:endCxn id="53" idx="0"/>
            </p:cNvCxnSpPr>
            <p:nvPr/>
          </p:nvCxnSpPr>
          <p:spPr>
            <a:xfrm flipV="1">
              <a:off x="4424061" y="287135"/>
              <a:ext cx="0" cy="6245343"/>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58" name="Straight Connector 57"/>
            <p:cNvCxnSpPr>
              <a:stCxn id="53" idx="5"/>
              <a:endCxn id="53" idx="1"/>
            </p:cNvCxnSpPr>
            <p:nvPr/>
          </p:nvCxnSpPr>
          <p:spPr>
            <a:xfrm flipH="1" flipV="1">
              <a:off x="2215998" y="1201745"/>
              <a:ext cx="4416125" cy="4416124"/>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59" name="Straight Connector 58"/>
            <p:cNvCxnSpPr>
              <a:stCxn id="53" idx="3"/>
              <a:endCxn id="53" idx="7"/>
            </p:cNvCxnSpPr>
            <p:nvPr/>
          </p:nvCxnSpPr>
          <p:spPr>
            <a:xfrm flipV="1">
              <a:off x="2215998" y="1201745"/>
              <a:ext cx="4416125" cy="4416124"/>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0" name="Straight Connector 59"/>
            <p:cNvCxnSpPr/>
            <p:nvPr/>
          </p:nvCxnSpPr>
          <p:spPr>
            <a:xfrm>
              <a:off x="3172867" y="562633"/>
              <a:ext cx="2502389" cy="5719469"/>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1" name="Straight Connector 60"/>
            <p:cNvCxnSpPr/>
            <p:nvPr/>
          </p:nvCxnSpPr>
          <p:spPr>
            <a:xfrm flipH="1">
              <a:off x="3172867" y="562633"/>
              <a:ext cx="2502389" cy="5719469"/>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2" name="Straight Connector 61"/>
            <p:cNvCxnSpPr/>
            <p:nvPr/>
          </p:nvCxnSpPr>
          <p:spPr>
            <a:xfrm>
              <a:off x="1473549" y="2297539"/>
              <a:ext cx="5866675" cy="2173398"/>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3" name="Straight Connector 62"/>
            <p:cNvCxnSpPr/>
            <p:nvPr/>
          </p:nvCxnSpPr>
          <p:spPr>
            <a:xfrm flipH="1">
              <a:off x="1518601" y="2215908"/>
              <a:ext cx="5800073" cy="2359789"/>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64" name="TextBox 63"/>
            <p:cNvSpPr txBox="1"/>
            <p:nvPr/>
          </p:nvSpPr>
          <p:spPr>
            <a:xfrm>
              <a:off x="4009532" y="-361776"/>
              <a:ext cx="539932" cy="369332"/>
            </a:xfrm>
            <a:prstGeom prst="rect">
              <a:avLst/>
            </a:prstGeom>
            <a:noFill/>
          </p:spPr>
          <p:txBody>
            <a:bodyPr wrap="none" rtlCol="0">
              <a:spAutoFit/>
            </a:bodyPr>
            <a:lstStyle/>
            <a:p>
              <a:r>
                <a:rPr lang="en-US" dirty="0">
                  <a:solidFill>
                    <a:prstClr val="black"/>
                  </a:solidFill>
                  <a:latin typeface="Calibri"/>
                </a:rPr>
                <a:t>24h</a:t>
              </a:r>
            </a:p>
          </p:txBody>
        </p:sp>
        <p:sp>
          <p:nvSpPr>
            <p:cNvPr id="65" name="TextBox 64"/>
            <p:cNvSpPr txBox="1"/>
            <p:nvPr/>
          </p:nvSpPr>
          <p:spPr>
            <a:xfrm>
              <a:off x="7520268" y="3039872"/>
              <a:ext cx="539931" cy="369332"/>
            </a:xfrm>
            <a:prstGeom prst="rect">
              <a:avLst/>
            </a:prstGeom>
            <a:noFill/>
          </p:spPr>
          <p:txBody>
            <a:bodyPr wrap="none" rtlCol="0">
              <a:spAutoFit/>
            </a:bodyPr>
            <a:lstStyle/>
            <a:p>
              <a:r>
                <a:rPr lang="en-US" dirty="0">
                  <a:solidFill>
                    <a:prstClr val="black"/>
                  </a:solidFill>
                  <a:latin typeface="Calibri"/>
                </a:rPr>
                <a:t>06h</a:t>
              </a:r>
            </a:p>
          </p:txBody>
        </p:sp>
        <p:sp>
          <p:nvSpPr>
            <p:cNvPr id="66" name="TextBox 65"/>
            <p:cNvSpPr txBox="1"/>
            <p:nvPr/>
          </p:nvSpPr>
          <p:spPr>
            <a:xfrm>
              <a:off x="4198690" y="6503264"/>
              <a:ext cx="539931" cy="369332"/>
            </a:xfrm>
            <a:prstGeom prst="rect">
              <a:avLst/>
            </a:prstGeom>
            <a:noFill/>
          </p:spPr>
          <p:txBody>
            <a:bodyPr wrap="none" rtlCol="0">
              <a:spAutoFit/>
            </a:bodyPr>
            <a:lstStyle/>
            <a:p>
              <a:r>
                <a:rPr lang="en-US" dirty="0">
                  <a:solidFill>
                    <a:prstClr val="black"/>
                  </a:solidFill>
                  <a:latin typeface="Calibri"/>
                </a:rPr>
                <a:t>12h</a:t>
              </a:r>
            </a:p>
          </p:txBody>
        </p:sp>
        <p:sp>
          <p:nvSpPr>
            <p:cNvPr id="67" name="TextBox 66"/>
            <p:cNvSpPr txBox="1"/>
            <p:nvPr/>
          </p:nvSpPr>
          <p:spPr>
            <a:xfrm>
              <a:off x="389437" y="3066339"/>
              <a:ext cx="539931" cy="369332"/>
            </a:xfrm>
            <a:prstGeom prst="rect">
              <a:avLst/>
            </a:prstGeom>
            <a:noFill/>
          </p:spPr>
          <p:txBody>
            <a:bodyPr wrap="none" rtlCol="0">
              <a:spAutoFit/>
            </a:bodyPr>
            <a:lstStyle/>
            <a:p>
              <a:r>
                <a:rPr lang="en-US" dirty="0">
                  <a:solidFill>
                    <a:prstClr val="black"/>
                  </a:solidFill>
                  <a:latin typeface="Calibri"/>
                </a:rPr>
                <a:t>18h</a:t>
              </a:r>
            </a:p>
          </p:txBody>
        </p:sp>
        <p:sp>
          <p:nvSpPr>
            <p:cNvPr id="68" name="Oval 67"/>
            <p:cNvSpPr>
              <a:spLocks noChangeAspect="1"/>
            </p:cNvSpPr>
            <p:nvPr/>
          </p:nvSpPr>
          <p:spPr>
            <a:xfrm>
              <a:off x="1628337" y="625125"/>
              <a:ext cx="5591447" cy="559144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9" name="Oval 68"/>
            <p:cNvSpPr>
              <a:spLocks noChangeAspect="1"/>
            </p:cNvSpPr>
            <p:nvPr/>
          </p:nvSpPr>
          <p:spPr>
            <a:xfrm>
              <a:off x="2889712" y="1875457"/>
              <a:ext cx="3068697" cy="306869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0" name="Oval 69"/>
            <p:cNvSpPr>
              <a:spLocks noChangeAspect="1"/>
            </p:cNvSpPr>
            <p:nvPr/>
          </p:nvSpPr>
          <p:spPr>
            <a:xfrm>
              <a:off x="2215998" y="1201743"/>
              <a:ext cx="4416125" cy="441612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1" name="Oval 70"/>
            <p:cNvSpPr>
              <a:spLocks noChangeAspect="1"/>
            </p:cNvSpPr>
            <p:nvPr/>
          </p:nvSpPr>
          <p:spPr>
            <a:xfrm>
              <a:off x="3480682" y="2429567"/>
              <a:ext cx="1864366" cy="1864366"/>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2" name="Oval 71"/>
            <p:cNvSpPr>
              <a:spLocks noChangeAspect="1"/>
            </p:cNvSpPr>
            <p:nvPr/>
          </p:nvSpPr>
          <p:spPr>
            <a:xfrm>
              <a:off x="4068925" y="3062782"/>
              <a:ext cx="692800" cy="6928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6548457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PATTERN ANALYSIS</a:t>
            </a:r>
            <a:endParaRPr lang="en-US" dirty="0"/>
          </a:p>
        </p:txBody>
      </p:sp>
      <p:grpSp>
        <p:nvGrpSpPr>
          <p:cNvPr id="62" name="Group 61"/>
          <p:cNvGrpSpPr/>
          <p:nvPr/>
        </p:nvGrpSpPr>
        <p:grpSpPr>
          <a:xfrm>
            <a:off x="284002" y="-44172"/>
            <a:ext cx="7300281" cy="6916768"/>
            <a:chOff x="786382" y="-44172"/>
            <a:chExt cx="7300281" cy="6916768"/>
          </a:xfrm>
        </p:grpSpPr>
        <p:sp>
          <p:nvSpPr>
            <p:cNvPr id="63" name="Oval 62"/>
            <p:cNvSpPr>
              <a:spLocks/>
            </p:cNvSpPr>
            <p:nvPr/>
          </p:nvSpPr>
          <p:spPr>
            <a:xfrm>
              <a:off x="2462693" y="1468777"/>
              <a:ext cx="3893375" cy="389670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Oval 63"/>
            <p:cNvSpPr>
              <a:spLocks/>
            </p:cNvSpPr>
            <p:nvPr/>
          </p:nvSpPr>
          <p:spPr>
            <a:xfrm>
              <a:off x="2043045" y="1060176"/>
              <a:ext cx="4772975" cy="4748988"/>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 name="Oval 64"/>
            <p:cNvSpPr>
              <a:spLocks/>
            </p:cNvSpPr>
            <p:nvPr/>
          </p:nvSpPr>
          <p:spPr>
            <a:xfrm>
              <a:off x="1301389" y="287135"/>
              <a:ext cx="6245343" cy="624534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6" name="Oval 65"/>
            <p:cNvSpPr>
              <a:spLocks/>
            </p:cNvSpPr>
            <p:nvPr/>
          </p:nvSpPr>
          <p:spPr>
            <a:xfrm>
              <a:off x="3798275" y="2729880"/>
              <a:ext cx="1251572" cy="124919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67" name="Straight Connector 66"/>
            <p:cNvCxnSpPr>
              <a:stCxn id="65" idx="2"/>
              <a:endCxn id="65" idx="6"/>
            </p:cNvCxnSpPr>
            <p:nvPr/>
          </p:nvCxnSpPr>
          <p:spPr>
            <a:xfrm>
              <a:off x="1301389" y="3409806"/>
              <a:ext cx="6245343" cy="0"/>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8" name="Straight Connector 67"/>
            <p:cNvCxnSpPr>
              <a:stCxn id="65" idx="4"/>
              <a:endCxn id="65" idx="0"/>
            </p:cNvCxnSpPr>
            <p:nvPr/>
          </p:nvCxnSpPr>
          <p:spPr>
            <a:xfrm flipV="1">
              <a:off x="4424061" y="287135"/>
              <a:ext cx="0" cy="6245343"/>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9" name="Straight Connector 68"/>
            <p:cNvCxnSpPr>
              <a:stCxn id="65" idx="5"/>
              <a:endCxn id="65" idx="1"/>
            </p:cNvCxnSpPr>
            <p:nvPr/>
          </p:nvCxnSpPr>
          <p:spPr>
            <a:xfrm flipH="1" flipV="1">
              <a:off x="2215998" y="1201745"/>
              <a:ext cx="4416125" cy="4416124"/>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70" name="Straight Connector 69"/>
            <p:cNvCxnSpPr>
              <a:stCxn id="65" idx="3"/>
              <a:endCxn id="65" idx="7"/>
            </p:cNvCxnSpPr>
            <p:nvPr/>
          </p:nvCxnSpPr>
          <p:spPr>
            <a:xfrm flipV="1">
              <a:off x="2215998" y="1201745"/>
              <a:ext cx="4416125" cy="4416124"/>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71" name="Straight Connector 70"/>
            <p:cNvCxnSpPr/>
            <p:nvPr/>
          </p:nvCxnSpPr>
          <p:spPr>
            <a:xfrm>
              <a:off x="3172867" y="562633"/>
              <a:ext cx="2502389" cy="5719469"/>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72" name="Straight Connector 71"/>
            <p:cNvCxnSpPr/>
            <p:nvPr/>
          </p:nvCxnSpPr>
          <p:spPr>
            <a:xfrm flipH="1">
              <a:off x="3172867" y="562633"/>
              <a:ext cx="2502389" cy="5719469"/>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73" name="Straight Connector 72"/>
            <p:cNvCxnSpPr/>
            <p:nvPr/>
          </p:nvCxnSpPr>
          <p:spPr>
            <a:xfrm>
              <a:off x="1473549" y="2297539"/>
              <a:ext cx="5866675" cy="2173398"/>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74" name="Straight Connector 73"/>
            <p:cNvCxnSpPr/>
            <p:nvPr/>
          </p:nvCxnSpPr>
          <p:spPr>
            <a:xfrm flipH="1">
              <a:off x="1518601" y="2215908"/>
              <a:ext cx="5800073" cy="2359789"/>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75" name="TextBox 74"/>
            <p:cNvSpPr txBox="1"/>
            <p:nvPr/>
          </p:nvSpPr>
          <p:spPr>
            <a:xfrm>
              <a:off x="4168312" y="-44172"/>
              <a:ext cx="539931" cy="369332"/>
            </a:xfrm>
            <a:prstGeom prst="rect">
              <a:avLst/>
            </a:prstGeom>
            <a:noFill/>
          </p:spPr>
          <p:txBody>
            <a:bodyPr wrap="none" rtlCol="0">
              <a:spAutoFit/>
            </a:bodyPr>
            <a:lstStyle/>
            <a:p>
              <a:r>
                <a:rPr lang="en-US" dirty="0">
                  <a:solidFill>
                    <a:prstClr val="black"/>
                  </a:solidFill>
                  <a:latin typeface="Calibri"/>
                </a:rPr>
                <a:t>24h</a:t>
              </a:r>
            </a:p>
          </p:txBody>
        </p:sp>
        <p:sp>
          <p:nvSpPr>
            <p:cNvPr id="76" name="TextBox 75"/>
            <p:cNvSpPr txBox="1"/>
            <p:nvPr/>
          </p:nvSpPr>
          <p:spPr>
            <a:xfrm>
              <a:off x="7546732" y="3225140"/>
              <a:ext cx="539931" cy="369332"/>
            </a:xfrm>
            <a:prstGeom prst="rect">
              <a:avLst/>
            </a:prstGeom>
            <a:noFill/>
          </p:spPr>
          <p:txBody>
            <a:bodyPr wrap="none" rtlCol="0">
              <a:spAutoFit/>
            </a:bodyPr>
            <a:lstStyle/>
            <a:p>
              <a:r>
                <a:rPr lang="en-US" dirty="0">
                  <a:solidFill>
                    <a:prstClr val="black"/>
                  </a:solidFill>
                  <a:latin typeface="Calibri"/>
                </a:rPr>
                <a:t>06h</a:t>
              </a:r>
            </a:p>
          </p:txBody>
        </p:sp>
        <p:sp>
          <p:nvSpPr>
            <p:cNvPr id="77" name="TextBox 76"/>
            <p:cNvSpPr txBox="1"/>
            <p:nvPr/>
          </p:nvSpPr>
          <p:spPr>
            <a:xfrm>
              <a:off x="4198690" y="6503264"/>
              <a:ext cx="539931" cy="369332"/>
            </a:xfrm>
            <a:prstGeom prst="rect">
              <a:avLst/>
            </a:prstGeom>
            <a:noFill/>
          </p:spPr>
          <p:txBody>
            <a:bodyPr wrap="none" rtlCol="0">
              <a:spAutoFit/>
            </a:bodyPr>
            <a:lstStyle/>
            <a:p>
              <a:r>
                <a:rPr lang="en-US" dirty="0">
                  <a:solidFill>
                    <a:prstClr val="black"/>
                  </a:solidFill>
                  <a:latin typeface="Calibri"/>
                </a:rPr>
                <a:t>12h</a:t>
              </a:r>
            </a:p>
          </p:txBody>
        </p:sp>
        <p:sp>
          <p:nvSpPr>
            <p:cNvPr id="78" name="TextBox 77"/>
            <p:cNvSpPr txBox="1"/>
            <p:nvPr/>
          </p:nvSpPr>
          <p:spPr>
            <a:xfrm>
              <a:off x="786382" y="3225140"/>
              <a:ext cx="539931" cy="369332"/>
            </a:xfrm>
            <a:prstGeom prst="rect">
              <a:avLst/>
            </a:prstGeom>
            <a:noFill/>
          </p:spPr>
          <p:txBody>
            <a:bodyPr wrap="none" rtlCol="0">
              <a:spAutoFit/>
            </a:bodyPr>
            <a:lstStyle/>
            <a:p>
              <a:r>
                <a:rPr lang="en-US" dirty="0">
                  <a:solidFill>
                    <a:prstClr val="black"/>
                  </a:solidFill>
                  <a:latin typeface="Calibri"/>
                </a:rPr>
                <a:t>18h</a:t>
              </a:r>
            </a:p>
          </p:txBody>
        </p:sp>
        <p:sp>
          <p:nvSpPr>
            <p:cNvPr id="79" name="Oval 78"/>
            <p:cNvSpPr>
              <a:spLocks noChangeAspect="1"/>
            </p:cNvSpPr>
            <p:nvPr/>
          </p:nvSpPr>
          <p:spPr>
            <a:xfrm>
              <a:off x="1665823" y="662611"/>
              <a:ext cx="5509789" cy="550978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0" name="Oval 79"/>
            <p:cNvSpPr>
              <a:spLocks noChangeAspect="1"/>
            </p:cNvSpPr>
            <p:nvPr/>
          </p:nvSpPr>
          <p:spPr>
            <a:xfrm>
              <a:off x="2889712" y="1875457"/>
              <a:ext cx="3068697" cy="306869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Oval 80"/>
            <p:cNvSpPr>
              <a:spLocks noChangeAspect="1"/>
            </p:cNvSpPr>
            <p:nvPr/>
          </p:nvSpPr>
          <p:spPr>
            <a:xfrm>
              <a:off x="3348166" y="2274965"/>
              <a:ext cx="2194574" cy="219457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4" name="TextBox 13"/>
          <p:cNvSpPr txBox="1"/>
          <p:nvPr/>
        </p:nvSpPr>
        <p:spPr>
          <a:xfrm>
            <a:off x="796023" y="3199325"/>
            <a:ext cx="2865501" cy="369332"/>
          </a:xfrm>
          <a:prstGeom prst="rect">
            <a:avLst/>
          </a:prstGeom>
          <a:noFill/>
        </p:spPr>
        <p:txBody>
          <a:bodyPr wrap="none" rtlCol="0">
            <a:spAutoFit/>
          </a:bodyPr>
          <a:lstStyle/>
          <a:p>
            <a:r>
              <a:rPr lang="en-US" dirty="0">
                <a:solidFill>
                  <a:prstClr val="black"/>
                </a:solidFill>
                <a:latin typeface="Calibri"/>
              </a:rPr>
              <a:t>M    T     W     R      F       S      S </a:t>
            </a:r>
          </a:p>
        </p:txBody>
      </p:sp>
      <p:sp>
        <p:nvSpPr>
          <p:cNvPr id="16" name="Oval 15"/>
          <p:cNvSpPr>
            <a:spLocks noChangeAspect="1"/>
          </p:cNvSpPr>
          <p:nvPr/>
        </p:nvSpPr>
        <p:spPr>
          <a:xfrm>
            <a:off x="884947" y="3118764"/>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87" name="Oval 86"/>
          <p:cNvSpPr>
            <a:spLocks noChangeAspect="1"/>
          </p:cNvSpPr>
          <p:nvPr/>
        </p:nvSpPr>
        <p:spPr>
          <a:xfrm>
            <a:off x="1078422" y="3214045"/>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88" name="Oval 87"/>
          <p:cNvSpPr>
            <a:spLocks noChangeAspect="1"/>
          </p:cNvSpPr>
          <p:nvPr/>
        </p:nvSpPr>
        <p:spPr>
          <a:xfrm>
            <a:off x="1037051" y="2855423"/>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89" name="Oval 88"/>
          <p:cNvSpPr>
            <a:spLocks noChangeAspect="1"/>
          </p:cNvSpPr>
          <p:nvPr/>
        </p:nvSpPr>
        <p:spPr>
          <a:xfrm>
            <a:off x="1039652" y="3044865"/>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90" name="Oval 89"/>
          <p:cNvSpPr>
            <a:spLocks noChangeAspect="1"/>
          </p:cNvSpPr>
          <p:nvPr/>
        </p:nvSpPr>
        <p:spPr>
          <a:xfrm>
            <a:off x="2242902" y="3144579"/>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91" name="Oval 90"/>
          <p:cNvSpPr>
            <a:spLocks noChangeAspect="1"/>
          </p:cNvSpPr>
          <p:nvPr/>
        </p:nvSpPr>
        <p:spPr>
          <a:xfrm>
            <a:off x="2187096" y="2990856"/>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92" name="Oval 91"/>
          <p:cNvSpPr>
            <a:spLocks noChangeAspect="1"/>
          </p:cNvSpPr>
          <p:nvPr/>
        </p:nvSpPr>
        <p:spPr>
          <a:xfrm>
            <a:off x="2072483" y="3071417"/>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93" name="Oval 92"/>
          <p:cNvSpPr>
            <a:spLocks noChangeAspect="1"/>
          </p:cNvSpPr>
          <p:nvPr/>
        </p:nvSpPr>
        <p:spPr>
          <a:xfrm>
            <a:off x="1609922" y="2990856"/>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94" name="Oval 93"/>
          <p:cNvSpPr>
            <a:spLocks noChangeAspect="1"/>
          </p:cNvSpPr>
          <p:nvPr/>
        </p:nvSpPr>
        <p:spPr>
          <a:xfrm>
            <a:off x="888426" y="2935203"/>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95" name="Oval 94"/>
          <p:cNvSpPr>
            <a:spLocks noChangeAspect="1"/>
          </p:cNvSpPr>
          <p:nvPr/>
        </p:nvSpPr>
        <p:spPr>
          <a:xfrm>
            <a:off x="1713618" y="3093741"/>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96" name="Oval 95"/>
          <p:cNvSpPr>
            <a:spLocks noChangeAspect="1"/>
          </p:cNvSpPr>
          <p:nvPr/>
        </p:nvSpPr>
        <p:spPr>
          <a:xfrm>
            <a:off x="2456957" y="3227386"/>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97" name="Oval 96"/>
          <p:cNvSpPr>
            <a:spLocks noChangeAspect="1"/>
          </p:cNvSpPr>
          <p:nvPr/>
        </p:nvSpPr>
        <p:spPr>
          <a:xfrm>
            <a:off x="2590592" y="3104298"/>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98" name="Oval 97"/>
          <p:cNvSpPr>
            <a:spLocks noChangeAspect="1"/>
          </p:cNvSpPr>
          <p:nvPr/>
        </p:nvSpPr>
        <p:spPr>
          <a:xfrm>
            <a:off x="2921496" y="3161325"/>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99" name="Oval 98"/>
          <p:cNvSpPr>
            <a:spLocks noChangeAspect="1"/>
          </p:cNvSpPr>
          <p:nvPr/>
        </p:nvSpPr>
        <p:spPr>
          <a:xfrm>
            <a:off x="3073896" y="3161325"/>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100" name="Oval 99"/>
          <p:cNvSpPr>
            <a:spLocks noChangeAspect="1"/>
          </p:cNvSpPr>
          <p:nvPr/>
        </p:nvSpPr>
        <p:spPr>
          <a:xfrm flipH="1">
            <a:off x="3143553" y="3313725"/>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101" name="Oval 100"/>
          <p:cNvSpPr>
            <a:spLocks noChangeAspect="1"/>
          </p:cNvSpPr>
          <p:nvPr/>
        </p:nvSpPr>
        <p:spPr>
          <a:xfrm>
            <a:off x="5463042" y="2950575"/>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102" name="Oval 101"/>
          <p:cNvSpPr>
            <a:spLocks noChangeAspect="1"/>
          </p:cNvSpPr>
          <p:nvPr/>
        </p:nvSpPr>
        <p:spPr>
          <a:xfrm>
            <a:off x="5296531" y="771963"/>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103" name="Oval 102"/>
          <p:cNvSpPr>
            <a:spLocks noChangeAspect="1"/>
          </p:cNvSpPr>
          <p:nvPr/>
        </p:nvSpPr>
        <p:spPr>
          <a:xfrm>
            <a:off x="5895360" y="3823506"/>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104" name="Oval 103"/>
          <p:cNvSpPr>
            <a:spLocks noChangeAspect="1"/>
          </p:cNvSpPr>
          <p:nvPr/>
        </p:nvSpPr>
        <p:spPr>
          <a:xfrm>
            <a:off x="3669529" y="4535416"/>
            <a:ext cx="82743" cy="8056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105" name="Oval 104"/>
          <p:cNvSpPr>
            <a:spLocks noChangeAspect="1"/>
          </p:cNvSpPr>
          <p:nvPr/>
        </p:nvSpPr>
        <p:spPr>
          <a:xfrm>
            <a:off x="7246899" y="1568284"/>
            <a:ext cx="213454" cy="20782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17" name="TextBox 16"/>
          <p:cNvSpPr txBox="1"/>
          <p:nvPr/>
        </p:nvSpPr>
        <p:spPr>
          <a:xfrm>
            <a:off x="7460353" y="1468777"/>
            <a:ext cx="956625" cy="369332"/>
          </a:xfrm>
          <a:prstGeom prst="rect">
            <a:avLst/>
          </a:prstGeom>
          <a:noFill/>
        </p:spPr>
        <p:txBody>
          <a:bodyPr wrap="none" rtlCol="0">
            <a:spAutoFit/>
          </a:bodyPr>
          <a:lstStyle/>
          <a:p>
            <a:r>
              <a:rPr lang="en-US" dirty="0">
                <a:solidFill>
                  <a:prstClr val="black"/>
                </a:solidFill>
                <a:latin typeface="Calibri"/>
              </a:rPr>
              <a:t>Seizures</a:t>
            </a:r>
          </a:p>
        </p:txBody>
      </p:sp>
      <p:sp>
        <p:nvSpPr>
          <p:cNvPr id="106" name="TextBox 105"/>
          <p:cNvSpPr txBox="1"/>
          <p:nvPr/>
        </p:nvSpPr>
        <p:spPr>
          <a:xfrm>
            <a:off x="1122395" y="2730116"/>
            <a:ext cx="469872" cy="707886"/>
          </a:xfrm>
          <a:prstGeom prst="rect">
            <a:avLst/>
          </a:prstGeom>
          <a:noFill/>
        </p:spPr>
        <p:txBody>
          <a:bodyPr wrap="none" rtlCol="0">
            <a:spAutoFit/>
          </a:bodyPr>
          <a:lstStyle/>
          <a:p>
            <a:r>
              <a:rPr lang="en-US" sz="4000" dirty="0">
                <a:solidFill>
                  <a:srgbClr val="3366FF"/>
                </a:solidFill>
                <a:latin typeface="Avenir Black"/>
                <a:cs typeface="Avenir Black"/>
              </a:rPr>
              <a:t>?</a:t>
            </a:r>
          </a:p>
        </p:txBody>
      </p:sp>
    </p:spTree>
    <p:extLst>
      <p:ext uri="{BB962C8B-B14F-4D97-AF65-F5344CB8AC3E}">
        <p14:creationId xmlns:p14="http://schemas.microsoft.com/office/powerpoint/2010/main" val="150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fade">
                                      <p:cBhvr>
                                        <p:cTn id="34" dur="500"/>
                                        <p:tgtEl>
                                          <p:spTgt spid="9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500"/>
                                        <p:tgtEl>
                                          <p:spTgt spid="9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fade">
                                      <p:cBhvr>
                                        <p:cTn id="43" dur="500"/>
                                        <p:tgtEl>
                                          <p:spTgt spid="9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500"/>
                                        <p:tgtEl>
                                          <p:spTgt spid="9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fade">
                                      <p:cBhvr>
                                        <p:cTn id="49" dur="500"/>
                                        <p:tgtEl>
                                          <p:spTgt spid="9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6"/>
                                        </p:tgtEl>
                                        <p:attrNameLst>
                                          <p:attrName>style.visibility</p:attrName>
                                        </p:attrNameLst>
                                      </p:cBhvr>
                                      <p:to>
                                        <p:strVal val="visible"/>
                                      </p:to>
                                    </p:set>
                                    <p:animEffect transition="in" filter="fade">
                                      <p:cBhvr>
                                        <p:cTn id="52" dur="500"/>
                                        <p:tgtEl>
                                          <p:spTgt spid="9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fade">
                                      <p:cBhvr>
                                        <p:cTn id="55" dur="500"/>
                                        <p:tgtEl>
                                          <p:spTgt spid="9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fade">
                                      <p:cBhvr>
                                        <p:cTn id="58" dur="500"/>
                                        <p:tgtEl>
                                          <p:spTgt spid="9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fade">
                                      <p:cBhvr>
                                        <p:cTn id="61" dur="500"/>
                                        <p:tgtEl>
                                          <p:spTgt spid="9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fade">
                                      <p:cBhvr>
                                        <p:cTn id="64" dur="500"/>
                                        <p:tgtEl>
                                          <p:spTgt spid="10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1"/>
                                        </p:tgtEl>
                                        <p:attrNameLst>
                                          <p:attrName>style.visibility</p:attrName>
                                        </p:attrNameLst>
                                      </p:cBhvr>
                                      <p:to>
                                        <p:strVal val="visible"/>
                                      </p:to>
                                    </p:set>
                                    <p:animEffect transition="in" filter="fade">
                                      <p:cBhvr>
                                        <p:cTn id="67" dur="500"/>
                                        <p:tgtEl>
                                          <p:spTgt spid="10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3"/>
                                        </p:tgtEl>
                                        <p:attrNameLst>
                                          <p:attrName>style.visibility</p:attrName>
                                        </p:attrNameLst>
                                      </p:cBhvr>
                                      <p:to>
                                        <p:strVal val="visible"/>
                                      </p:to>
                                    </p:set>
                                    <p:animEffect transition="in" filter="fade">
                                      <p:cBhvr>
                                        <p:cTn id="73" dur="500"/>
                                        <p:tgtEl>
                                          <p:spTgt spid="10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4"/>
                                        </p:tgtEl>
                                        <p:attrNameLst>
                                          <p:attrName>style.visibility</p:attrName>
                                        </p:attrNameLst>
                                      </p:cBhvr>
                                      <p:to>
                                        <p:strVal val="visible"/>
                                      </p:to>
                                    </p:set>
                                    <p:animEffect transition="in" filter="fade">
                                      <p:cBhvr>
                                        <p:cTn id="76" dur="500"/>
                                        <p:tgtEl>
                                          <p:spTgt spid="104"/>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7" grpId="0"/>
      <p:bldP spid="1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284002" y="-44172"/>
            <a:ext cx="7300281" cy="6916768"/>
            <a:chOff x="786382" y="-44172"/>
            <a:chExt cx="7300281" cy="6916768"/>
          </a:xfrm>
        </p:grpSpPr>
        <p:sp>
          <p:nvSpPr>
            <p:cNvPr id="63" name="Oval 62"/>
            <p:cNvSpPr>
              <a:spLocks/>
            </p:cNvSpPr>
            <p:nvPr/>
          </p:nvSpPr>
          <p:spPr>
            <a:xfrm>
              <a:off x="2462693" y="1468777"/>
              <a:ext cx="3893375" cy="389670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Oval 63"/>
            <p:cNvSpPr>
              <a:spLocks/>
            </p:cNvSpPr>
            <p:nvPr/>
          </p:nvSpPr>
          <p:spPr>
            <a:xfrm>
              <a:off x="2043045" y="1060176"/>
              <a:ext cx="4772975" cy="4748988"/>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 name="Oval 64"/>
            <p:cNvSpPr>
              <a:spLocks/>
            </p:cNvSpPr>
            <p:nvPr/>
          </p:nvSpPr>
          <p:spPr>
            <a:xfrm>
              <a:off x="1301389" y="287135"/>
              <a:ext cx="6245343" cy="624534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6" name="Oval 65"/>
            <p:cNvSpPr>
              <a:spLocks/>
            </p:cNvSpPr>
            <p:nvPr/>
          </p:nvSpPr>
          <p:spPr>
            <a:xfrm>
              <a:off x="3798275" y="2729880"/>
              <a:ext cx="1251572" cy="124919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67" name="Straight Connector 66"/>
            <p:cNvCxnSpPr>
              <a:stCxn id="65" idx="2"/>
              <a:endCxn id="65" idx="6"/>
            </p:cNvCxnSpPr>
            <p:nvPr/>
          </p:nvCxnSpPr>
          <p:spPr>
            <a:xfrm>
              <a:off x="1301389" y="3409806"/>
              <a:ext cx="6245343" cy="0"/>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8" name="Straight Connector 67"/>
            <p:cNvCxnSpPr>
              <a:stCxn id="65" idx="4"/>
              <a:endCxn id="65" idx="0"/>
            </p:cNvCxnSpPr>
            <p:nvPr/>
          </p:nvCxnSpPr>
          <p:spPr>
            <a:xfrm flipV="1">
              <a:off x="4424061" y="287135"/>
              <a:ext cx="0" cy="6245343"/>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69" name="Straight Connector 68"/>
            <p:cNvCxnSpPr>
              <a:stCxn id="65" idx="5"/>
              <a:endCxn id="65" idx="1"/>
            </p:cNvCxnSpPr>
            <p:nvPr/>
          </p:nvCxnSpPr>
          <p:spPr>
            <a:xfrm flipH="1" flipV="1">
              <a:off x="2215998" y="1201745"/>
              <a:ext cx="4416125" cy="4416124"/>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70" name="Straight Connector 69"/>
            <p:cNvCxnSpPr>
              <a:stCxn id="65" idx="3"/>
              <a:endCxn id="65" idx="7"/>
            </p:cNvCxnSpPr>
            <p:nvPr/>
          </p:nvCxnSpPr>
          <p:spPr>
            <a:xfrm flipV="1">
              <a:off x="2215998" y="1201745"/>
              <a:ext cx="4416125" cy="4416124"/>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71" name="Straight Connector 70"/>
            <p:cNvCxnSpPr/>
            <p:nvPr/>
          </p:nvCxnSpPr>
          <p:spPr>
            <a:xfrm>
              <a:off x="3172867" y="562633"/>
              <a:ext cx="2502389" cy="5719469"/>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72" name="Straight Connector 71"/>
            <p:cNvCxnSpPr/>
            <p:nvPr/>
          </p:nvCxnSpPr>
          <p:spPr>
            <a:xfrm flipH="1">
              <a:off x="3172867" y="562633"/>
              <a:ext cx="2502389" cy="5719469"/>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73" name="Straight Connector 72"/>
            <p:cNvCxnSpPr/>
            <p:nvPr/>
          </p:nvCxnSpPr>
          <p:spPr>
            <a:xfrm>
              <a:off x="1473549" y="2297539"/>
              <a:ext cx="5866675" cy="2173398"/>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74" name="Straight Connector 73"/>
            <p:cNvCxnSpPr/>
            <p:nvPr/>
          </p:nvCxnSpPr>
          <p:spPr>
            <a:xfrm flipH="1">
              <a:off x="1518601" y="2215908"/>
              <a:ext cx="5800073" cy="2359789"/>
            </a:xfrm>
            <a:prstGeom prst="lin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75" name="TextBox 74"/>
            <p:cNvSpPr txBox="1"/>
            <p:nvPr/>
          </p:nvSpPr>
          <p:spPr>
            <a:xfrm>
              <a:off x="4168312" y="-44172"/>
              <a:ext cx="539931" cy="369332"/>
            </a:xfrm>
            <a:prstGeom prst="rect">
              <a:avLst/>
            </a:prstGeom>
            <a:noFill/>
          </p:spPr>
          <p:txBody>
            <a:bodyPr wrap="none" rtlCol="0">
              <a:spAutoFit/>
            </a:bodyPr>
            <a:lstStyle/>
            <a:p>
              <a:r>
                <a:rPr lang="en-US" dirty="0">
                  <a:solidFill>
                    <a:prstClr val="black"/>
                  </a:solidFill>
                  <a:latin typeface="Calibri"/>
                </a:rPr>
                <a:t>24h</a:t>
              </a:r>
            </a:p>
          </p:txBody>
        </p:sp>
        <p:sp>
          <p:nvSpPr>
            <p:cNvPr id="76" name="TextBox 75"/>
            <p:cNvSpPr txBox="1"/>
            <p:nvPr/>
          </p:nvSpPr>
          <p:spPr>
            <a:xfrm>
              <a:off x="7546732" y="3225140"/>
              <a:ext cx="539931" cy="369332"/>
            </a:xfrm>
            <a:prstGeom prst="rect">
              <a:avLst/>
            </a:prstGeom>
            <a:noFill/>
          </p:spPr>
          <p:txBody>
            <a:bodyPr wrap="none" rtlCol="0">
              <a:spAutoFit/>
            </a:bodyPr>
            <a:lstStyle/>
            <a:p>
              <a:r>
                <a:rPr lang="en-US" dirty="0">
                  <a:solidFill>
                    <a:prstClr val="black"/>
                  </a:solidFill>
                  <a:latin typeface="Calibri"/>
                </a:rPr>
                <a:t>06h</a:t>
              </a:r>
            </a:p>
          </p:txBody>
        </p:sp>
        <p:sp>
          <p:nvSpPr>
            <p:cNvPr id="77" name="TextBox 76"/>
            <p:cNvSpPr txBox="1"/>
            <p:nvPr/>
          </p:nvSpPr>
          <p:spPr>
            <a:xfrm>
              <a:off x="4198690" y="6503264"/>
              <a:ext cx="539931" cy="369332"/>
            </a:xfrm>
            <a:prstGeom prst="rect">
              <a:avLst/>
            </a:prstGeom>
            <a:noFill/>
          </p:spPr>
          <p:txBody>
            <a:bodyPr wrap="none" rtlCol="0">
              <a:spAutoFit/>
            </a:bodyPr>
            <a:lstStyle/>
            <a:p>
              <a:r>
                <a:rPr lang="en-US" dirty="0">
                  <a:solidFill>
                    <a:prstClr val="black"/>
                  </a:solidFill>
                  <a:latin typeface="Calibri"/>
                </a:rPr>
                <a:t>12h</a:t>
              </a:r>
            </a:p>
          </p:txBody>
        </p:sp>
        <p:sp>
          <p:nvSpPr>
            <p:cNvPr id="78" name="TextBox 77"/>
            <p:cNvSpPr txBox="1"/>
            <p:nvPr/>
          </p:nvSpPr>
          <p:spPr>
            <a:xfrm>
              <a:off x="786382" y="3225140"/>
              <a:ext cx="539931" cy="369332"/>
            </a:xfrm>
            <a:prstGeom prst="rect">
              <a:avLst/>
            </a:prstGeom>
            <a:noFill/>
          </p:spPr>
          <p:txBody>
            <a:bodyPr wrap="none" rtlCol="0">
              <a:spAutoFit/>
            </a:bodyPr>
            <a:lstStyle/>
            <a:p>
              <a:r>
                <a:rPr lang="en-US" dirty="0">
                  <a:solidFill>
                    <a:prstClr val="black"/>
                  </a:solidFill>
                  <a:latin typeface="Calibri"/>
                </a:rPr>
                <a:t>18h</a:t>
              </a:r>
            </a:p>
          </p:txBody>
        </p:sp>
        <p:sp>
          <p:nvSpPr>
            <p:cNvPr id="79" name="Oval 78"/>
            <p:cNvSpPr>
              <a:spLocks noChangeAspect="1"/>
            </p:cNvSpPr>
            <p:nvPr/>
          </p:nvSpPr>
          <p:spPr>
            <a:xfrm>
              <a:off x="1665823" y="662611"/>
              <a:ext cx="5509789" cy="550978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0" name="Oval 79"/>
            <p:cNvSpPr>
              <a:spLocks noChangeAspect="1"/>
            </p:cNvSpPr>
            <p:nvPr/>
          </p:nvSpPr>
          <p:spPr>
            <a:xfrm>
              <a:off x="2889712" y="1875457"/>
              <a:ext cx="3068697" cy="306869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Oval 80"/>
            <p:cNvSpPr>
              <a:spLocks noChangeAspect="1"/>
            </p:cNvSpPr>
            <p:nvPr/>
          </p:nvSpPr>
          <p:spPr>
            <a:xfrm>
              <a:off x="3348166" y="2274965"/>
              <a:ext cx="2194574" cy="219457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4" name="TextBox 13"/>
          <p:cNvSpPr txBox="1"/>
          <p:nvPr/>
        </p:nvSpPr>
        <p:spPr>
          <a:xfrm>
            <a:off x="796023" y="3199325"/>
            <a:ext cx="2865501" cy="369332"/>
          </a:xfrm>
          <a:prstGeom prst="rect">
            <a:avLst/>
          </a:prstGeom>
          <a:noFill/>
        </p:spPr>
        <p:txBody>
          <a:bodyPr wrap="none" rtlCol="0">
            <a:spAutoFit/>
          </a:bodyPr>
          <a:lstStyle/>
          <a:p>
            <a:r>
              <a:rPr lang="en-US" dirty="0">
                <a:solidFill>
                  <a:prstClr val="black"/>
                </a:solidFill>
                <a:latin typeface="Calibri"/>
              </a:rPr>
              <a:t>M    T     W     R      F       S      S </a:t>
            </a:r>
          </a:p>
        </p:txBody>
      </p:sp>
    </p:spTree>
    <p:extLst>
      <p:ext uri="{BB962C8B-B14F-4D97-AF65-F5344CB8AC3E}">
        <p14:creationId xmlns:p14="http://schemas.microsoft.com/office/powerpoint/2010/main" val="233042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PATTERN ANALYSIS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97617303"/>
              </p:ext>
            </p:extLst>
          </p:nvPr>
        </p:nvGraphicFramePr>
        <p:xfrm>
          <a:off x="922409" y="1259330"/>
          <a:ext cx="5626100" cy="5105400"/>
        </p:xfrm>
        <a:graphic>
          <a:graphicData uri="http://schemas.openxmlformats.org/presentationml/2006/ole">
            <mc:AlternateContent xmlns:mc="http://schemas.openxmlformats.org/markup-compatibility/2006">
              <mc:Choice xmlns:v="urn:schemas-microsoft-com:vml" Requires="v">
                <p:oleObj spid="_x0000_s2107" name="Document" r:id="rId4" imgW="5626100" imgH="5105400" progId="Word.Document.12">
                  <p:embed/>
                </p:oleObj>
              </mc:Choice>
              <mc:Fallback>
                <p:oleObj name="Document" r:id="rId4" imgW="5626100" imgH="5105400" progId="Word.Document.12">
                  <p:embed/>
                  <p:pic>
                    <p:nvPicPr>
                      <p:cNvPr id="0" name=""/>
                      <p:cNvPicPr/>
                      <p:nvPr/>
                    </p:nvPicPr>
                    <p:blipFill>
                      <a:blip r:embed="rId5"/>
                      <a:stretch>
                        <a:fillRect/>
                      </a:stretch>
                    </p:blipFill>
                    <p:spPr>
                      <a:xfrm>
                        <a:off x="922409" y="1259330"/>
                        <a:ext cx="5626100" cy="5105400"/>
                      </a:xfrm>
                      <a:prstGeom prst="rect">
                        <a:avLst/>
                      </a:prstGeom>
                    </p:spPr>
                  </p:pic>
                </p:oleObj>
              </mc:Fallback>
            </mc:AlternateContent>
          </a:graphicData>
        </a:graphic>
      </p:graphicFrame>
      <p:sp>
        <p:nvSpPr>
          <p:cNvPr id="5" name="Rectangle 4"/>
          <p:cNvSpPr/>
          <p:nvPr/>
        </p:nvSpPr>
        <p:spPr>
          <a:xfrm>
            <a:off x="745832" y="4656838"/>
            <a:ext cx="5976734" cy="564465"/>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2439071" y="4556038"/>
            <a:ext cx="469872" cy="707886"/>
          </a:xfrm>
          <a:prstGeom prst="rect">
            <a:avLst/>
          </a:prstGeom>
          <a:noFill/>
        </p:spPr>
        <p:txBody>
          <a:bodyPr wrap="none" rtlCol="0">
            <a:spAutoFit/>
          </a:bodyPr>
          <a:lstStyle/>
          <a:p>
            <a:r>
              <a:rPr lang="en-US" sz="4000" dirty="0">
                <a:solidFill>
                  <a:srgbClr val="FF0000"/>
                </a:solidFill>
                <a:latin typeface="Avenir Black"/>
                <a:cs typeface="Avenir Black"/>
              </a:rPr>
              <a:t>?</a:t>
            </a:r>
          </a:p>
        </p:txBody>
      </p:sp>
      <p:sp>
        <p:nvSpPr>
          <p:cNvPr id="3" name="TextBox 2"/>
          <p:cNvSpPr txBox="1"/>
          <p:nvPr/>
        </p:nvSpPr>
        <p:spPr>
          <a:xfrm>
            <a:off x="851411" y="889998"/>
            <a:ext cx="2200279" cy="369332"/>
          </a:xfrm>
          <a:prstGeom prst="rect">
            <a:avLst/>
          </a:prstGeom>
          <a:noFill/>
        </p:spPr>
        <p:txBody>
          <a:bodyPr wrap="none" rtlCol="0">
            <a:spAutoFit/>
          </a:bodyPr>
          <a:lstStyle/>
          <a:p>
            <a:r>
              <a:rPr lang="en-US" b="1" dirty="0">
                <a:solidFill>
                  <a:prstClr val="black"/>
                </a:solidFill>
                <a:latin typeface="Calibri"/>
              </a:rPr>
              <a:t>TIME-EVENT MATRIX</a:t>
            </a:r>
          </a:p>
        </p:txBody>
      </p:sp>
    </p:spTree>
    <p:extLst>
      <p:ext uri="{BB962C8B-B14F-4D97-AF65-F5344CB8AC3E}">
        <p14:creationId xmlns:p14="http://schemas.microsoft.com/office/powerpoint/2010/main" val="191081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LINK AND NETWORK ANALYSIS</a:t>
            </a:r>
            <a:endParaRPr lang="en-US" dirty="0"/>
          </a:p>
        </p:txBody>
      </p:sp>
      <p:sp>
        <p:nvSpPr>
          <p:cNvPr id="3" name="Content Placeholder 2"/>
          <p:cNvSpPr>
            <a:spLocks noGrp="1"/>
          </p:cNvSpPr>
          <p:nvPr>
            <p:ph idx="1"/>
          </p:nvPr>
        </p:nvSpPr>
        <p:spPr>
          <a:xfrm>
            <a:off x="457200" y="961486"/>
            <a:ext cx="6687749" cy="587714"/>
          </a:xfrm>
        </p:spPr>
        <p:txBody>
          <a:bodyPr>
            <a:normAutofit/>
          </a:bodyPr>
          <a:lstStyle/>
          <a:p>
            <a:pPr marL="0" indent="0">
              <a:spcAft>
                <a:spcPts val="1800"/>
              </a:spcAft>
              <a:buNone/>
            </a:pPr>
            <a:r>
              <a:rPr lang="en-US" sz="2800" dirty="0" smtClean="0">
                <a:solidFill>
                  <a:srgbClr val="008000"/>
                </a:solidFill>
              </a:rPr>
              <a:t>Summary</a:t>
            </a:r>
          </a:p>
        </p:txBody>
      </p:sp>
      <p:sp>
        <p:nvSpPr>
          <p:cNvPr id="4" name="Rectangle 3"/>
          <p:cNvSpPr/>
          <p:nvPr/>
        </p:nvSpPr>
        <p:spPr>
          <a:xfrm>
            <a:off x="599702" y="1814378"/>
            <a:ext cx="8044533" cy="4102661"/>
          </a:xfrm>
          <a:prstGeom prst="rect">
            <a:avLst/>
          </a:prstGeom>
        </p:spPr>
        <p:txBody>
          <a:bodyPr wrap="square">
            <a:spAutoFit/>
          </a:bodyPr>
          <a:lstStyle/>
          <a:p>
            <a:pPr marL="342900" indent="-342900">
              <a:spcBef>
                <a:spcPct val="20000"/>
              </a:spcBef>
              <a:spcAft>
                <a:spcPts val="600"/>
              </a:spcAft>
              <a:buFont typeface="Arial"/>
              <a:buChar char="•"/>
            </a:pPr>
            <a:r>
              <a:rPr lang="en-US" sz="2400" dirty="0">
                <a:solidFill>
                  <a:prstClr val="black"/>
                </a:solidFill>
                <a:latin typeface="Avenir Next Regular"/>
                <a:cs typeface="Avenir Next Regular"/>
              </a:rPr>
              <a:t>Types</a:t>
            </a:r>
          </a:p>
          <a:p>
            <a:pPr marL="800100" lvl="1" indent="-342900">
              <a:spcBef>
                <a:spcPct val="20000"/>
              </a:spcBef>
              <a:spcAft>
                <a:spcPts val="600"/>
              </a:spcAft>
              <a:buFont typeface="Arial"/>
              <a:buChar char="•"/>
            </a:pPr>
            <a:r>
              <a:rPr lang="en-US" sz="2400" dirty="0">
                <a:solidFill>
                  <a:prstClr val="black"/>
                </a:solidFill>
                <a:latin typeface="Avenir Next Regular"/>
                <a:cs typeface="Avenir Next Regular"/>
              </a:rPr>
              <a:t>Association Matrix</a:t>
            </a:r>
          </a:p>
          <a:p>
            <a:pPr marL="800100" lvl="1" indent="-342900">
              <a:spcBef>
                <a:spcPct val="20000"/>
              </a:spcBef>
              <a:spcAft>
                <a:spcPts val="600"/>
              </a:spcAft>
              <a:buFont typeface="Arial"/>
              <a:buChar char="•"/>
            </a:pPr>
            <a:r>
              <a:rPr lang="en-US" sz="2400" dirty="0">
                <a:solidFill>
                  <a:prstClr val="black"/>
                </a:solidFill>
                <a:latin typeface="Avenir Next Regular"/>
                <a:cs typeface="Avenir Next Regular"/>
              </a:rPr>
              <a:t>Activities Matrix</a:t>
            </a:r>
          </a:p>
          <a:p>
            <a:pPr marL="800100" lvl="1" indent="-342900">
              <a:spcBef>
                <a:spcPct val="20000"/>
              </a:spcBef>
              <a:spcAft>
                <a:spcPts val="600"/>
              </a:spcAft>
              <a:buFont typeface="Arial"/>
              <a:buChar char="•"/>
            </a:pPr>
            <a:r>
              <a:rPr lang="en-US" sz="2400" dirty="0">
                <a:solidFill>
                  <a:prstClr val="black"/>
                </a:solidFill>
                <a:latin typeface="Avenir Next Regular"/>
                <a:cs typeface="Avenir Next Regular"/>
              </a:rPr>
              <a:t>Link / Network Diagrams</a:t>
            </a:r>
          </a:p>
          <a:p>
            <a:pPr marL="342900" indent="-342900">
              <a:spcBef>
                <a:spcPct val="20000"/>
              </a:spcBef>
              <a:spcAft>
                <a:spcPts val="600"/>
              </a:spcAft>
              <a:buFont typeface="Arial"/>
              <a:buChar char="•"/>
            </a:pPr>
            <a:endParaRPr lang="en-US" sz="2400" dirty="0">
              <a:solidFill>
                <a:prstClr val="black"/>
              </a:solidFill>
              <a:latin typeface="Avenir Next Regular"/>
              <a:cs typeface="Avenir Next Regular"/>
            </a:endParaRPr>
          </a:p>
          <a:p>
            <a:pPr marL="342900" indent="-342900">
              <a:spcBef>
                <a:spcPct val="20000"/>
              </a:spcBef>
              <a:spcAft>
                <a:spcPts val="600"/>
              </a:spcAft>
              <a:buFont typeface="Arial"/>
              <a:buChar char="•"/>
            </a:pPr>
            <a:r>
              <a:rPr lang="en-US" sz="2400" dirty="0">
                <a:solidFill>
                  <a:prstClr val="black"/>
                </a:solidFill>
                <a:latin typeface="Avenir Next Regular"/>
                <a:cs typeface="Avenir Next Regular"/>
              </a:rPr>
              <a:t>Enables visibility over a complex network</a:t>
            </a:r>
          </a:p>
          <a:p>
            <a:pPr marL="342900" indent="-342900">
              <a:spcBef>
                <a:spcPct val="20000"/>
              </a:spcBef>
              <a:spcAft>
                <a:spcPts val="600"/>
              </a:spcAft>
              <a:buFont typeface="Arial"/>
              <a:buChar char="•"/>
            </a:pPr>
            <a:endParaRPr lang="en-US" sz="2400" dirty="0">
              <a:solidFill>
                <a:prstClr val="black"/>
              </a:solidFill>
              <a:latin typeface="Avenir Next Regular"/>
              <a:cs typeface="Avenir Next Regular"/>
            </a:endParaRPr>
          </a:p>
          <a:p>
            <a:pPr marL="342900" indent="-342900">
              <a:spcBef>
                <a:spcPct val="20000"/>
              </a:spcBef>
              <a:spcAft>
                <a:spcPts val="600"/>
              </a:spcAft>
              <a:buFont typeface="Arial"/>
              <a:buChar char="•"/>
            </a:pPr>
            <a:r>
              <a:rPr lang="en-US" sz="2400" dirty="0">
                <a:solidFill>
                  <a:prstClr val="black"/>
                </a:solidFill>
                <a:latin typeface="Avenir Next Regular"/>
                <a:cs typeface="Avenir Next Regular"/>
              </a:rPr>
              <a:t>Helps identify key nodes within a trafficking network</a:t>
            </a:r>
          </a:p>
        </p:txBody>
      </p:sp>
    </p:spTree>
    <p:extLst>
      <p:ext uri="{BB962C8B-B14F-4D97-AF65-F5344CB8AC3E}">
        <p14:creationId xmlns:p14="http://schemas.microsoft.com/office/powerpoint/2010/main" val="585196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CORE SKILLS</a:t>
            </a:r>
            <a:endParaRPr lang="en-US" dirty="0"/>
          </a:p>
        </p:txBody>
      </p:sp>
      <p:sp>
        <p:nvSpPr>
          <p:cNvPr id="3" name="Content Placeholder 2"/>
          <p:cNvSpPr>
            <a:spLocks noGrp="1"/>
          </p:cNvSpPr>
          <p:nvPr>
            <p:ph idx="1"/>
          </p:nvPr>
        </p:nvSpPr>
        <p:spPr>
          <a:xfrm>
            <a:off x="457200" y="1693322"/>
            <a:ext cx="5386964" cy="5164678"/>
          </a:xfrm>
        </p:spPr>
        <p:txBody>
          <a:bodyPr>
            <a:normAutofit/>
          </a:bodyPr>
          <a:lstStyle/>
          <a:p>
            <a:pPr marL="0" indent="0">
              <a:spcAft>
                <a:spcPts val="1800"/>
              </a:spcAft>
              <a:buNone/>
            </a:pPr>
            <a:r>
              <a:rPr lang="en-US" sz="2400" dirty="0" smtClean="0">
                <a:solidFill>
                  <a:srgbClr val="008000"/>
                </a:solidFill>
              </a:rPr>
              <a:t>What makes a good analyst?</a:t>
            </a:r>
          </a:p>
          <a:p>
            <a:pPr marL="0" indent="0">
              <a:spcAft>
                <a:spcPts val="1800"/>
              </a:spcAft>
              <a:buNone/>
            </a:pPr>
            <a:r>
              <a:rPr lang="en-US" sz="2000" b="1" i="1" dirty="0" smtClean="0"/>
              <a:t>A good analyst is a tough-minded </a:t>
            </a:r>
            <a:r>
              <a:rPr lang="en-US" sz="2000" b="1" i="1" dirty="0" err="1" smtClean="0"/>
              <a:t>empath</a:t>
            </a:r>
            <a:endParaRPr lang="en-US" sz="2000" b="1" i="1" dirty="0" smtClean="0"/>
          </a:p>
        </p:txBody>
      </p:sp>
      <p:sp>
        <p:nvSpPr>
          <p:cNvPr id="4" name="Rectangle 3"/>
          <p:cNvSpPr/>
          <p:nvPr/>
        </p:nvSpPr>
        <p:spPr>
          <a:xfrm>
            <a:off x="6449273" y="1822663"/>
            <a:ext cx="2332561" cy="32077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50000"/>
              </a:lnSpc>
            </a:pPr>
            <a:r>
              <a:rPr lang="en-US" b="1" dirty="0">
                <a:solidFill>
                  <a:prstClr val="white"/>
                </a:solidFill>
                <a:latin typeface="Calibri"/>
              </a:rPr>
              <a:t>Core Skills</a:t>
            </a:r>
          </a:p>
          <a:p>
            <a:pPr algn="ctr">
              <a:lnSpc>
                <a:spcPct val="150000"/>
              </a:lnSpc>
            </a:pPr>
            <a:endParaRPr lang="en-US" dirty="0">
              <a:solidFill>
                <a:prstClr val="white"/>
              </a:solidFill>
              <a:latin typeface="Calibri"/>
            </a:endParaRPr>
          </a:p>
          <a:p>
            <a:pPr algn="ctr">
              <a:lnSpc>
                <a:spcPct val="150000"/>
              </a:lnSpc>
            </a:pPr>
            <a:r>
              <a:rPr lang="en-US" dirty="0">
                <a:solidFill>
                  <a:prstClr val="white"/>
                </a:solidFill>
                <a:latin typeface="Calibri"/>
              </a:rPr>
              <a:t>Empathy</a:t>
            </a:r>
          </a:p>
          <a:p>
            <a:pPr algn="ctr">
              <a:lnSpc>
                <a:spcPct val="150000"/>
              </a:lnSpc>
            </a:pPr>
            <a:r>
              <a:rPr lang="en-US" dirty="0">
                <a:solidFill>
                  <a:prstClr val="white"/>
                </a:solidFill>
                <a:latin typeface="Calibri"/>
              </a:rPr>
              <a:t>Critical Thinking</a:t>
            </a:r>
          </a:p>
          <a:p>
            <a:pPr algn="ctr">
              <a:lnSpc>
                <a:spcPct val="150000"/>
              </a:lnSpc>
            </a:pPr>
            <a:r>
              <a:rPr lang="en-US" dirty="0">
                <a:solidFill>
                  <a:prstClr val="white"/>
                </a:solidFill>
                <a:latin typeface="Calibri"/>
              </a:rPr>
              <a:t>Creativity</a:t>
            </a:r>
          </a:p>
          <a:p>
            <a:pPr algn="ctr">
              <a:lnSpc>
                <a:spcPct val="150000"/>
              </a:lnSpc>
            </a:pPr>
            <a:r>
              <a:rPr lang="en-US" dirty="0">
                <a:solidFill>
                  <a:prstClr val="white"/>
                </a:solidFill>
                <a:latin typeface="Calibri"/>
              </a:rPr>
              <a:t>Powers of Judgment</a:t>
            </a:r>
          </a:p>
          <a:p>
            <a:pPr algn="ctr">
              <a:lnSpc>
                <a:spcPct val="150000"/>
              </a:lnSpc>
            </a:pPr>
            <a:r>
              <a:rPr lang="en-US" dirty="0">
                <a:solidFill>
                  <a:prstClr val="white"/>
                </a:solidFill>
                <a:latin typeface="Calibri"/>
              </a:rPr>
              <a:t>Communication</a:t>
            </a:r>
          </a:p>
        </p:txBody>
      </p:sp>
    </p:spTree>
    <p:extLst>
      <p:ext uri="{BB962C8B-B14F-4D97-AF65-F5344CB8AC3E}">
        <p14:creationId xmlns:p14="http://schemas.microsoft.com/office/powerpoint/2010/main" val="22406840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LINK AND NETWORK ANALYSIS</a:t>
            </a:r>
            <a:endParaRPr lang="en-US" dirty="0"/>
          </a:p>
        </p:txBody>
      </p:sp>
      <p:sp>
        <p:nvSpPr>
          <p:cNvPr id="7" name="Content Placeholder 2"/>
          <p:cNvSpPr>
            <a:spLocks noGrp="1"/>
          </p:cNvSpPr>
          <p:nvPr>
            <p:ph idx="1"/>
          </p:nvPr>
        </p:nvSpPr>
        <p:spPr>
          <a:xfrm>
            <a:off x="457200" y="961486"/>
            <a:ext cx="6687749" cy="587714"/>
          </a:xfrm>
        </p:spPr>
        <p:txBody>
          <a:bodyPr>
            <a:normAutofit/>
          </a:bodyPr>
          <a:lstStyle/>
          <a:p>
            <a:pPr marL="0" indent="0">
              <a:spcAft>
                <a:spcPts val="1800"/>
              </a:spcAft>
              <a:buNone/>
            </a:pPr>
            <a:r>
              <a:rPr lang="en-US" sz="2800" dirty="0" smtClean="0">
                <a:solidFill>
                  <a:srgbClr val="008000"/>
                </a:solidFill>
              </a:rPr>
              <a:t>Association Matrix</a:t>
            </a:r>
          </a:p>
        </p:txBody>
      </p:sp>
      <p:sp>
        <p:nvSpPr>
          <p:cNvPr id="8" name="Rectangle 7"/>
          <p:cNvSpPr/>
          <p:nvPr/>
        </p:nvSpPr>
        <p:spPr>
          <a:xfrm>
            <a:off x="6890704" y="1814378"/>
            <a:ext cx="2081322" cy="2317558"/>
          </a:xfrm>
          <a:prstGeom prst="rect">
            <a:avLst/>
          </a:prstGeom>
        </p:spPr>
        <p:txBody>
          <a:bodyPr wrap="square">
            <a:spAutoFit/>
          </a:bodyPr>
          <a:lstStyle/>
          <a:p>
            <a:pPr marL="342900" indent="-342900">
              <a:spcBef>
                <a:spcPct val="20000"/>
              </a:spcBef>
              <a:spcAft>
                <a:spcPts val="1800"/>
              </a:spcAft>
              <a:buFont typeface="Arial"/>
              <a:buChar char="•"/>
            </a:pPr>
            <a:r>
              <a:rPr lang="en-US" dirty="0">
                <a:solidFill>
                  <a:srgbClr val="008000"/>
                </a:solidFill>
                <a:latin typeface="Avenir Next Regular"/>
                <a:cs typeface="Avenir Next Regular"/>
              </a:rPr>
              <a:t>Simplest link analysis tool</a:t>
            </a:r>
          </a:p>
          <a:p>
            <a:pPr marL="342900" indent="-342900">
              <a:spcBef>
                <a:spcPct val="20000"/>
              </a:spcBef>
              <a:spcAft>
                <a:spcPts val="1800"/>
              </a:spcAft>
              <a:buFont typeface="Arial"/>
              <a:buChar char="•"/>
            </a:pPr>
            <a:r>
              <a:rPr lang="en-US" dirty="0">
                <a:solidFill>
                  <a:srgbClr val="008000"/>
                </a:solidFill>
                <a:latin typeface="Avenir Next Regular"/>
                <a:cs typeface="Avenir Next Regular"/>
              </a:rPr>
              <a:t>Used to show association between two persons or entities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781" y="1814378"/>
            <a:ext cx="6483846" cy="4796269"/>
          </a:xfrm>
          <a:prstGeom prst="rect">
            <a:avLst/>
          </a:prstGeom>
        </p:spPr>
      </p:pic>
    </p:spTree>
    <p:extLst>
      <p:ext uri="{BB962C8B-B14F-4D97-AF65-F5344CB8AC3E}">
        <p14:creationId xmlns:p14="http://schemas.microsoft.com/office/powerpoint/2010/main" val="9621567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LINK AND NETWORK ANALYSIS</a:t>
            </a:r>
            <a:endParaRPr lang="en-US" dirty="0"/>
          </a:p>
        </p:txBody>
      </p:sp>
      <p:sp>
        <p:nvSpPr>
          <p:cNvPr id="7" name="Content Placeholder 2"/>
          <p:cNvSpPr>
            <a:spLocks noGrp="1"/>
          </p:cNvSpPr>
          <p:nvPr>
            <p:ph idx="1"/>
          </p:nvPr>
        </p:nvSpPr>
        <p:spPr>
          <a:xfrm>
            <a:off x="457200" y="961486"/>
            <a:ext cx="6687749" cy="587714"/>
          </a:xfrm>
        </p:spPr>
        <p:txBody>
          <a:bodyPr>
            <a:normAutofit/>
          </a:bodyPr>
          <a:lstStyle/>
          <a:p>
            <a:pPr marL="0" indent="0">
              <a:spcAft>
                <a:spcPts val="1800"/>
              </a:spcAft>
              <a:buNone/>
            </a:pPr>
            <a:r>
              <a:rPr lang="en-US" sz="2800" dirty="0" smtClean="0">
                <a:solidFill>
                  <a:srgbClr val="008000"/>
                </a:solidFill>
              </a:rPr>
              <a:t>Exercise</a:t>
            </a:r>
          </a:p>
        </p:txBody>
      </p:sp>
      <p:sp>
        <p:nvSpPr>
          <p:cNvPr id="8" name="Rectangle 7"/>
          <p:cNvSpPr/>
          <p:nvPr/>
        </p:nvSpPr>
        <p:spPr>
          <a:xfrm>
            <a:off x="591938" y="1743033"/>
            <a:ext cx="6843137" cy="3176254"/>
          </a:xfrm>
          <a:prstGeom prst="rect">
            <a:avLst/>
          </a:prstGeom>
        </p:spPr>
        <p:txBody>
          <a:bodyPr wrap="square">
            <a:spAutoFit/>
          </a:bodyPr>
          <a:lstStyle/>
          <a:p>
            <a:pPr marL="342900" indent="-342900">
              <a:spcBef>
                <a:spcPct val="20000"/>
              </a:spcBef>
              <a:spcAft>
                <a:spcPts val="1800"/>
              </a:spcAft>
              <a:buFont typeface="Arial"/>
              <a:buChar char="•"/>
            </a:pPr>
            <a:r>
              <a:rPr lang="en-US" dirty="0" smtClean="0">
                <a:solidFill>
                  <a:srgbClr val="000000"/>
                </a:solidFill>
                <a:latin typeface="Avenir Next Regular"/>
                <a:cs typeface="Avenir Next Regular"/>
              </a:rPr>
              <a:t>Draw an Association </a:t>
            </a:r>
            <a:r>
              <a:rPr lang="en-US" dirty="0">
                <a:solidFill>
                  <a:srgbClr val="000000"/>
                </a:solidFill>
                <a:latin typeface="Avenir Next Regular"/>
                <a:cs typeface="Avenir Next Regular"/>
              </a:rPr>
              <a:t>M</a:t>
            </a:r>
            <a:r>
              <a:rPr lang="en-US" dirty="0" smtClean="0">
                <a:solidFill>
                  <a:srgbClr val="000000"/>
                </a:solidFill>
                <a:latin typeface="Avenir Next Regular"/>
                <a:cs typeface="Avenir Next Regular"/>
              </a:rPr>
              <a:t>atrix</a:t>
            </a:r>
          </a:p>
          <a:p>
            <a:pPr marL="342900" indent="-342900">
              <a:spcBef>
                <a:spcPct val="20000"/>
              </a:spcBef>
              <a:spcAft>
                <a:spcPts val="1800"/>
              </a:spcAft>
              <a:buFont typeface="Arial"/>
              <a:buChar char="•"/>
            </a:pPr>
            <a:r>
              <a:rPr lang="en-US" dirty="0" smtClean="0">
                <a:solidFill>
                  <a:srgbClr val="000000"/>
                </a:solidFill>
                <a:latin typeface="Avenir Next Regular"/>
                <a:cs typeface="Avenir Next Regular"/>
              </a:rPr>
              <a:t>Diagonal = names of classmates</a:t>
            </a:r>
          </a:p>
          <a:p>
            <a:pPr marL="342900" indent="-342900">
              <a:spcBef>
                <a:spcPct val="20000"/>
              </a:spcBef>
              <a:spcAft>
                <a:spcPts val="1800"/>
              </a:spcAft>
              <a:buFont typeface="Arial"/>
              <a:buChar char="•"/>
            </a:pPr>
            <a:r>
              <a:rPr lang="en-US" dirty="0" smtClean="0">
                <a:solidFill>
                  <a:srgbClr val="000000"/>
                </a:solidFill>
                <a:latin typeface="Avenir Next Regular"/>
                <a:cs typeface="Avenir Next Regular"/>
              </a:rPr>
              <a:t>Filled in Circle = Have met (in person) in 2014 or before </a:t>
            </a:r>
          </a:p>
          <a:p>
            <a:pPr marL="342900" indent="-342900">
              <a:spcBef>
                <a:spcPct val="20000"/>
              </a:spcBef>
              <a:spcAft>
                <a:spcPts val="1800"/>
              </a:spcAft>
              <a:buFont typeface="Arial"/>
              <a:buChar char="•"/>
            </a:pPr>
            <a:r>
              <a:rPr lang="en-US" dirty="0" smtClean="0">
                <a:solidFill>
                  <a:srgbClr val="000000"/>
                </a:solidFill>
                <a:latin typeface="Avenir Next Regular"/>
                <a:cs typeface="Avenir Next Regular"/>
              </a:rPr>
              <a:t>Empty Circle =</a:t>
            </a:r>
            <a:r>
              <a:rPr lang="en-US" dirty="0">
                <a:solidFill>
                  <a:srgbClr val="000000"/>
                </a:solidFill>
                <a:latin typeface="Avenir Next Regular"/>
                <a:cs typeface="Avenir Next Regular"/>
              </a:rPr>
              <a:t> </a:t>
            </a:r>
            <a:r>
              <a:rPr lang="en-US" dirty="0" smtClean="0">
                <a:solidFill>
                  <a:srgbClr val="000000"/>
                </a:solidFill>
                <a:latin typeface="Avenir Next Regular"/>
                <a:cs typeface="Avenir Next Regular"/>
              </a:rPr>
              <a:t>Have met (in person) before this training but after 1 January 2015</a:t>
            </a:r>
          </a:p>
          <a:p>
            <a:pPr marL="342900" indent="-342900">
              <a:spcBef>
                <a:spcPct val="20000"/>
              </a:spcBef>
              <a:spcAft>
                <a:spcPts val="1800"/>
              </a:spcAft>
              <a:buFont typeface="Arial"/>
              <a:buChar char="•"/>
            </a:pPr>
            <a:r>
              <a:rPr lang="en-US" dirty="0" smtClean="0">
                <a:solidFill>
                  <a:srgbClr val="000000"/>
                </a:solidFill>
                <a:latin typeface="Avenir Next Regular"/>
                <a:cs typeface="Avenir Next Regular"/>
              </a:rPr>
              <a:t>Leave blank = met for the first time at this </a:t>
            </a:r>
            <a:br>
              <a:rPr lang="en-US" dirty="0" smtClean="0">
                <a:solidFill>
                  <a:srgbClr val="000000"/>
                </a:solidFill>
                <a:latin typeface="Avenir Next Regular"/>
                <a:cs typeface="Avenir Next Regular"/>
              </a:rPr>
            </a:br>
            <a:r>
              <a:rPr lang="en-US" dirty="0" smtClean="0">
                <a:solidFill>
                  <a:srgbClr val="000000"/>
                </a:solidFill>
                <a:latin typeface="Avenir Next Regular"/>
                <a:cs typeface="Avenir Next Regular"/>
              </a:rPr>
              <a:t>training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2687" y="4184106"/>
            <a:ext cx="3280324" cy="2426541"/>
          </a:xfrm>
          <a:prstGeom prst="rect">
            <a:avLst/>
          </a:prstGeom>
        </p:spPr>
      </p:pic>
    </p:spTree>
    <p:extLst>
      <p:ext uri="{BB962C8B-B14F-4D97-AF65-F5344CB8AC3E}">
        <p14:creationId xmlns:p14="http://schemas.microsoft.com/office/powerpoint/2010/main" val="26852529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LINK AND NETWORK ANALYSIS</a:t>
            </a:r>
            <a:endParaRPr lang="en-US" dirty="0"/>
          </a:p>
        </p:txBody>
      </p:sp>
      <p:sp>
        <p:nvSpPr>
          <p:cNvPr id="7" name="Content Placeholder 2"/>
          <p:cNvSpPr>
            <a:spLocks noGrp="1"/>
          </p:cNvSpPr>
          <p:nvPr>
            <p:ph idx="1"/>
          </p:nvPr>
        </p:nvSpPr>
        <p:spPr>
          <a:xfrm>
            <a:off x="457200" y="961486"/>
            <a:ext cx="6687749" cy="587714"/>
          </a:xfrm>
        </p:spPr>
        <p:txBody>
          <a:bodyPr>
            <a:normAutofit/>
          </a:bodyPr>
          <a:lstStyle/>
          <a:p>
            <a:pPr marL="0" indent="0">
              <a:spcAft>
                <a:spcPts val="1800"/>
              </a:spcAft>
              <a:buNone/>
            </a:pPr>
            <a:r>
              <a:rPr lang="en-US" sz="2800" dirty="0" smtClean="0">
                <a:solidFill>
                  <a:srgbClr val="008000"/>
                </a:solidFill>
              </a:rPr>
              <a:t>Activities Matrix</a:t>
            </a:r>
          </a:p>
        </p:txBody>
      </p:sp>
      <p:sp>
        <p:nvSpPr>
          <p:cNvPr id="8" name="Rectangle 7"/>
          <p:cNvSpPr/>
          <p:nvPr/>
        </p:nvSpPr>
        <p:spPr>
          <a:xfrm>
            <a:off x="6314519" y="1814378"/>
            <a:ext cx="2657507" cy="2040559"/>
          </a:xfrm>
          <a:prstGeom prst="rect">
            <a:avLst/>
          </a:prstGeom>
        </p:spPr>
        <p:txBody>
          <a:bodyPr wrap="square">
            <a:spAutoFit/>
          </a:bodyPr>
          <a:lstStyle/>
          <a:p>
            <a:pPr marL="342900" indent="-342900">
              <a:spcBef>
                <a:spcPct val="20000"/>
              </a:spcBef>
              <a:spcAft>
                <a:spcPts val="1800"/>
              </a:spcAft>
              <a:buFont typeface="Arial"/>
              <a:buChar char="•"/>
            </a:pPr>
            <a:r>
              <a:rPr lang="en-US" dirty="0">
                <a:solidFill>
                  <a:srgbClr val="008000"/>
                </a:solidFill>
                <a:latin typeface="Avenir Next Regular"/>
                <a:cs typeface="Avenir Next Regular"/>
              </a:rPr>
              <a:t>Simple link analysis tool</a:t>
            </a:r>
          </a:p>
          <a:p>
            <a:pPr marL="342900" indent="-342900">
              <a:spcBef>
                <a:spcPct val="20000"/>
              </a:spcBef>
              <a:spcAft>
                <a:spcPts val="1800"/>
              </a:spcAft>
              <a:buFont typeface="Arial"/>
              <a:buChar char="•"/>
            </a:pPr>
            <a:r>
              <a:rPr lang="en-US" dirty="0">
                <a:solidFill>
                  <a:srgbClr val="008000"/>
                </a:solidFill>
                <a:latin typeface="Avenir Next Regular"/>
                <a:cs typeface="Avenir Next Regular"/>
              </a:rPr>
              <a:t>Used to show involvement of persons / entities in a specified activity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49200"/>
            <a:ext cx="5492794" cy="5111350"/>
          </a:xfrm>
          <a:prstGeom prst="rect">
            <a:avLst/>
          </a:prstGeom>
        </p:spPr>
      </p:pic>
    </p:spTree>
    <p:extLst>
      <p:ext uri="{BB962C8B-B14F-4D97-AF65-F5344CB8AC3E}">
        <p14:creationId xmlns:p14="http://schemas.microsoft.com/office/powerpoint/2010/main" val="26214689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LINK AND NETWORK ANALYSIS</a:t>
            </a:r>
            <a:endParaRPr lang="en-US" dirty="0"/>
          </a:p>
        </p:txBody>
      </p:sp>
      <p:sp>
        <p:nvSpPr>
          <p:cNvPr id="7" name="Content Placeholder 2"/>
          <p:cNvSpPr>
            <a:spLocks noGrp="1"/>
          </p:cNvSpPr>
          <p:nvPr>
            <p:ph idx="1"/>
          </p:nvPr>
        </p:nvSpPr>
        <p:spPr>
          <a:xfrm>
            <a:off x="457200" y="961486"/>
            <a:ext cx="6687749" cy="587714"/>
          </a:xfrm>
        </p:spPr>
        <p:txBody>
          <a:bodyPr>
            <a:normAutofit/>
          </a:bodyPr>
          <a:lstStyle/>
          <a:p>
            <a:pPr marL="0" indent="0">
              <a:spcAft>
                <a:spcPts val="1800"/>
              </a:spcAft>
              <a:buNone/>
            </a:pPr>
            <a:r>
              <a:rPr lang="en-US" sz="2800" dirty="0" smtClean="0">
                <a:solidFill>
                  <a:srgbClr val="008000"/>
                </a:solidFill>
              </a:rPr>
              <a:t>Exercise</a:t>
            </a:r>
          </a:p>
        </p:txBody>
      </p:sp>
      <p:sp>
        <p:nvSpPr>
          <p:cNvPr id="8" name="Rectangle 7"/>
          <p:cNvSpPr/>
          <p:nvPr/>
        </p:nvSpPr>
        <p:spPr>
          <a:xfrm>
            <a:off x="591938" y="2242446"/>
            <a:ext cx="4502729" cy="4487382"/>
          </a:xfrm>
          <a:prstGeom prst="rect">
            <a:avLst/>
          </a:prstGeom>
        </p:spPr>
        <p:txBody>
          <a:bodyPr wrap="square">
            <a:spAutoFit/>
          </a:bodyPr>
          <a:lstStyle/>
          <a:p>
            <a:pPr marL="342900" indent="-342900">
              <a:spcBef>
                <a:spcPct val="20000"/>
              </a:spcBef>
              <a:spcAft>
                <a:spcPts val="1800"/>
              </a:spcAft>
              <a:buFont typeface="Arial"/>
              <a:buChar char="•"/>
            </a:pPr>
            <a:r>
              <a:rPr lang="en-US" dirty="0" smtClean="0">
                <a:latin typeface="Avenir Next Regular"/>
                <a:cs typeface="Avenir Next Regular"/>
              </a:rPr>
              <a:t>Draw an Activities Matrix</a:t>
            </a:r>
          </a:p>
          <a:p>
            <a:pPr marL="342900" indent="-342900">
              <a:spcBef>
                <a:spcPct val="20000"/>
              </a:spcBef>
              <a:spcAft>
                <a:spcPts val="1800"/>
              </a:spcAft>
              <a:buFont typeface="Arial"/>
              <a:buChar char="•"/>
            </a:pPr>
            <a:r>
              <a:rPr lang="en-US" dirty="0" smtClean="0">
                <a:latin typeface="Avenir Next Regular"/>
                <a:cs typeface="Avenir Next Regular"/>
              </a:rPr>
              <a:t>Y-Axis = names of classmates</a:t>
            </a:r>
          </a:p>
          <a:p>
            <a:pPr marL="342900" indent="-342900">
              <a:spcBef>
                <a:spcPct val="20000"/>
              </a:spcBef>
              <a:buFont typeface="Arial"/>
              <a:buChar char="•"/>
            </a:pPr>
            <a:r>
              <a:rPr lang="en-US" dirty="0" smtClean="0">
                <a:latin typeface="Avenir Next Regular"/>
                <a:cs typeface="Avenir Next Regular"/>
              </a:rPr>
              <a:t>X-Axis=</a:t>
            </a:r>
          </a:p>
          <a:p>
            <a:pPr marL="800100" lvl="1" indent="-342900">
              <a:spcBef>
                <a:spcPct val="20000"/>
              </a:spcBef>
              <a:buFont typeface="Arial"/>
              <a:buChar char="•"/>
            </a:pPr>
            <a:r>
              <a:rPr lang="en-US" sz="1600" dirty="0" smtClean="0">
                <a:latin typeface="Avenir Next Regular"/>
                <a:cs typeface="Avenir Next Regular"/>
              </a:rPr>
              <a:t>WCS Employee (WCS)</a:t>
            </a:r>
          </a:p>
          <a:p>
            <a:pPr marL="800100" lvl="1" indent="-342900">
              <a:spcBef>
                <a:spcPct val="20000"/>
              </a:spcBef>
              <a:buFont typeface="Arial"/>
              <a:buChar char="•"/>
            </a:pPr>
            <a:r>
              <a:rPr lang="en-US" sz="1600" dirty="0" smtClean="0">
                <a:latin typeface="Avenir Next Regular"/>
                <a:cs typeface="Avenir Next Regular"/>
              </a:rPr>
              <a:t>Has lived in Africa (</a:t>
            </a:r>
            <a:r>
              <a:rPr lang="en-US" sz="1600" dirty="0" err="1" smtClean="0">
                <a:latin typeface="Avenir Next Regular"/>
                <a:cs typeface="Avenir Next Regular"/>
              </a:rPr>
              <a:t>Lv</a:t>
            </a:r>
            <a:r>
              <a:rPr lang="en-US" sz="1600" dirty="0" smtClean="0">
                <a:latin typeface="Avenir Next Regular"/>
                <a:cs typeface="Avenir Next Regular"/>
              </a:rPr>
              <a:t> </a:t>
            </a:r>
            <a:r>
              <a:rPr lang="en-US" sz="1600" dirty="0" err="1" smtClean="0">
                <a:latin typeface="Avenir Next Regular"/>
                <a:cs typeface="Avenir Next Regular"/>
              </a:rPr>
              <a:t>Af</a:t>
            </a:r>
            <a:r>
              <a:rPr lang="en-US" sz="1600" dirty="0" smtClean="0">
                <a:latin typeface="Avenir Next Regular"/>
                <a:cs typeface="Avenir Next Regular"/>
              </a:rPr>
              <a:t>)</a:t>
            </a:r>
          </a:p>
          <a:p>
            <a:pPr marL="800100" lvl="1" indent="-342900">
              <a:spcBef>
                <a:spcPct val="20000"/>
              </a:spcBef>
              <a:buFont typeface="Arial"/>
              <a:buChar char="•"/>
            </a:pPr>
            <a:r>
              <a:rPr lang="en-US" sz="1600" dirty="0" smtClean="0">
                <a:latin typeface="Avenir Next Regular"/>
                <a:cs typeface="Avenir Next Regular"/>
              </a:rPr>
              <a:t>Has lived in Vietnam (</a:t>
            </a:r>
            <a:r>
              <a:rPr lang="en-US" sz="1600" dirty="0" err="1" smtClean="0">
                <a:latin typeface="Avenir Next Regular"/>
                <a:cs typeface="Avenir Next Regular"/>
              </a:rPr>
              <a:t>Lv</a:t>
            </a:r>
            <a:r>
              <a:rPr lang="en-US" sz="1600" dirty="0" smtClean="0">
                <a:latin typeface="Avenir Next Regular"/>
                <a:cs typeface="Avenir Next Regular"/>
              </a:rPr>
              <a:t> </a:t>
            </a:r>
            <a:r>
              <a:rPr lang="en-US" sz="1600" dirty="0" err="1" smtClean="0">
                <a:latin typeface="Avenir Next Regular"/>
                <a:cs typeface="Avenir Next Regular"/>
              </a:rPr>
              <a:t>Vn</a:t>
            </a:r>
            <a:r>
              <a:rPr lang="en-US" sz="1600" dirty="0" smtClean="0">
                <a:latin typeface="Avenir Next Regular"/>
                <a:cs typeface="Avenir Next Regular"/>
              </a:rPr>
              <a:t>)</a:t>
            </a:r>
          </a:p>
          <a:p>
            <a:pPr marL="800100" lvl="1" indent="-342900">
              <a:spcBef>
                <a:spcPct val="20000"/>
              </a:spcBef>
              <a:buFont typeface="Arial"/>
              <a:buChar char="•"/>
            </a:pPr>
            <a:r>
              <a:rPr lang="en-US" sz="1600" dirty="0" smtClean="0">
                <a:latin typeface="Avenir Next Regular"/>
                <a:cs typeface="Avenir Next Regular"/>
              </a:rPr>
              <a:t>Has lived in China (</a:t>
            </a:r>
            <a:r>
              <a:rPr lang="en-US" sz="1600" dirty="0" err="1" smtClean="0">
                <a:latin typeface="Avenir Next Regular"/>
                <a:cs typeface="Avenir Next Regular"/>
              </a:rPr>
              <a:t>Lv</a:t>
            </a:r>
            <a:r>
              <a:rPr lang="en-US" sz="1600" dirty="0" smtClean="0">
                <a:latin typeface="Avenir Next Regular"/>
                <a:cs typeface="Avenir Next Regular"/>
              </a:rPr>
              <a:t> </a:t>
            </a:r>
            <a:r>
              <a:rPr lang="en-US" sz="1600" dirty="0" err="1" smtClean="0">
                <a:latin typeface="Avenir Next Regular"/>
                <a:cs typeface="Avenir Next Regular"/>
              </a:rPr>
              <a:t>Ch</a:t>
            </a:r>
            <a:r>
              <a:rPr lang="en-US" sz="1600" dirty="0" smtClean="0">
                <a:latin typeface="Avenir Next Regular"/>
                <a:cs typeface="Avenir Next Regular"/>
              </a:rPr>
              <a:t>)</a:t>
            </a:r>
          </a:p>
          <a:p>
            <a:pPr marL="800100" lvl="1" indent="-342900">
              <a:spcBef>
                <a:spcPct val="20000"/>
              </a:spcBef>
              <a:buFont typeface="Arial"/>
              <a:buChar char="•"/>
            </a:pPr>
            <a:r>
              <a:rPr lang="en-US" sz="1600" dirty="0" smtClean="0">
                <a:latin typeface="Avenir Next Regular"/>
                <a:cs typeface="Avenir Next Regular"/>
              </a:rPr>
              <a:t>Has lived in Lao (</a:t>
            </a:r>
            <a:r>
              <a:rPr lang="en-US" sz="1600" dirty="0" err="1" smtClean="0">
                <a:latin typeface="Avenir Next Regular"/>
                <a:cs typeface="Avenir Next Regular"/>
              </a:rPr>
              <a:t>Lv</a:t>
            </a:r>
            <a:r>
              <a:rPr lang="en-US" sz="1600" dirty="0" smtClean="0">
                <a:latin typeface="Avenir Next Regular"/>
                <a:cs typeface="Avenir Next Regular"/>
              </a:rPr>
              <a:t> Lao)</a:t>
            </a:r>
          </a:p>
          <a:p>
            <a:pPr marL="800100" lvl="1" indent="-342900">
              <a:spcBef>
                <a:spcPct val="20000"/>
              </a:spcBef>
              <a:buFont typeface="Arial"/>
              <a:buChar char="•"/>
            </a:pPr>
            <a:r>
              <a:rPr lang="en-US" sz="1600" dirty="0" smtClean="0">
                <a:latin typeface="Avenir Next Regular"/>
                <a:cs typeface="Avenir Next Regular"/>
              </a:rPr>
              <a:t>Speaks Lao (</a:t>
            </a:r>
            <a:r>
              <a:rPr lang="en-US" sz="1600" dirty="0" err="1" smtClean="0">
                <a:latin typeface="Avenir Next Regular"/>
                <a:cs typeface="Avenir Next Regular"/>
              </a:rPr>
              <a:t>Sp</a:t>
            </a:r>
            <a:r>
              <a:rPr lang="en-US" sz="1600" dirty="0" smtClean="0">
                <a:latin typeface="Avenir Next Regular"/>
                <a:cs typeface="Avenir Next Regular"/>
              </a:rPr>
              <a:t> Lao)</a:t>
            </a:r>
          </a:p>
          <a:p>
            <a:pPr marL="800100" lvl="1" indent="-342900">
              <a:spcBef>
                <a:spcPct val="20000"/>
              </a:spcBef>
              <a:buFont typeface="Arial"/>
              <a:buChar char="•"/>
            </a:pPr>
            <a:r>
              <a:rPr lang="en-US" sz="1600" dirty="0" smtClean="0">
                <a:latin typeface="Avenir Next Regular"/>
                <a:cs typeface="Avenir Next Regular"/>
              </a:rPr>
              <a:t>Speaks Chinese (</a:t>
            </a:r>
            <a:r>
              <a:rPr lang="en-US" sz="1600" dirty="0" err="1" smtClean="0">
                <a:latin typeface="Avenir Next Regular"/>
                <a:cs typeface="Avenir Next Regular"/>
              </a:rPr>
              <a:t>Sp</a:t>
            </a:r>
            <a:r>
              <a:rPr lang="en-US" sz="1600" dirty="0" smtClean="0">
                <a:latin typeface="Avenir Next Regular"/>
                <a:cs typeface="Avenir Next Regular"/>
              </a:rPr>
              <a:t> </a:t>
            </a:r>
            <a:r>
              <a:rPr lang="en-US" sz="1600" dirty="0" err="1" smtClean="0">
                <a:latin typeface="Avenir Next Regular"/>
                <a:cs typeface="Avenir Next Regular"/>
              </a:rPr>
              <a:t>Ch</a:t>
            </a:r>
            <a:r>
              <a:rPr lang="en-US" sz="1600" dirty="0" smtClean="0">
                <a:latin typeface="Avenir Next Regular"/>
                <a:cs typeface="Avenir Next Regular"/>
              </a:rPr>
              <a:t>)</a:t>
            </a:r>
          </a:p>
          <a:p>
            <a:pPr marL="800100" lvl="1" indent="-342900">
              <a:spcBef>
                <a:spcPct val="20000"/>
              </a:spcBef>
              <a:buFont typeface="Arial"/>
              <a:buChar char="•"/>
            </a:pPr>
            <a:r>
              <a:rPr lang="en-US" sz="1600" dirty="0" smtClean="0">
                <a:latin typeface="Avenir Next Regular"/>
                <a:cs typeface="Avenir Next Regular"/>
              </a:rPr>
              <a:t>Speaks Vietnamese (</a:t>
            </a:r>
            <a:r>
              <a:rPr lang="en-US" sz="1600" dirty="0" err="1" smtClean="0">
                <a:latin typeface="Avenir Next Regular"/>
                <a:cs typeface="Avenir Next Regular"/>
              </a:rPr>
              <a:t>Sp</a:t>
            </a:r>
            <a:r>
              <a:rPr lang="en-US" sz="1600" dirty="0" smtClean="0">
                <a:latin typeface="Avenir Next Regular"/>
                <a:cs typeface="Avenir Next Regular"/>
              </a:rPr>
              <a:t> </a:t>
            </a:r>
            <a:r>
              <a:rPr lang="en-US" sz="1600" dirty="0" err="1" smtClean="0">
                <a:latin typeface="Avenir Next Regular"/>
                <a:cs typeface="Avenir Next Regular"/>
              </a:rPr>
              <a:t>Vn</a:t>
            </a:r>
            <a:r>
              <a:rPr lang="en-US" sz="1600" dirty="0" smtClean="0">
                <a:latin typeface="Avenir Next Regular"/>
                <a:cs typeface="Avenir Next Regular"/>
              </a:rPr>
              <a:t>)</a:t>
            </a:r>
          </a:p>
          <a:p>
            <a:pPr marL="800100" lvl="1" indent="-342900">
              <a:spcBef>
                <a:spcPct val="20000"/>
              </a:spcBef>
              <a:buFont typeface="Arial"/>
              <a:buChar char="•"/>
            </a:pPr>
            <a:r>
              <a:rPr lang="en-US" sz="1600" dirty="0" smtClean="0">
                <a:latin typeface="Avenir Next Regular"/>
                <a:cs typeface="Avenir Next Regular"/>
              </a:rPr>
              <a:t>Speaks English (</a:t>
            </a:r>
            <a:r>
              <a:rPr lang="en-US" sz="1600" dirty="0" err="1" smtClean="0">
                <a:latin typeface="Avenir Next Regular"/>
                <a:cs typeface="Avenir Next Regular"/>
              </a:rPr>
              <a:t>Sp</a:t>
            </a:r>
            <a:r>
              <a:rPr lang="en-US" sz="1600" dirty="0" smtClean="0">
                <a:latin typeface="Avenir Next Regular"/>
                <a:cs typeface="Avenir Next Regular"/>
              </a:rPr>
              <a:t> En)</a:t>
            </a:r>
          </a:p>
          <a:p>
            <a:pPr marL="800100" lvl="1" indent="-342900">
              <a:spcBef>
                <a:spcPct val="20000"/>
              </a:spcBef>
              <a:spcAft>
                <a:spcPts val="600"/>
              </a:spcAft>
              <a:buFont typeface="Arial"/>
              <a:buChar char="•"/>
            </a:pPr>
            <a:endParaRPr lang="en-US" dirty="0" smtClean="0">
              <a:latin typeface="Avenir Next Regular"/>
              <a:cs typeface="Avenir Next Regular"/>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76" y="2919511"/>
            <a:ext cx="2680146" cy="2494025"/>
          </a:xfrm>
          <a:prstGeom prst="rect">
            <a:avLst/>
          </a:prstGeom>
        </p:spPr>
      </p:pic>
    </p:spTree>
    <p:extLst>
      <p:ext uri="{BB962C8B-B14F-4D97-AF65-F5344CB8AC3E}">
        <p14:creationId xmlns:p14="http://schemas.microsoft.com/office/powerpoint/2010/main" val="15490891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LINK AND NETWORK ANALYSIS</a:t>
            </a:r>
            <a:endParaRPr lang="en-US" dirty="0"/>
          </a:p>
        </p:txBody>
      </p:sp>
      <p:sp>
        <p:nvSpPr>
          <p:cNvPr id="3" name="Content Placeholder 2"/>
          <p:cNvSpPr>
            <a:spLocks noGrp="1"/>
          </p:cNvSpPr>
          <p:nvPr>
            <p:ph idx="1"/>
          </p:nvPr>
        </p:nvSpPr>
        <p:spPr>
          <a:xfrm>
            <a:off x="457200" y="1126102"/>
            <a:ext cx="6687749" cy="587714"/>
          </a:xfrm>
        </p:spPr>
        <p:txBody>
          <a:bodyPr>
            <a:normAutofit/>
          </a:bodyPr>
          <a:lstStyle/>
          <a:p>
            <a:pPr marL="0" indent="0">
              <a:spcAft>
                <a:spcPts val="1800"/>
              </a:spcAft>
              <a:buNone/>
            </a:pPr>
            <a:r>
              <a:rPr lang="en-US" sz="2800" dirty="0" smtClean="0">
                <a:solidFill>
                  <a:srgbClr val="008000"/>
                </a:solidFill>
              </a:rPr>
              <a:t>Link / Network Diagrams</a:t>
            </a:r>
          </a:p>
        </p:txBody>
      </p:sp>
      <p:sp>
        <p:nvSpPr>
          <p:cNvPr id="4" name="Rectangle 3"/>
          <p:cNvSpPr/>
          <p:nvPr/>
        </p:nvSpPr>
        <p:spPr>
          <a:xfrm>
            <a:off x="599701" y="1814378"/>
            <a:ext cx="7266991" cy="5127558"/>
          </a:xfrm>
          <a:prstGeom prst="rect">
            <a:avLst/>
          </a:prstGeom>
        </p:spPr>
        <p:txBody>
          <a:bodyPr wrap="square">
            <a:spAutoFit/>
          </a:bodyPr>
          <a:lstStyle/>
          <a:p>
            <a:pPr>
              <a:spcBef>
                <a:spcPct val="20000"/>
              </a:spcBef>
            </a:pPr>
            <a:r>
              <a:rPr lang="en-US" dirty="0">
                <a:solidFill>
                  <a:prstClr val="black"/>
                </a:solidFill>
                <a:latin typeface="Avenir Next Regular"/>
                <a:cs typeface="Avenir Next Regular"/>
              </a:rPr>
              <a:t>More sophisticated than association and activity matrices: </a:t>
            </a:r>
          </a:p>
          <a:p>
            <a:pPr marL="800100" lvl="1" indent="-342900">
              <a:spcBef>
                <a:spcPct val="20000"/>
              </a:spcBef>
              <a:buFont typeface="Courier New"/>
              <a:buChar char="o"/>
            </a:pPr>
            <a:r>
              <a:rPr lang="en-US" sz="1600" dirty="0">
                <a:solidFill>
                  <a:prstClr val="black"/>
                </a:solidFill>
                <a:latin typeface="Avenir Next Regular"/>
                <a:cs typeface="Avenir Next Regular"/>
              </a:rPr>
              <a:t>Greater detail and more descriptive</a:t>
            </a:r>
          </a:p>
          <a:p>
            <a:pPr marL="800100" lvl="1" indent="-342900">
              <a:spcBef>
                <a:spcPct val="20000"/>
              </a:spcBef>
              <a:buFont typeface="Courier New"/>
              <a:buChar char="o"/>
            </a:pPr>
            <a:r>
              <a:rPr lang="en-US" sz="1600" dirty="0">
                <a:solidFill>
                  <a:prstClr val="black"/>
                </a:solidFill>
                <a:latin typeface="Avenir Next Regular"/>
                <a:cs typeface="Avenir Next Regular"/>
              </a:rPr>
              <a:t>Easier to determine nodes</a:t>
            </a:r>
          </a:p>
          <a:p>
            <a:pPr marL="800100" lvl="1" indent="-342900">
              <a:spcBef>
                <a:spcPct val="20000"/>
              </a:spcBef>
              <a:spcAft>
                <a:spcPts val="600"/>
              </a:spcAft>
              <a:buFont typeface="Courier New"/>
              <a:buChar char="o"/>
            </a:pPr>
            <a:r>
              <a:rPr lang="en-US" sz="1600" dirty="0">
                <a:solidFill>
                  <a:prstClr val="black"/>
                </a:solidFill>
                <a:latin typeface="Avenir Next Regular"/>
                <a:cs typeface="Avenir Next Regular"/>
              </a:rPr>
              <a:t>Easier to visualize larger networks</a:t>
            </a:r>
          </a:p>
          <a:p>
            <a:pPr>
              <a:spcBef>
                <a:spcPts val="1632"/>
              </a:spcBef>
              <a:spcAft>
                <a:spcPts val="600"/>
              </a:spcAft>
            </a:pPr>
            <a:r>
              <a:rPr lang="en-US" dirty="0">
                <a:solidFill>
                  <a:prstClr val="black"/>
                </a:solidFill>
                <a:latin typeface="Avenir Next Regular"/>
                <a:cs typeface="Avenir Next Regular"/>
              </a:rPr>
              <a:t>Method for visually capturing that:</a:t>
            </a:r>
          </a:p>
          <a:p>
            <a:pPr marL="800100" lvl="1" indent="-342900">
              <a:spcBef>
                <a:spcPct val="20000"/>
              </a:spcBef>
              <a:spcAft>
                <a:spcPts val="600"/>
              </a:spcAft>
              <a:buFont typeface="+mj-lt"/>
              <a:buAutoNum type="arabicPeriod"/>
            </a:pPr>
            <a:r>
              <a:rPr lang="en-US" sz="1600" dirty="0">
                <a:solidFill>
                  <a:prstClr val="black"/>
                </a:solidFill>
                <a:latin typeface="Avenir Next Regular"/>
                <a:cs typeface="Avenir Next Regular"/>
              </a:rPr>
              <a:t>Networks consist of interpersonal relationships, not just static associations</a:t>
            </a:r>
          </a:p>
          <a:p>
            <a:pPr marL="800100" lvl="1" indent="-342900">
              <a:spcBef>
                <a:spcPct val="20000"/>
              </a:spcBef>
              <a:spcAft>
                <a:spcPts val="600"/>
              </a:spcAft>
              <a:buFont typeface="+mj-lt"/>
              <a:buAutoNum type="arabicPeriod"/>
            </a:pPr>
            <a:r>
              <a:rPr lang="en-US" sz="1600" dirty="0">
                <a:solidFill>
                  <a:prstClr val="black"/>
                </a:solidFill>
                <a:latin typeface="Avenir Next Regular"/>
                <a:cs typeface="Avenir Next Regular"/>
              </a:rPr>
              <a:t>People are influenced by social factors (kinship, social roles, business ties, distance, profit, religious beliefs, </a:t>
            </a:r>
            <a:r>
              <a:rPr lang="en-US" sz="1600" dirty="0" err="1">
                <a:solidFill>
                  <a:prstClr val="black"/>
                </a:solidFill>
                <a:latin typeface="Avenir Next Regular"/>
                <a:cs typeface="Avenir Next Regular"/>
              </a:rPr>
              <a:t>etc</a:t>
            </a:r>
            <a:r>
              <a:rPr lang="en-US" sz="1600" dirty="0">
                <a:solidFill>
                  <a:prstClr val="black"/>
                </a:solidFill>
                <a:latin typeface="Avenir Next Regular"/>
                <a:cs typeface="Avenir Next Regular"/>
              </a:rPr>
              <a:t>)</a:t>
            </a:r>
          </a:p>
          <a:p>
            <a:pPr marL="800100" lvl="1" indent="-342900">
              <a:spcBef>
                <a:spcPct val="20000"/>
              </a:spcBef>
              <a:spcAft>
                <a:spcPts val="600"/>
              </a:spcAft>
              <a:buFont typeface="+mj-lt"/>
              <a:buAutoNum type="arabicPeriod"/>
            </a:pPr>
            <a:r>
              <a:rPr lang="en-US" sz="1600" dirty="0">
                <a:solidFill>
                  <a:prstClr val="black"/>
                </a:solidFill>
                <a:latin typeface="Avenir Next Regular"/>
                <a:cs typeface="Avenir Next Regular"/>
              </a:rPr>
              <a:t>Relationships can be positive or negative</a:t>
            </a:r>
          </a:p>
          <a:p>
            <a:pPr marL="800100" lvl="1" indent="-342900">
              <a:spcBef>
                <a:spcPct val="20000"/>
              </a:spcBef>
              <a:spcAft>
                <a:spcPts val="600"/>
              </a:spcAft>
              <a:buFont typeface="+mj-lt"/>
              <a:buAutoNum type="arabicPeriod"/>
            </a:pPr>
            <a:r>
              <a:rPr lang="en-US" sz="1600" dirty="0">
                <a:solidFill>
                  <a:prstClr val="black"/>
                </a:solidFill>
                <a:latin typeface="Avenir Next Regular"/>
                <a:cs typeface="Avenir Next Regular"/>
              </a:rPr>
              <a:t>Actors and their actions are interdependent, not independent</a:t>
            </a:r>
          </a:p>
          <a:p>
            <a:pPr marL="800100" lvl="1" indent="-342900">
              <a:spcBef>
                <a:spcPct val="20000"/>
              </a:spcBef>
              <a:spcAft>
                <a:spcPts val="600"/>
              </a:spcAft>
              <a:buFont typeface="+mj-lt"/>
              <a:buAutoNum type="arabicPeriod"/>
            </a:pPr>
            <a:r>
              <a:rPr lang="en-US" sz="1600" dirty="0">
                <a:solidFill>
                  <a:prstClr val="black"/>
                </a:solidFill>
                <a:latin typeface="Avenir Next Regular"/>
                <a:cs typeface="Avenir Next Regular"/>
              </a:rPr>
              <a:t>Relationships create channels for transfer of flow of resources</a:t>
            </a:r>
          </a:p>
          <a:p>
            <a:pPr marL="800100" lvl="1" indent="-342900">
              <a:spcBef>
                <a:spcPct val="20000"/>
              </a:spcBef>
              <a:spcAft>
                <a:spcPts val="600"/>
              </a:spcAft>
              <a:buFont typeface="+mj-lt"/>
              <a:buAutoNum type="arabicPeriod"/>
            </a:pPr>
            <a:r>
              <a:rPr lang="en-US" sz="1600" dirty="0">
                <a:solidFill>
                  <a:prstClr val="black"/>
                </a:solidFill>
                <a:latin typeface="Avenir Next Regular"/>
                <a:cs typeface="Avenir Next Regular"/>
              </a:rPr>
              <a:t>The success of countermeasures often depends on the target’s relationships</a:t>
            </a:r>
          </a:p>
          <a:p>
            <a:pPr marL="800100" lvl="1" indent="-342900">
              <a:spcBef>
                <a:spcPct val="20000"/>
              </a:spcBef>
              <a:spcAft>
                <a:spcPts val="600"/>
              </a:spcAft>
              <a:buFont typeface="Arial"/>
              <a:buChar char="•"/>
            </a:pPr>
            <a:endParaRPr lang="en-US" sz="1400" dirty="0">
              <a:solidFill>
                <a:prstClr val="black"/>
              </a:solidFill>
              <a:latin typeface="Avenir Next Regular"/>
              <a:cs typeface="Avenir Next Regular"/>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949" y="1326508"/>
            <a:ext cx="1671579" cy="1248020"/>
          </a:xfrm>
          <a:prstGeom prst="rect">
            <a:avLst/>
          </a:prstGeom>
          <a:solidFill>
            <a:schemeClr val="bg1"/>
          </a:solid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996" y="2715344"/>
            <a:ext cx="1453691" cy="947392"/>
          </a:xfrm>
          <a:prstGeom prst="rect">
            <a:avLst/>
          </a:prstGeom>
        </p:spPr>
      </p:pic>
    </p:spTree>
    <p:extLst>
      <p:ext uri="{BB962C8B-B14F-4D97-AF65-F5344CB8AC3E}">
        <p14:creationId xmlns:p14="http://schemas.microsoft.com/office/powerpoint/2010/main" val="151277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br>
              <a:rPr lang="en-US" dirty="0"/>
            </a:br>
            <a:r>
              <a:rPr lang="en-US" dirty="0"/>
              <a:t>NETWORK AND LINK ANALYSIS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2239" b="12239"/>
          <a:stretch>
            <a:fillRect/>
          </a:stretch>
        </p:blipFill>
        <p:spPr>
          <a:xfrm>
            <a:off x="-1" y="1374620"/>
            <a:ext cx="9222845" cy="5483380"/>
          </a:xfrm>
        </p:spPr>
      </p:pic>
    </p:spTree>
    <p:extLst>
      <p:ext uri="{BB962C8B-B14F-4D97-AF65-F5344CB8AC3E}">
        <p14:creationId xmlns:p14="http://schemas.microsoft.com/office/powerpoint/2010/main" val="14399902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NETWORK AND LINK ANALYSIS</a:t>
            </a:r>
            <a:endParaRPr lang="en-US" dirty="0"/>
          </a:p>
        </p:txBody>
      </p:sp>
      <p:pic>
        <p:nvPicPr>
          <p:cNvPr id="5" name="Picture 4" descr="rosewood (1)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2580"/>
            <a:ext cx="9144000" cy="4091459"/>
          </a:xfrm>
          <a:prstGeom prst="rect">
            <a:avLst/>
          </a:prstGeom>
        </p:spPr>
      </p:pic>
    </p:spTree>
    <p:extLst>
      <p:ext uri="{BB962C8B-B14F-4D97-AF65-F5344CB8AC3E}">
        <p14:creationId xmlns:p14="http://schemas.microsoft.com/office/powerpoint/2010/main" val="99824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br>
              <a:rPr lang="en-US" dirty="0"/>
            </a:br>
            <a:r>
              <a:rPr lang="en-US" dirty="0"/>
              <a:t>NETWORK AND LINK ANALYSIS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3055" b="3055"/>
          <a:stretch>
            <a:fillRect/>
          </a:stretch>
        </p:blipFill>
        <p:spPr>
          <a:xfrm>
            <a:off x="0" y="1238247"/>
            <a:ext cx="9226312" cy="5485441"/>
          </a:xfrm>
        </p:spPr>
      </p:pic>
    </p:spTree>
    <p:extLst>
      <p:ext uri="{BB962C8B-B14F-4D97-AF65-F5344CB8AC3E}">
        <p14:creationId xmlns:p14="http://schemas.microsoft.com/office/powerpoint/2010/main" val="39659576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NETWORK AND LINK ANALYSIS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2" y="961484"/>
            <a:ext cx="9070307" cy="5911255"/>
          </a:xfrm>
          <a:prstGeom prst="rect">
            <a:avLst/>
          </a:prstGeom>
        </p:spPr>
      </p:pic>
    </p:spTree>
    <p:extLst>
      <p:ext uri="{BB962C8B-B14F-4D97-AF65-F5344CB8AC3E}">
        <p14:creationId xmlns:p14="http://schemas.microsoft.com/office/powerpoint/2010/main" val="22418179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NETWORK AND LINK ANALYSIS</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10" b="14276"/>
          <a:stretch/>
        </p:blipFill>
        <p:spPr>
          <a:xfrm>
            <a:off x="-1" y="1088628"/>
            <a:ext cx="9084729" cy="5596658"/>
          </a:xfrm>
        </p:spPr>
      </p:pic>
    </p:spTree>
    <p:extLst>
      <p:ext uri="{BB962C8B-B14F-4D97-AF65-F5344CB8AC3E}">
        <p14:creationId xmlns:p14="http://schemas.microsoft.com/office/powerpoint/2010/main" val="169386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CORE SKILLS</a:t>
            </a:r>
            <a:endParaRPr lang="en-US" dirty="0"/>
          </a:p>
        </p:txBody>
      </p:sp>
      <p:sp>
        <p:nvSpPr>
          <p:cNvPr id="3" name="Content Placeholder 2"/>
          <p:cNvSpPr>
            <a:spLocks noGrp="1"/>
          </p:cNvSpPr>
          <p:nvPr>
            <p:ph idx="1"/>
          </p:nvPr>
        </p:nvSpPr>
        <p:spPr>
          <a:xfrm>
            <a:off x="457200" y="961486"/>
            <a:ext cx="7048492" cy="5164678"/>
          </a:xfrm>
        </p:spPr>
        <p:txBody>
          <a:bodyPr>
            <a:normAutofit fontScale="92500"/>
          </a:bodyPr>
          <a:lstStyle/>
          <a:p>
            <a:pPr marL="0" indent="0">
              <a:spcAft>
                <a:spcPts val="1800"/>
              </a:spcAft>
              <a:buNone/>
            </a:pPr>
            <a:r>
              <a:rPr lang="en-US" sz="4000" dirty="0" smtClean="0">
                <a:solidFill>
                  <a:srgbClr val="008000"/>
                </a:solidFill>
              </a:rPr>
              <a:t>Empathy</a:t>
            </a:r>
            <a:endParaRPr lang="en-US" dirty="0" smtClean="0">
              <a:solidFill>
                <a:srgbClr val="008000"/>
              </a:solidFill>
            </a:endParaRPr>
          </a:p>
          <a:p>
            <a:pPr marL="0" indent="0">
              <a:spcAft>
                <a:spcPts val="1800"/>
              </a:spcAft>
              <a:buNone/>
            </a:pPr>
            <a:r>
              <a:rPr lang="en-US" sz="2600" dirty="0" smtClean="0"/>
              <a:t>A good analyst seeks to understand people’s behavior from </a:t>
            </a:r>
            <a:r>
              <a:rPr lang="en-US" sz="2600" i="1" dirty="0" smtClean="0"/>
              <a:t>the subject’s </a:t>
            </a:r>
            <a:r>
              <a:rPr lang="en-US" sz="2600" dirty="0" smtClean="0"/>
              <a:t>perspective, not their own.</a:t>
            </a:r>
            <a:endParaRPr lang="en-US" sz="2600" u="sng" dirty="0" smtClean="0"/>
          </a:p>
          <a:p>
            <a:pPr marL="0" indent="0">
              <a:buNone/>
            </a:pPr>
            <a:r>
              <a:rPr lang="en-US" sz="2100" u="sng" dirty="0" smtClean="0"/>
              <a:t>Things to remember</a:t>
            </a:r>
            <a:r>
              <a:rPr lang="en-US" sz="2100" dirty="0" smtClean="0"/>
              <a:t>:</a:t>
            </a:r>
          </a:p>
          <a:p>
            <a:r>
              <a:rPr lang="en-US" sz="2100" dirty="0" smtClean="0"/>
              <a:t>Deep down, everyone is not the same </a:t>
            </a:r>
          </a:p>
          <a:p>
            <a:r>
              <a:rPr lang="en-US" sz="2100" dirty="0" smtClean="0"/>
              <a:t>Not all behavior is rational </a:t>
            </a:r>
            <a:r>
              <a:rPr lang="en-US" sz="1800" dirty="0" smtClean="0"/>
              <a:t>(as in maximization of self-interest)</a:t>
            </a:r>
          </a:p>
          <a:p>
            <a:r>
              <a:rPr lang="en-US" sz="2100" dirty="0" smtClean="0"/>
              <a:t>But people do have reasons for the behavior</a:t>
            </a:r>
          </a:p>
          <a:p>
            <a:r>
              <a:rPr lang="en-US" sz="2100" dirty="0" smtClean="0"/>
              <a:t>Economic factors shape behavior, but rarely determines it</a:t>
            </a:r>
          </a:p>
          <a:p>
            <a:r>
              <a:rPr lang="en-US" sz="2100" dirty="0" smtClean="0"/>
              <a:t>Culture matters</a:t>
            </a:r>
          </a:p>
          <a:p>
            <a:pPr marL="0" indent="0">
              <a:spcAft>
                <a:spcPts val="1800"/>
              </a:spcAft>
              <a:buNone/>
            </a:pPr>
            <a:endParaRPr lang="en-US" dirty="0" smtClean="0"/>
          </a:p>
          <a:p>
            <a:pPr marL="0" indent="0">
              <a:spcAft>
                <a:spcPts val="1800"/>
              </a:spcAft>
              <a:buNone/>
            </a:pPr>
            <a:endParaRPr lang="en-US" dirty="0" smtClean="0"/>
          </a:p>
        </p:txBody>
      </p:sp>
      <p:sp>
        <p:nvSpPr>
          <p:cNvPr id="5" name="TextBox 4"/>
          <p:cNvSpPr txBox="1"/>
          <p:nvPr/>
        </p:nvSpPr>
        <p:spPr>
          <a:xfrm>
            <a:off x="2733677" y="6033830"/>
            <a:ext cx="2770115" cy="461665"/>
          </a:xfrm>
          <a:prstGeom prst="rect">
            <a:avLst/>
          </a:prstGeom>
          <a:noFill/>
        </p:spPr>
        <p:txBody>
          <a:bodyPr wrap="none" rtlCol="0">
            <a:spAutoFit/>
          </a:bodyPr>
          <a:lstStyle/>
          <a:p>
            <a:pPr algn="ctr"/>
            <a:r>
              <a:rPr lang="en-US" sz="1200" b="1" dirty="0">
                <a:solidFill>
                  <a:srgbClr val="FF0000"/>
                </a:solidFill>
                <a:latin typeface="Avenir Next Regular"/>
                <a:cs typeface="Avenir Next Regular"/>
              </a:rPr>
              <a:t>AVOID</a:t>
            </a:r>
          </a:p>
          <a:p>
            <a:pPr algn="ctr"/>
            <a:r>
              <a:rPr lang="en-US" sz="1200" dirty="0">
                <a:solidFill>
                  <a:srgbClr val="FF0000"/>
                </a:solidFill>
                <a:latin typeface="Avenir Next Regular"/>
                <a:cs typeface="Avenir Next Regular"/>
              </a:rPr>
              <a:t>MIRROR IMAGING, BEHAVIORALISM </a:t>
            </a:r>
          </a:p>
        </p:txBody>
      </p:sp>
    </p:spTree>
    <p:extLst>
      <p:ext uri="{BB962C8B-B14F-4D97-AF65-F5344CB8AC3E}">
        <p14:creationId xmlns:p14="http://schemas.microsoft.com/office/powerpoint/2010/main" val="11100764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br>
              <a:rPr lang="en-US" dirty="0"/>
            </a:br>
            <a:r>
              <a:rPr lang="en-US" dirty="0"/>
              <a:t>NETWORK AND LINK ANALYSIS</a:t>
            </a:r>
          </a:p>
        </p:txBody>
      </p:sp>
      <p:pic>
        <p:nvPicPr>
          <p:cNvPr id="4" name="Content Placeholder 3" descr="phone numbers.jpg"/>
          <p:cNvPicPr>
            <a:picLocks noGrp="1" noChangeAspect="1"/>
          </p:cNvPicPr>
          <p:nvPr>
            <p:ph idx="1"/>
          </p:nvPr>
        </p:nvPicPr>
        <p:blipFill rotWithShape="1">
          <a:blip r:embed="rId2">
            <a:extLst>
              <a:ext uri="{28A0092B-C50C-407E-A947-70E740481C1C}">
                <a14:useLocalDpi xmlns:a14="http://schemas.microsoft.com/office/drawing/2010/main" val="0"/>
              </a:ext>
            </a:extLst>
          </a:blip>
          <a:srcRect t="-406"/>
          <a:stretch/>
        </p:blipFill>
        <p:spPr>
          <a:xfrm>
            <a:off x="180417" y="927967"/>
            <a:ext cx="8686800" cy="5909682"/>
          </a:xfrm>
        </p:spPr>
      </p:pic>
      <p:sp>
        <p:nvSpPr>
          <p:cNvPr id="5" name="Oval 4"/>
          <p:cNvSpPr/>
          <p:nvPr/>
        </p:nvSpPr>
        <p:spPr>
          <a:xfrm>
            <a:off x="4004765" y="3874668"/>
            <a:ext cx="2817113" cy="3109503"/>
          </a:xfrm>
          <a:prstGeom prst="ellipse">
            <a:avLst/>
          </a:prstGeom>
          <a:solidFill>
            <a:srgbClr val="FF0000">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6535589" y="6300405"/>
            <a:ext cx="2151738" cy="338554"/>
          </a:xfrm>
          <a:prstGeom prst="rect">
            <a:avLst/>
          </a:prstGeom>
          <a:noFill/>
        </p:spPr>
        <p:txBody>
          <a:bodyPr wrap="none" rtlCol="0">
            <a:spAutoFit/>
          </a:bodyPr>
          <a:lstStyle/>
          <a:p>
            <a:r>
              <a:rPr lang="en-US" sz="1600" b="1" i="1" dirty="0">
                <a:solidFill>
                  <a:srgbClr val="FF0000"/>
                </a:solidFill>
                <a:latin typeface="Calibri"/>
              </a:rPr>
              <a:t>Tanzania country code</a:t>
            </a:r>
          </a:p>
        </p:txBody>
      </p:sp>
      <p:sp>
        <p:nvSpPr>
          <p:cNvPr id="7" name="TextBox 6"/>
          <p:cNvSpPr txBox="1"/>
          <p:nvPr/>
        </p:nvSpPr>
        <p:spPr>
          <a:xfrm>
            <a:off x="484804" y="1106450"/>
            <a:ext cx="2495182" cy="338554"/>
          </a:xfrm>
          <a:prstGeom prst="rect">
            <a:avLst/>
          </a:prstGeom>
          <a:noFill/>
        </p:spPr>
        <p:txBody>
          <a:bodyPr wrap="none" rtlCol="0">
            <a:spAutoFit/>
          </a:bodyPr>
          <a:lstStyle/>
          <a:p>
            <a:r>
              <a:rPr lang="en-US" sz="1600" b="1" i="1" dirty="0">
                <a:solidFill>
                  <a:srgbClr val="0000FF"/>
                </a:solidFill>
                <a:latin typeface="Calibri"/>
              </a:rPr>
              <a:t>Mozambique country code</a:t>
            </a:r>
          </a:p>
        </p:txBody>
      </p:sp>
      <p:sp>
        <p:nvSpPr>
          <p:cNvPr id="8" name="Oval 7"/>
          <p:cNvSpPr/>
          <p:nvPr/>
        </p:nvSpPr>
        <p:spPr>
          <a:xfrm>
            <a:off x="0" y="1497771"/>
            <a:ext cx="4412239" cy="3776987"/>
          </a:xfrm>
          <a:prstGeom prst="ellipse">
            <a:avLst/>
          </a:prstGeom>
          <a:solidFill>
            <a:srgbClr val="0000FF">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Freeform 12"/>
          <p:cNvSpPr/>
          <p:nvPr/>
        </p:nvSpPr>
        <p:spPr>
          <a:xfrm>
            <a:off x="4587107" y="851174"/>
            <a:ext cx="4397114" cy="4066716"/>
          </a:xfrm>
          <a:custGeom>
            <a:avLst/>
            <a:gdLst>
              <a:gd name="connsiteX0" fmla="*/ 541511 w 4397114"/>
              <a:gd name="connsiteY0" fmla="*/ 93073 h 4066716"/>
              <a:gd name="connsiteX1" fmla="*/ 36790 w 4397114"/>
              <a:gd name="connsiteY1" fmla="*/ 532636 h 4066716"/>
              <a:gd name="connsiteX2" fmla="*/ 36790 w 4397114"/>
              <a:gd name="connsiteY2" fmla="*/ 1525723 h 4066716"/>
              <a:gd name="connsiteX3" fmla="*/ 20508 w 4397114"/>
              <a:gd name="connsiteY3" fmla="*/ 2290889 h 4066716"/>
              <a:gd name="connsiteX4" fmla="*/ 281010 w 4397114"/>
              <a:gd name="connsiteY4" fmla="*/ 2746732 h 4066716"/>
              <a:gd name="connsiteX5" fmla="*/ 1909142 w 4397114"/>
              <a:gd name="connsiteY5" fmla="*/ 2697892 h 4066716"/>
              <a:gd name="connsiteX6" fmla="*/ 2560395 w 4397114"/>
              <a:gd name="connsiteY6" fmla="*/ 3821220 h 4066716"/>
              <a:gd name="connsiteX7" fmla="*/ 3016272 w 4397114"/>
              <a:gd name="connsiteY7" fmla="*/ 4065422 h 4066716"/>
              <a:gd name="connsiteX8" fmla="*/ 4074559 w 4397114"/>
              <a:gd name="connsiteY8" fmla="*/ 3772380 h 4066716"/>
              <a:gd name="connsiteX9" fmla="*/ 4351341 w 4397114"/>
              <a:gd name="connsiteY9" fmla="*/ 3251416 h 4066716"/>
              <a:gd name="connsiteX10" fmla="*/ 4367623 w 4397114"/>
              <a:gd name="connsiteY10" fmla="*/ 2225768 h 4066716"/>
              <a:gd name="connsiteX11" fmla="*/ 4058277 w 4397114"/>
              <a:gd name="connsiteY11" fmla="*/ 1574564 h 4066716"/>
              <a:gd name="connsiteX12" fmla="*/ 3423306 w 4397114"/>
              <a:gd name="connsiteY12" fmla="*/ 1248961 h 4066716"/>
              <a:gd name="connsiteX13" fmla="*/ 2820897 w 4397114"/>
              <a:gd name="connsiteY13" fmla="*/ 1493163 h 4066716"/>
              <a:gd name="connsiteX14" fmla="*/ 1778892 w 4397114"/>
              <a:gd name="connsiteY14" fmla="*/ 614037 h 4066716"/>
              <a:gd name="connsiteX15" fmla="*/ 1111357 w 4397114"/>
              <a:gd name="connsiteY15" fmla="*/ 44233 h 4066716"/>
              <a:gd name="connsiteX16" fmla="*/ 541511 w 4397114"/>
              <a:gd name="connsiteY16" fmla="*/ 93073 h 406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97114" h="4066716">
                <a:moveTo>
                  <a:pt x="541511" y="93073"/>
                </a:moveTo>
                <a:cubicBezTo>
                  <a:pt x="362416" y="174474"/>
                  <a:pt x="120910" y="293861"/>
                  <a:pt x="36790" y="532636"/>
                </a:cubicBezTo>
                <a:cubicBezTo>
                  <a:pt x="-47330" y="771411"/>
                  <a:pt x="39504" y="1232681"/>
                  <a:pt x="36790" y="1525723"/>
                </a:cubicBezTo>
                <a:cubicBezTo>
                  <a:pt x="34076" y="1818765"/>
                  <a:pt x="-20195" y="2087387"/>
                  <a:pt x="20508" y="2290889"/>
                </a:cubicBezTo>
                <a:cubicBezTo>
                  <a:pt x="61211" y="2494391"/>
                  <a:pt x="-33762" y="2678898"/>
                  <a:pt x="281010" y="2746732"/>
                </a:cubicBezTo>
                <a:cubicBezTo>
                  <a:pt x="595782" y="2814566"/>
                  <a:pt x="1529245" y="2518811"/>
                  <a:pt x="1909142" y="2697892"/>
                </a:cubicBezTo>
                <a:cubicBezTo>
                  <a:pt x="2289039" y="2876973"/>
                  <a:pt x="2375873" y="3593298"/>
                  <a:pt x="2560395" y="3821220"/>
                </a:cubicBezTo>
                <a:cubicBezTo>
                  <a:pt x="2744917" y="4049142"/>
                  <a:pt x="2763911" y="4073562"/>
                  <a:pt x="3016272" y="4065422"/>
                </a:cubicBezTo>
                <a:cubicBezTo>
                  <a:pt x="3268633" y="4057282"/>
                  <a:pt x="3852048" y="3908048"/>
                  <a:pt x="4074559" y="3772380"/>
                </a:cubicBezTo>
                <a:cubicBezTo>
                  <a:pt x="4297070" y="3636712"/>
                  <a:pt x="4302497" y="3509185"/>
                  <a:pt x="4351341" y="3251416"/>
                </a:cubicBezTo>
                <a:cubicBezTo>
                  <a:pt x="4400185" y="2993647"/>
                  <a:pt x="4416467" y="2505243"/>
                  <a:pt x="4367623" y="2225768"/>
                </a:cubicBezTo>
                <a:cubicBezTo>
                  <a:pt x="4318779" y="1946293"/>
                  <a:pt x="4215663" y="1737365"/>
                  <a:pt x="4058277" y="1574564"/>
                </a:cubicBezTo>
                <a:cubicBezTo>
                  <a:pt x="3900891" y="1411763"/>
                  <a:pt x="3629536" y="1262528"/>
                  <a:pt x="3423306" y="1248961"/>
                </a:cubicBezTo>
                <a:cubicBezTo>
                  <a:pt x="3217076" y="1235394"/>
                  <a:pt x="3094966" y="1598984"/>
                  <a:pt x="2820897" y="1493163"/>
                </a:cubicBezTo>
                <a:cubicBezTo>
                  <a:pt x="2546828" y="1387342"/>
                  <a:pt x="1778892" y="614037"/>
                  <a:pt x="1778892" y="614037"/>
                </a:cubicBezTo>
                <a:cubicBezTo>
                  <a:pt x="1493969" y="372549"/>
                  <a:pt x="1320301" y="131060"/>
                  <a:pt x="1111357" y="44233"/>
                </a:cubicBezTo>
                <a:cubicBezTo>
                  <a:pt x="902413" y="-42594"/>
                  <a:pt x="720606" y="11672"/>
                  <a:pt x="541511" y="93073"/>
                </a:cubicBezTo>
                <a:close/>
              </a:path>
            </a:pathLst>
          </a:custGeom>
          <a:solidFill>
            <a:schemeClr val="tx1">
              <a:alpha val="1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TextBox 13"/>
          <p:cNvSpPr txBox="1"/>
          <p:nvPr/>
        </p:nvSpPr>
        <p:spPr>
          <a:xfrm>
            <a:off x="6724192" y="1607804"/>
            <a:ext cx="1858389" cy="338554"/>
          </a:xfrm>
          <a:prstGeom prst="rect">
            <a:avLst/>
          </a:prstGeom>
          <a:noFill/>
        </p:spPr>
        <p:txBody>
          <a:bodyPr wrap="none" rtlCol="0">
            <a:spAutoFit/>
          </a:bodyPr>
          <a:lstStyle/>
          <a:p>
            <a:r>
              <a:rPr lang="en-US" sz="1600" b="1" i="1" dirty="0">
                <a:solidFill>
                  <a:prstClr val="black">
                    <a:lumMod val="50000"/>
                    <a:lumOff val="50000"/>
                  </a:prstClr>
                </a:solidFill>
                <a:latin typeface="Calibri"/>
              </a:rPr>
              <a:t>China country code</a:t>
            </a:r>
          </a:p>
        </p:txBody>
      </p:sp>
    </p:spTree>
    <p:extLst>
      <p:ext uri="{BB962C8B-B14F-4D97-AF65-F5344CB8AC3E}">
        <p14:creationId xmlns:p14="http://schemas.microsoft.com/office/powerpoint/2010/main" val="178220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GEOSPATIAL ANALYSIS</a:t>
            </a:r>
            <a:endParaRPr lang="en-US" dirty="0"/>
          </a:p>
        </p:txBody>
      </p:sp>
      <p:sp>
        <p:nvSpPr>
          <p:cNvPr id="4" name="Content Placeholder 3"/>
          <p:cNvSpPr>
            <a:spLocks noGrp="1"/>
          </p:cNvSpPr>
          <p:nvPr>
            <p:ph idx="1"/>
          </p:nvPr>
        </p:nvSpPr>
        <p:spPr>
          <a:xfrm>
            <a:off x="457200" y="1410990"/>
            <a:ext cx="3587855" cy="4715174"/>
          </a:xfrm>
        </p:spPr>
        <p:txBody>
          <a:bodyPr>
            <a:normAutofit/>
          </a:bodyPr>
          <a:lstStyle/>
          <a:p>
            <a:pPr marL="0" indent="0">
              <a:buNone/>
            </a:pPr>
            <a:r>
              <a:rPr lang="en-US" sz="2800" dirty="0" smtClean="0">
                <a:solidFill>
                  <a:srgbClr val="008000"/>
                </a:solidFill>
              </a:rPr>
              <a:t>Look for</a:t>
            </a:r>
          </a:p>
          <a:p>
            <a:pPr marL="0" indent="0">
              <a:buNone/>
            </a:pPr>
            <a:endParaRPr lang="en-US" sz="2800" dirty="0" smtClean="0">
              <a:solidFill>
                <a:srgbClr val="008000"/>
              </a:solidFill>
            </a:endParaRPr>
          </a:p>
          <a:p>
            <a:r>
              <a:rPr lang="en-US" sz="2000" dirty="0" smtClean="0"/>
              <a:t>Overlaps</a:t>
            </a:r>
          </a:p>
          <a:p>
            <a:r>
              <a:rPr lang="en-US" sz="2000" dirty="0" smtClean="0"/>
              <a:t>Anomalies</a:t>
            </a:r>
          </a:p>
          <a:p>
            <a:r>
              <a:rPr lang="en-US" sz="2000" dirty="0" smtClean="0"/>
              <a:t>Concentrations</a:t>
            </a:r>
          </a:p>
          <a:p>
            <a:r>
              <a:rPr lang="en-US" sz="2000" dirty="0" smtClean="0"/>
              <a:t>Absences</a:t>
            </a:r>
            <a:endParaRPr lang="en-US" sz="2000" dirty="0"/>
          </a:p>
        </p:txBody>
      </p:sp>
      <p:sp>
        <p:nvSpPr>
          <p:cNvPr id="5" name="Content Placeholder 3"/>
          <p:cNvSpPr txBox="1">
            <a:spLocks/>
          </p:cNvSpPr>
          <p:nvPr/>
        </p:nvSpPr>
        <p:spPr>
          <a:xfrm>
            <a:off x="3514098" y="3106089"/>
            <a:ext cx="1679644" cy="5060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spcAft>
                <a:spcPts val="600"/>
              </a:spcAft>
              <a:buFont typeface="Arial"/>
              <a:buChar char="•"/>
              <a:defRPr sz="3200" kern="1200">
                <a:solidFill>
                  <a:schemeClr val="tx1"/>
                </a:solidFill>
                <a:latin typeface="Avenir Next Regular"/>
                <a:ea typeface="+mn-ea"/>
                <a:cs typeface="Avenir Next Regular"/>
              </a:defRPr>
            </a:lvl1pPr>
            <a:lvl2pPr marL="742950" indent="-285750" algn="l" defTabSz="457200" rtl="0" eaLnBrk="1" latinLnBrk="0" hangingPunct="1">
              <a:spcBef>
                <a:spcPct val="20000"/>
              </a:spcBef>
              <a:spcAft>
                <a:spcPts val="600"/>
              </a:spcAft>
              <a:buFont typeface="Arial"/>
              <a:buChar char="–"/>
              <a:defRPr sz="2800" kern="1200">
                <a:solidFill>
                  <a:schemeClr val="tx1"/>
                </a:solidFill>
                <a:latin typeface="Avenir Next Regular"/>
                <a:ea typeface="+mn-ea"/>
                <a:cs typeface="Avenir Next Regular"/>
              </a:defRPr>
            </a:lvl2pPr>
            <a:lvl3pPr marL="1143000" indent="-228600" algn="l" defTabSz="457200" rtl="0" eaLnBrk="1" latinLnBrk="0" hangingPunct="1">
              <a:spcBef>
                <a:spcPct val="20000"/>
              </a:spcBef>
              <a:spcAft>
                <a:spcPts val="600"/>
              </a:spcAft>
              <a:buFont typeface="Arial"/>
              <a:buChar char="•"/>
              <a:defRPr sz="2400" kern="1200">
                <a:solidFill>
                  <a:schemeClr val="tx1"/>
                </a:solidFill>
                <a:latin typeface="Avenir Next Regular"/>
                <a:ea typeface="+mn-ea"/>
                <a:cs typeface="Avenir Next Regular"/>
              </a:defRPr>
            </a:lvl3pPr>
            <a:lvl4pPr marL="1600200" indent="-228600" algn="l" defTabSz="457200" rtl="0" eaLnBrk="1" latinLnBrk="0" hangingPunct="1">
              <a:spcBef>
                <a:spcPct val="20000"/>
              </a:spcBef>
              <a:spcAft>
                <a:spcPts val="600"/>
              </a:spcAft>
              <a:buFont typeface="Arial"/>
              <a:buChar char="–"/>
              <a:defRPr sz="2000" kern="1200">
                <a:solidFill>
                  <a:schemeClr val="tx1"/>
                </a:solidFill>
                <a:latin typeface="Avenir Next Regular"/>
                <a:ea typeface="+mn-ea"/>
                <a:cs typeface="Avenir Next Regular"/>
              </a:defRPr>
            </a:lvl4pPr>
            <a:lvl5pPr marL="2057400" indent="-228600" algn="l" defTabSz="457200" rtl="0" eaLnBrk="1" latinLnBrk="0" hangingPunct="1">
              <a:spcBef>
                <a:spcPct val="20000"/>
              </a:spcBef>
              <a:spcAft>
                <a:spcPts val="600"/>
              </a:spcAft>
              <a:buFont typeface="Arial"/>
              <a:buChar char="»"/>
              <a:defRPr sz="2000" kern="1200">
                <a:solidFill>
                  <a:schemeClr val="tx1"/>
                </a:solidFill>
                <a:latin typeface="Avenir Next Regular"/>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i="1" dirty="0" smtClean="0">
                <a:solidFill>
                  <a:prstClr val="black"/>
                </a:solidFill>
              </a:rPr>
              <a:t>…between…</a:t>
            </a:r>
            <a:endParaRPr lang="en-US" sz="2000" i="1" dirty="0">
              <a:solidFill>
                <a:prstClr val="black"/>
              </a:solidFill>
            </a:endParaRPr>
          </a:p>
        </p:txBody>
      </p:sp>
      <p:sp>
        <p:nvSpPr>
          <p:cNvPr id="7" name="Content Placeholder 3"/>
          <p:cNvSpPr txBox="1">
            <a:spLocks/>
          </p:cNvSpPr>
          <p:nvPr/>
        </p:nvSpPr>
        <p:spPr>
          <a:xfrm>
            <a:off x="5844164" y="2126547"/>
            <a:ext cx="2903978" cy="31319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spcAft>
                <a:spcPts val="600"/>
              </a:spcAft>
              <a:buFont typeface="Arial"/>
              <a:buChar char="•"/>
              <a:defRPr sz="3200" kern="1200">
                <a:solidFill>
                  <a:schemeClr val="tx1"/>
                </a:solidFill>
                <a:latin typeface="Avenir Next Regular"/>
                <a:ea typeface="+mn-ea"/>
                <a:cs typeface="Avenir Next Regular"/>
              </a:defRPr>
            </a:lvl1pPr>
            <a:lvl2pPr marL="742950" indent="-285750" algn="l" defTabSz="457200" rtl="0" eaLnBrk="1" latinLnBrk="0" hangingPunct="1">
              <a:spcBef>
                <a:spcPct val="20000"/>
              </a:spcBef>
              <a:spcAft>
                <a:spcPts val="600"/>
              </a:spcAft>
              <a:buFont typeface="Arial"/>
              <a:buChar char="–"/>
              <a:defRPr sz="2800" kern="1200">
                <a:solidFill>
                  <a:schemeClr val="tx1"/>
                </a:solidFill>
                <a:latin typeface="Avenir Next Regular"/>
                <a:ea typeface="+mn-ea"/>
                <a:cs typeface="Avenir Next Regular"/>
              </a:defRPr>
            </a:lvl2pPr>
            <a:lvl3pPr marL="1143000" indent="-228600" algn="l" defTabSz="457200" rtl="0" eaLnBrk="1" latinLnBrk="0" hangingPunct="1">
              <a:spcBef>
                <a:spcPct val="20000"/>
              </a:spcBef>
              <a:spcAft>
                <a:spcPts val="600"/>
              </a:spcAft>
              <a:buFont typeface="Arial"/>
              <a:buChar char="•"/>
              <a:defRPr sz="2400" kern="1200">
                <a:solidFill>
                  <a:schemeClr val="tx1"/>
                </a:solidFill>
                <a:latin typeface="Avenir Next Regular"/>
                <a:ea typeface="+mn-ea"/>
                <a:cs typeface="Avenir Next Regular"/>
              </a:defRPr>
            </a:lvl3pPr>
            <a:lvl4pPr marL="1600200" indent="-228600" algn="l" defTabSz="457200" rtl="0" eaLnBrk="1" latinLnBrk="0" hangingPunct="1">
              <a:spcBef>
                <a:spcPct val="20000"/>
              </a:spcBef>
              <a:spcAft>
                <a:spcPts val="600"/>
              </a:spcAft>
              <a:buFont typeface="Arial"/>
              <a:buChar char="–"/>
              <a:defRPr sz="2000" kern="1200">
                <a:solidFill>
                  <a:schemeClr val="tx1"/>
                </a:solidFill>
                <a:latin typeface="Avenir Next Regular"/>
                <a:ea typeface="+mn-ea"/>
                <a:cs typeface="Avenir Next Regular"/>
              </a:defRPr>
            </a:lvl4pPr>
            <a:lvl5pPr marL="2057400" indent="-228600" algn="l" defTabSz="457200" rtl="0" eaLnBrk="1" latinLnBrk="0" hangingPunct="1">
              <a:spcBef>
                <a:spcPct val="20000"/>
              </a:spcBef>
              <a:spcAft>
                <a:spcPts val="600"/>
              </a:spcAft>
              <a:buFont typeface="Arial"/>
              <a:buChar char="»"/>
              <a:defRPr sz="2000" kern="1200">
                <a:solidFill>
                  <a:schemeClr val="tx1"/>
                </a:solidFill>
                <a:latin typeface="Avenir Next Regular"/>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 dirty="0" smtClean="0">
              <a:solidFill>
                <a:prstClr val="black"/>
              </a:solidFill>
            </a:endParaRPr>
          </a:p>
          <a:p>
            <a:r>
              <a:rPr lang="en-US" sz="2000" dirty="0" smtClean="0">
                <a:solidFill>
                  <a:prstClr val="black"/>
                </a:solidFill>
              </a:rPr>
              <a:t>Points </a:t>
            </a:r>
          </a:p>
          <a:p>
            <a:r>
              <a:rPr lang="en-US" sz="2000" dirty="0" smtClean="0">
                <a:solidFill>
                  <a:prstClr val="black"/>
                </a:solidFill>
              </a:rPr>
              <a:t>Places</a:t>
            </a:r>
          </a:p>
          <a:p>
            <a:r>
              <a:rPr lang="en-US" sz="2000" dirty="0" smtClean="0">
                <a:solidFill>
                  <a:prstClr val="black"/>
                </a:solidFill>
              </a:rPr>
              <a:t>Routes</a:t>
            </a:r>
          </a:p>
          <a:p>
            <a:r>
              <a:rPr lang="en-US" sz="2000" dirty="0">
                <a:solidFill>
                  <a:prstClr val="black"/>
                </a:solidFill>
              </a:rPr>
              <a:t>a</a:t>
            </a:r>
            <a:r>
              <a:rPr lang="en-US" sz="2000" dirty="0" smtClean="0">
                <a:solidFill>
                  <a:prstClr val="black"/>
                </a:solidFill>
              </a:rPr>
              <a:t>nd their attributes</a:t>
            </a:r>
            <a:endParaRPr lang="en-US" sz="2000" dirty="0">
              <a:solidFill>
                <a:prstClr val="black"/>
              </a:solidFill>
            </a:endParaRPr>
          </a:p>
        </p:txBody>
      </p:sp>
      <p:sp>
        <p:nvSpPr>
          <p:cNvPr id="8" name="TextBox 7"/>
          <p:cNvSpPr txBox="1"/>
          <p:nvPr/>
        </p:nvSpPr>
        <p:spPr>
          <a:xfrm>
            <a:off x="3032460" y="4780771"/>
            <a:ext cx="3020253" cy="1754327"/>
          </a:xfrm>
          <a:prstGeom prst="rect">
            <a:avLst/>
          </a:prstGeom>
          <a:noFill/>
        </p:spPr>
        <p:txBody>
          <a:bodyPr wrap="none" rtlCol="0">
            <a:spAutoFit/>
          </a:bodyPr>
          <a:lstStyle/>
          <a:p>
            <a:pPr algn="ctr"/>
            <a:r>
              <a:rPr lang="en-US" u="sng" dirty="0">
                <a:solidFill>
                  <a:srgbClr val="008000"/>
                </a:solidFill>
                <a:latin typeface="Calibri"/>
              </a:rPr>
              <a:t>TOOLS</a:t>
            </a:r>
          </a:p>
          <a:p>
            <a:pPr algn="ctr"/>
            <a:r>
              <a:rPr lang="en-US" dirty="0">
                <a:solidFill>
                  <a:srgbClr val="008000"/>
                </a:solidFill>
                <a:latin typeface="Calibri"/>
              </a:rPr>
              <a:t>Google Earth</a:t>
            </a:r>
          </a:p>
          <a:p>
            <a:pPr algn="ctr"/>
            <a:r>
              <a:rPr lang="en-US" dirty="0">
                <a:solidFill>
                  <a:srgbClr val="008000"/>
                </a:solidFill>
                <a:latin typeface="Calibri"/>
              </a:rPr>
              <a:t>Google Maps</a:t>
            </a:r>
          </a:p>
          <a:p>
            <a:pPr algn="ctr"/>
            <a:r>
              <a:rPr lang="en-US" dirty="0">
                <a:solidFill>
                  <a:srgbClr val="008000"/>
                </a:solidFill>
                <a:latin typeface="Calibri"/>
              </a:rPr>
              <a:t>ArcGIS / GIS layers</a:t>
            </a:r>
          </a:p>
          <a:p>
            <a:pPr algn="ctr"/>
            <a:r>
              <a:rPr lang="en-US" dirty="0">
                <a:solidFill>
                  <a:srgbClr val="008000"/>
                </a:solidFill>
                <a:latin typeface="Calibri"/>
              </a:rPr>
              <a:t>Photoshop, Gimp, </a:t>
            </a:r>
            <a:r>
              <a:rPr lang="en-US" dirty="0" err="1">
                <a:solidFill>
                  <a:srgbClr val="008000"/>
                </a:solidFill>
                <a:latin typeface="Calibri"/>
              </a:rPr>
              <a:t>Powerpoint</a:t>
            </a:r>
            <a:endParaRPr lang="en-US" dirty="0">
              <a:solidFill>
                <a:srgbClr val="008000"/>
              </a:solidFill>
              <a:latin typeface="Calibri"/>
            </a:endParaRPr>
          </a:p>
          <a:p>
            <a:pPr algn="ctr"/>
            <a:r>
              <a:rPr lang="en-US" dirty="0">
                <a:solidFill>
                  <a:srgbClr val="008000"/>
                </a:solidFill>
                <a:latin typeface="Calibri"/>
              </a:rPr>
              <a:t>etc…</a:t>
            </a:r>
          </a:p>
        </p:txBody>
      </p:sp>
    </p:spTree>
    <p:extLst>
      <p:ext uri="{BB962C8B-B14F-4D97-AF65-F5344CB8AC3E}">
        <p14:creationId xmlns:p14="http://schemas.microsoft.com/office/powerpoint/2010/main" val="2155229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GEOSPATIAL ANALYSIS</a:t>
            </a:r>
            <a:endParaRPr lang="en-US" dirty="0"/>
          </a:p>
        </p:txBody>
      </p:sp>
      <p:pic>
        <p:nvPicPr>
          <p:cNvPr id="9" name="Picture 8" descr="Slide1.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994855"/>
            <a:ext cx="9144000" cy="4942949"/>
          </a:xfrm>
          <a:prstGeom prst="rect">
            <a:avLst/>
          </a:prstGeom>
        </p:spPr>
      </p:pic>
      <p:pic>
        <p:nvPicPr>
          <p:cNvPr id="10" name="Picture 9" descr="Slide5.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20552" y="2518855"/>
            <a:ext cx="923447" cy="3360689"/>
          </a:xfrm>
          <a:prstGeom prst="rect">
            <a:avLst/>
          </a:prstGeom>
        </p:spPr>
      </p:pic>
      <p:pic>
        <p:nvPicPr>
          <p:cNvPr id="12" name="Picture 11" descr="Slide5.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994855"/>
            <a:ext cx="2774238" cy="1742511"/>
          </a:xfrm>
          <a:prstGeom prst="rect">
            <a:avLst/>
          </a:prstGeom>
        </p:spPr>
      </p:pic>
    </p:spTree>
    <p:extLst>
      <p:ext uri="{BB962C8B-B14F-4D97-AF65-F5344CB8AC3E}">
        <p14:creationId xmlns:p14="http://schemas.microsoft.com/office/powerpoint/2010/main" val="511838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GEOSPATIAL ANALYSIS</a:t>
            </a:r>
            <a:endParaRPr lang="en-US" dirty="0"/>
          </a:p>
        </p:txBody>
      </p:sp>
      <p:pic>
        <p:nvPicPr>
          <p:cNvPr id="3" name="Picture 2" descr="Slide2.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786" y="1009034"/>
            <a:ext cx="9144000" cy="4934566"/>
          </a:xfrm>
          <a:prstGeom prst="rect">
            <a:avLst/>
          </a:prstGeom>
        </p:spPr>
      </p:pic>
      <p:pic>
        <p:nvPicPr>
          <p:cNvPr id="7" name="Picture 6" descr="Slide5.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09034"/>
            <a:ext cx="2774238" cy="1742511"/>
          </a:xfrm>
          <a:prstGeom prst="rect">
            <a:avLst/>
          </a:prstGeom>
        </p:spPr>
      </p:pic>
      <p:sp>
        <p:nvSpPr>
          <p:cNvPr id="5" name="TextBox 4"/>
          <p:cNvSpPr txBox="1"/>
          <p:nvPr/>
        </p:nvSpPr>
        <p:spPr>
          <a:xfrm>
            <a:off x="5105400" y="2761634"/>
            <a:ext cx="916737" cy="369332"/>
          </a:xfrm>
          <a:prstGeom prst="rect">
            <a:avLst/>
          </a:prstGeom>
          <a:noFill/>
        </p:spPr>
        <p:txBody>
          <a:bodyPr wrap="none" rtlCol="0">
            <a:spAutoFit/>
          </a:bodyPr>
          <a:lstStyle/>
          <a:p>
            <a:r>
              <a:rPr lang="en-US" b="1" i="1" dirty="0">
                <a:solidFill>
                  <a:srgbClr val="4F81BD"/>
                </a:solidFill>
                <a:latin typeface="Calibri"/>
              </a:rPr>
              <a:t>Fishing</a:t>
            </a:r>
          </a:p>
        </p:txBody>
      </p:sp>
      <p:sp>
        <p:nvSpPr>
          <p:cNvPr id="11" name="TextBox 10"/>
          <p:cNvSpPr txBox="1"/>
          <p:nvPr/>
        </p:nvSpPr>
        <p:spPr>
          <a:xfrm>
            <a:off x="5867400" y="5123834"/>
            <a:ext cx="1852691" cy="369332"/>
          </a:xfrm>
          <a:prstGeom prst="rect">
            <a:avLst/>
          </a:prstGeom>
          <a:noFill/>
        </p:spPr>
        <p:txBody>
          <a:bodyPr wrap="none" rtlCol="0">
            <a:spAutoFit/>
          </a:bodyPr>
          <a:lstStyle/>
          <a:p>
            <a:r>
              <a:rPr lang="en-US" b="1" i="1" dirty="0">
                <a:solidFill>
                  <a:srgbClr val="4F81BD"/>
                </a:solidFill>
                <a:latin typeface="Calibri"/>
              </a:rPr>
              <a:t>Consumer Goods</a:t>
            </a:r>
          </a:p>
        </p:txBody>
      </p:sp>
      <p:sp>
        <p:nvSpPr>
          <p:cNvPr id="12" name="TextBox 11"/>
          <p:cNvSpPr txBox="1"/>
          <p:nvPr/>
        </p:nvSpPr>
        <p:spPr>
          <a:xfrm>
            <a:off x="1600200" y="4361834"/>
            <a:ext cx="875710" cy="369332"/>
          </a:xfrm>
          <a:prstGeom prst="rect">
            <a:avLst/>
          </a:prstGeom>
          <a:noFill/>
        </p:spPr>
        <p:txBody>
          <a:bodyPr wrap="none" rtlCol="0">
            <a:spAutoFit/>
          </a:bodyPr>
          <a:lstStyle/>
          <a:p>
            <a:r>
              <a:rPr lang="en-US" b="1" i="1" dirty="0">
                <a:solidFill>
                  <a:srgbClr val="4F81BD"/>
                </a:solidFill>
                <a:latin typeface="Calibri"/>
              </a:rPr>
              <a:t>Rubies</a:t>
            </a:r>
          </a:p>
        </p:txBody>
      </p:sp>
      <p:sp>
        <p:nvSpPr>
          <p:cNvPr id="13" name="TextBox 12"/>
          <p:cNvSpPr txBox="1"/>
          <p:nvPr/>
        </p:nvSpPr>
        <p:spPr>
          <a:xfrm>
            <a:off x="228600" y="4209434"/>
            <a:ext cx="1205729" cy="369332"/>
          </a:xfrm>
          <a:prstGeom prst="rect">
            <a:avLst/>
          </a:prstGeom>
          <a:noFill/>
        </p:spPr>
        <p:txBody>
          <a:bodyPr wrap="none" rtlCol="0">
            <a:spAutoFit/>
          </a:bodyPr>
          <a:lstStyle/>
          <a:p>
            <a:r>
              <a:rPr lang="en-US" b="1" i="1" dirty="0" err="1">
                <a:solidFill>
                  <a:srgbClr val="4F81BD"/>
                </a:solidFill>
                <a:latin typeface="Calibri"/>
              </a:rPr>
              <a:t>Bushmeat</a:t>
            </a:r>
            <a:endParaRPr lang="en-US" b="1" i="1" dirty="0">
              <a:solidFill>
                <a:srgbClr val="4F81BD"/>
              </a:solidFill>
              <a:latin typeface="Calibri"/>
            </a:endParaRPr>
          </a:p>
        </p:txBody>
      </p:sp>
      <p:sp>
        <p:nvSpPr>
          <p:cNvPr id="14" name="TextBox 13"/>
          <p:cNvSpPr txBox="1"/>
          <p:nvPr/>
        </p:nvSpPr>
        <p:spPr>
          <a:xfrm>
            <a:off x="3200400" y="1923434"/>
            <a:ext cx="738766" cy="369332"/>
          </a:xfrm>
          <a:prstGeom prst="rect">
            <a:avLst/>
          </a:prstGeom>
          <a:noFill/>
        </p:spPr>
        <p:txBody>
          <a:bodyPr wrap="none" rtlCol="0">
            <a:spAutoFit/>
          </a:bodyPr>
          <a:lstStyle/>
          <a:p>
            <a:r>
              <a:rPr lang="en-US" b="1" i="1" dirty="0">
                <a:solidFill>
                  <a:srgbClr val="4F81BD"/>
                </a:solidFill>
                <a:latin typeface="Calibri"/>
              </a:rPr>
              <a:t>Arms</a:t>
            </a:r>
          </a:p>
        </p:txBody>
      </p:sp>
      <p:sp>
        <p:nvSpPr>
          <p:cNvPr id="15" name="TextBox 14"/>
          <p:cNvSpPr txBox="1"/>
          <p:nvPr/>
        </p:nvSpPr>
        <p:spPr>
          <a:xfrm>
            <a:off x="8288283" y="4742834"/>
            <a:ext cx="881571" cy="369332"/>
          </a:xfrm>
          <a:prstGeom prst="rect">
            <a:avLst/>
          </a:prstGeom>
          <a:noFill/>
        </p:spPr>
        <p:txBody>
          <a:bodyPr wrap="none" rtlCol="0">
            <a:spAutoFit/>
          </a:bodyPr>
          <a:lstStyle/>
          <a:p>
            <a:r>
              <a:rPr lang="en-US" b="1" i="1" dirty="0">
                <a:solidFill>
                  <a:srgbClr val="0000FF"/>
                </a:solidFill>
                <a:latin typeface="Calibri"/>
              </a:rPr>
              <a:t>Heroin</a:t>
            </a:r>
          </a:p>
        </p:txBody>
      </p:sp>
      <p:sp>
        <p:nvSpPr>
          <p:cNvPr id="16" name="TextBox 15"/>
          <p:cNvSpPr txBox="1"/>
          <p:nvPr/>
        </p:nvSpPr>
        <p:spPr>
          <a:xfrm>
            <a:off x="8149274" y="2914034"/>
            <a:ext cx="1070926" cy="369332"/>
          </a:xfrm>
          <a:prstGeom prst="rect">
            <a:avLst/>
          </a:prstGeom>
          <a:noFill/>
        </p:spPr>
        <p:txBody>
          <a:bodyPr wrap="none" rtlCol="0">
            <a:spAutoFit/>
          </a:bodyPr>
          <a:lstStyle/>
          <a:p>
            <a:r>
              <a:rPr lang="en-US" b="1" i="1" dirty="0">
                <a:solidFill>
                  <a:srgbClr val="4F81BD"/>
                </a:solidFill>
                <a:latin typeface="Calibri"/>
              </a:rPr>
              <a:t>Shipping</a:t>
            </a:r>
          </a:p>
        </p:txBody>
      </p:sp>
      <p:sp>
        <p:nvSpPr>
          <p:cNvPr id="17" name="TextBox 16"/>
          <p:cNvSpPr txBox="1"/>
          <p:nvPr/>
        </p:nvSpPr>
        <p:spPr>
          <a:xfrm>
            <a:off x="7391400" y="1390034"/>
            <a:ext cx="968923" cy="369332"/>
          </a:xfrm>
          <a:prstGeom prst="rect">
            <a:avLst/>
          </a:prstGeom>
          <a:noFill/>
        </p:spPr>
        <p:txBody>
          <a:bodyPr wrap="none" rtlCol="0">
            <a:spAutoFit/>
          </a:bodyPr>
          <a:lstStyle/>
          <a:p>
            <a:r>
              <a:rPr lang="en-US" b="1" i="1" dirty="0">
                <a:solidFill>
                  <a:srgbClr val="4F81BD"/>
                </a:solidFill>
                <a:latin typeface="Calibri"/>
              </a:rPr>
              <a:t>Oil/Gas</a:t>
            </a:r>
          </a:p>
        </p:txBody>
      </p:sp>
    </p:spTree>
    <p:extLst>
      <p:ext uri="{BB962C8B-B14F-4D97-AF65-F5344CB8AC3E}">
        <p14:creationId xmlns:p14="http://schemas.microsoft.com/office/powerpoint/2010/main" val="32721938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Wildlife Trafficking</a:t>
            </a:r>
            <a:endParaRPr lang="en-US" dirty="0"/>
          </a:p>
        </p:txBody>
      </p:sp>
      <p:pic>
        <p:nvPicPr>
          <p:cNvPr id="18" name="Picture 17" descr="Mozambique InfoGraphic Final.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96113" y="600373"/>
            <a:ext cx="7172009" cy="6109169"/>
          </a:xfrm>
          <a:prstGeom prst="rect">
            <a:avLst/>
          </a:prstGeom>
        </p:spPr>
      </p:pic>
    </p:spTree>
    <p:extLst>
      <p:ext uri="{BB962C8B-B14F-4D97-AF65-F5344CB8AC3E}">
        <p14:creationId xmlns:p14="http://schemas.microsoft.com/office/powerpoint/2010/main" val="20192895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GEOSPATIAL ANALYSIS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263" y="1624"/>
            <a:ext cx="7048737" cy="6874933"/>
          </a:xfrm>
          <a:prstGeom prst="rect">
            <a:avLst/>
          </a:prstGeom>
        </p:spPr>
      </p:pic>
      <p:sp>
        <p:nvSpPr>
          <p:cNvPr id="4" name="TextBox 3"/>
          <p:cNvSpPr txBox="1"/>
          <p:nvPr/>
        </p:nvSpPr>
        <p:spPr>
          <a:xfrm>
            <a:off x="325627" y="2979262"/>
            <a:ext cx="783414" cy="523220"/>
          </a:xfrm>
          <a:prstGeom prst="rect">
            <a:avLst/>
          </a:prstGeom>
          <a:noFill/>
        </p:spPr>
        <p:txBody>
          <a:bodyPr wrap="none" rtlCol="0">
            <a:spAutoFit/>
          </a:bodyPr>
          <a:lstStyle/>
          <a:p>
            <a:r>
              <a:rPr lang="en-US" sz="1400" dirty="0">
                <a:solidFill>
                  <a:srgbClr val="008000"/>
                </a:solidFill>
                <a:latin typeface="Avenir Book"/>
                <a:cs typeface="Avenir Book"/>
              </a:rPr>
              <a:t>Source:</a:t>
            </a:r>
          </a:p>
          <a:p>
            <a:r>
              <a:rPr lang="en-US" sz="1400" dirty="0">
                <a:solidFill>
                  <a:srgbClr val="008000"/>
                </a:solidFill>
                <a:latin typeface="Avenir Book"/>
                <a:cs typeface="Avenir Book"/>
              </a:rPr>
              <a:t>C4ADS</a:t>
            </a:r>
          </a:p>
        </p:txBody>
      </p:sp>
    </p:spTree>
    <p:extLst>
      <p:ext uri="{BB962C8B-B14F-4D97-AF65-F5344CB8AC3E}">
        <p14:creationId xmlns:p14="http://schemas.microsoft.com/office/powerpoint/2010/main" val="11560024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GEOSPATIAL ANALYSIS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2403"/>
            <a:ext cx="9144000" cy="5257177"/>
          </a:xfrm>
          <a:prstGeom prst="rect">
            <a:avLst/>
          </a:prstGeom>
        </p:spPr>
      </p:pic>
      <p:sp>
        <p:nvSpPr>
          <p:cNvPr id="7" name="TextBox 6"/>
          <p:cNvSpPr txBox="1"/>
          <p:nvPr/>
        </p:nvSpPr>
        <p:spPr>
          <a:xfrm>
            <a:off x="3988926" y="6091020"/>
            <a:ext cx="783414" cy="523220"/>
          </a:xfrm>
          <a:prstGeom prst="rect">
            <a:avLst/>
          </a:prstGeom>
          <a:noFill/>
        </p:spPr>
        <p:txBody>
          <a:bodyPr wrap="none" rtlCol="0">
            <a:spAutoFit/>
          </a:bodyPr>
          <a:lstStyle/>
          <a:p>
            <a:r>
              <a:rPr lang="en-US" sz="1400" dirty="0">
                <a:solidFill>
                  <a:srgbClr val="008000"/>
                </a:solidFill>
                <a:latin typeface="Avenir Book"/>
                <a:cs typeface="Avenir Book"/>
              </a:rPr>
              <a:t>Source:</a:t>
            </a:r>
          </a:p>
          <a:p>
            <a:r>
              <a:rPr lang="en-US" sz="1400" dirty="0">
                <a:solidFill>
                  <a:srgbClr val="008000"/>
                </a:solidFill>
                <a:latin typeface="Avenir Book"/>
                <a:cs typeface="Avenir Book"/>
              </a:rPr>
              <a:t>C4ADS</a:t>
            </a:r>
          </a:p>
        </p:txBody>
      </p:sp>
    </p:spTree>
    <p:extLst>
      <p:ext uri="{BB962C8B-B14F-4D97-AF65-F5344CB8AC3E}">
        <p14:creationId xmlns:p14="http://schemas.microsoft.com/office/powerpoint/2010/main" val="26630183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GEOSPATIAL ANALYSIS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1243"/>
            <a:ext cx="9144000" cy="5910763"/>
          </a:xfrm>
          <a:prstGeom prst="rect">
            <a:avLst/>
          </a:prstGeom>
        </p:spPr>
      </p:pic>
    </p:spTree>
    <p:extLst>
      <p:ext uri="{BB962C8B-B14F-4D97-AF65-F5344CB8AC3E}">
        <p14:creationId xmlns:p14="http://schemas.microsoft.com/office/powerpoint/2010/main" val="5398475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GEOSPATIAL ANALYSIS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47" y="961485"/>
            <a:ext cx="7985231" cy="5881338"/>
          </a:xfrm>
          <a:prstGeom prst="rect">
            <a:avLst/>
          </a:prstGeom>
        </p:spPr>
      </p:pic>
    </p:spTree>
    <p:extLst>
      <p:ext uri="{BB962C8B-B14F-4D97-AF65-F5344CB8AC3E}">
        <p14:creationId xmlns:p14="http://schemas.microsoft.com/office/powerpoint/2010/main" val="806527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Wildlife Trafficking 101</a:t>
            </a:r>
            <a:br>
              <a:rPr lang="en-US" dirty="0"/>
            </a:br>
            <a:r>
              <a:rPr lang="en-US" dirty="0"/>
              <a:t>ILLICIT TRAFFICKING BASICS</a:t>
            </a:r>
          </a:p>
        </p:txBody>
      </p:sp>
      <p:sp>
        <p:nvSpPr>
          <p:cNvPr id="3" name="Content Placeholder 2"/>
          <p:cNvSpPr>
            <a:spLocks noGrp="1"/>
          </p:cNvSpPr>
          <p:nvPr>
            <p:ph idx="1"/>
          </p:nvPr>
        </p:nvSpPr>
        <p:spPr>
          <a:xfrm>
            <a:off x="348343" y="1529962"/>
            <a:ext cx="6201354" cy="5164678"/>
          </a:xfrm>
        </p:spPr>
        <p:txBody>
          <a:bodyPr>
            <a:normAutofit/>
          </a:bodyPr>
          <a:lstStyle/>
          <a:p>
            <a:pPr marL="0" indent="0">
              <a:spcAft>
                <a:spcPts val="1800"/>
              </a:spcAft>
              <a:buNone/>
            </a:pPr>
            <a:r>
              <a:rPr lang="en-US" sz="2800" dirty="0" smtClean="0">
                <a:solidFill>
                  <a:srgbClr val="008000"/>
                </a:solidFill>
              </a:rPr>
              <a:t>Illicit Trafficking: Key Concepts</a:t>
            </a:r>
          </a:p>
          <a:p>
            <a:pPr marL="0" indent="0">
              <a:spcAft>
                <a:spcPts val="1800"/>
              </a:spcAft>
              <a:buNone/>
            </a:pPr>
            <a:r>
              <a:rPr lang="en-US" sz="1600" b="1" dirty="0" smtClean="0"/>
              <a:t>VALUE NOT MONEY: </a:t>
            </a:r>
            <a:r>
              <a:rPr lang="en-US" sz="2000" dirty="0" smtClean="0"/>
              <a:t>Profit means creating value, not just money.</a:t>
            </a:r>
          </a:p>
          <a:p>
            <a:pPr marL="0" indent="0">
              <a:spcAft>
                <a:spcPts val="1800"/>
              </a:spcAft>
              <a:buNone/>
            </a:pPr>
            <a:r>
              <a:rPr lang="en-US" sz="1600" b="1" dirty="0" smtClean="0"/>
              <a:t>NO BRIGHT LINES:  </a:t>
            </a:r>
            <a:r>
              <a:rPr lang="en-US" sz="2000" dirty="0" smtClean="0"/>
              <a:t>Illicit trafficking often overlaps with legitimate trade networks/individuals/dynamics. Key influencers are often far removed. Understanding borderlands is critical.</a:t>
            </a:r>
          </a:p>
          <a:p>
            <a:pPr marL="0" indent="0">
              <a:spcAft>
                <a:spcPts val="1800"/>
              </a:spcAft>
              <a:buNone/>
            </a:pPr>
            <a:r>
              <a:rPr lang="en-US" sz="1600" b="1" dirty="0" smtClean="0"/>
              <a:t>THINK SMALL, THINK LOCAL: </a:t>
            </a:r>
            <a:r>
              <a:rPr lang="en-US" sz="2000" dirty="0" smtClean="0"/>
              <a:t>Illicit networks are products of their socio-economic environments.  Understanding the former is 90% about understanding the latter. </a:t>
            </a:r>
          </a:p>
        </p:txBody>
      </p:sp>
    </p:spTree>
    <p:extLst>
      <p:ext uri="{BB962C8B-B14F-4D97-AF65-F5344CB8AC3E}">
        <p14:creationId xmlns:p14="http://schemas.microsoft.com/office/powerpoint/2010/main" val="1168274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CORE SKILLS</a:t>
            </a:r>
            <a:endParaRPr lang="en-US" dirty="0"/>
          </a:p>
        </p:txBody>
      </p:sp>
      <p:sp>
        <p:nvSpPr>
          <p:cNvPr id="3" name="Content Placeholder 2"/>
          <p:cNvSpPr>
            <a:spLocks noGrp="1"/>
          </p:cNvSpPr>
          <p:nvPr>
            <p:ph idx="1"/>
          </p:nvPr>
        </p:nvSpPr>
        <p:spPr>
          <a:xfrm>
            <a:off x="457200" y="961486"/>
            <a:ext cx="8686800" cy="5595818"/>
          </a:xfrm>
        </p:spPr>
        <p:txBody>
          <a:bodyPr>
            <a:normAutofit fontScale="55000" lnSpcReduction="20000"/>
          </a:bodyPr>
          <a:lstStyle/>
          <a:p>
            <a:pPr marL="0" indent="0">
              <a:spcAft>
                <a:spcPts val="1800"/>
              </a:spcAft>
              <a:buNone/>
            </a:pPr>
            <a:r>
              <a:rPr lang="en-US" sz="5100" dirty="0" smtClean="0">
                <a:solidFill>
                  <a:srgbClr val="008000"/>
                </a:solidFill>
              </a:rPr>
              <a:t>Critical Thinking</a:t>
            </a:r>
          </a:p>
          <a:p>
            <a:pPr marL="0" indent="0">
              <a:spcAft>
                <a:spcPts val="1800"/>
              </a:spcAft>
              <a:buNone/>
            </a:pPr>
            <a:r>
              <a:rPr lang="en-US" sz="3600" dirty="0" smtClean="0"/>
              <a:t>A good analyst is inquisitive, systematic, analytical, judicious, truth-seeking, open-minded, and confident in well-reasoned arguments. </a:t>
            </a:r>
          </a:p>
          <a:p>
            <a:pPr marL="0" indent="0">
              <a:spcAft>
                <a:spcPts val="1800"/>
              </a:spcAft>
              <a:buNone/>
            </a:pPr>
            <a:r>
              <a:rPr lang="en-US" u="sng" dirty="0" smtClean="0"/>
              <a:t>Core Critical Thinking Skills</a:t>
            </a:r>
            <a:r>
              <a:rPr lang="en-US" dirty="0" smtClean="0"/>
              <a:t>:</a:t>
            </a:r>
          </a:p>
          <a:p>
            <a:pPr>
              <a:spcAft>
                <a:spcPts val="1800"/>
              </a:spcAft>
            </a:pPr>
            <a:r>
              <a:rPr lang="en-US" dirty="0" smtClean="0"/>
              <a:t>Analysis</a:t>
            </a:r>
          </a:p>
          <a:p>
            <a:pPr>
              <a:spcAft>
                <a:spcPts val="1800"/>
              </a:spcAft>
            </a:pPr>
            <a:r>
              <a:rPr lang="en-US" dirty="0" smtClean="0"/>
              <a:t>Inference</a:t>
            </a:r>
          </a:p>
          <a:p>
            <a:pPr>
              <a:spcAft>
                <a:spcPts val="1800"/>
              </a:spcAft>
            </a:pPr>
            <a:r>
              <a:rPr lang="en-US" dirty="0" smtClean="0"/>
              <a:t>Interpretation</a:t>
            </a:r>
          </a:p>
          <a:p>
            <a:pPr>
              <a:spcAft>
                <a:spcPts val="1800"/>
              </a:spcAft>
            </a:pPr>
            <a:r>
              <a:rPr lang="en-US" dirty="0" smtClean="0"/>
              <a:t>Explanation</a:t>
            </a:r>
          </a:p>
          <a:p>
            <a:pPr>
              <a:spcAft>
                <a:spcPts val="1800"/>
              </a:spcAft>
            </a:pPr>
            <a:r>
              <a:rPr lang="en-US" dirty="0" smtClean="0"/>
              <a:t>Self-Regulation</a:t>
            </a:r>
          </a:p>
          <a:p>
            <a:pPr>
              <a:spcAft>
                <a:spcPts val="1800"/>
              </a:spcAft>
            </a:pPr>
            <a:r>
              <a:rPr lang="en-US" dirty="0" smtClean="0"/>
              <a:t>Evaluation</a:t>
            </a:r>
          </a:p>
          <a:p>
            <a:pPr>
              <a:spcAft>
                <a:spcPts val="1800"/>
              </a:spcAft>
            </a:pPr>
            <a:r>
              <a:rPr lang="en-US" dirty="0" smtClean="0"/>
              <a:t>Challenge</a:t>
            </a:r>
          </a:p>
          <a:p>
            <a:pPr marL="0" indent="0">
              <a:spcAft>
                <a:spcPts val="1800"/>
              </a:spcAft>
              <a:buNone/>
            </a:pPr>
            <a:endParaRPr lang="en-US" dirty="0" smtClean="0"/>
          </a:p>
          <a:p>
            <a:pPr marL="0" indent="0">
              <a:spcAft>
                <a:spcPts val="1800"/>
              </a:spcAft>
              <a:buNone/>
            </a:pP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414" y="2405566"/>
            <a:ext cx="3342819" cy="3490182"/>
          </a:xfrm>
          <a:prstGeom prst="rect">
            <a:avLst/>
          </a:prstGeom>
        </p:spPr>
      </p:pic>
      <p:sp>
        <p:nvSpPr>
          <p:cNvPr id="5" name="Oval Callout 4"/>
          <p:cNvSpPr/>
          <p:nvPr/>
        </p:nvSpPr>
        <p:spPr>
          <a:xfrm>
            <a:off x="6887768" y="3064959"/>
            <a:ext cx="2137162" cy="1111200"/>
          </a:xfrm>
          <a:prstGeom prst="wedgeEllipseCallout">
            <a:avLst>
              <a:gd name="adj1" fmla="val -71690"/>
              <a:gd name="adj2" fmla="val 43818"/>
            </a:avLst>
          </a:prstGeom>
          <a:solidFill>
            <a:schemeClr val="tx1">
              <a:alpha val="7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solidFill>
                  <a:srgbClr val="FFFF00"/>
                </a:solidFill>
                <a:latin typeface="Calibri"/>
              </a:rPr>
              <a:t>Uh…Sir</a:t>
            </a:r>
            <a:r>
              <a:rPr lang="en-US" i="1" dirty="0">
                <a:solidFill>
                  <a:srgbClr val="FFFF00"/>
                </a:solidFill>
                <a:latin typeface="Calibri"/>
              </a:rPr>
              <a:t>, maybe Iraq doesn’t have WMD…</a:t>
            </a:r>
          </a:p>
        </p:txBody>
      </p:sp>
      <p:sp>
        <p:nvSpPr>
          <p:cNvPr id="6" name="TextBox 5"/>
          <p:cNvSpPr txBox="1"/>
          <p:nvPr/>
        </p:nvSpPr>
        <p:spPr>
          <a:xfrm>
            <a:off x="4008717" y="5953899"/>
            <a:ext cx="3980735" cy="954107"/>
          </a:xfrm>
          <a:prstGeom prst="rect">
            <a:avLst/>
          </a:prstGeom>
          <a:noFill/>
        </p:spPr>
        <p:txBody>
          <a:bodyPr wrap="none" rtlCol="0">
            <a:spAutoFit/>
          </a:bodyPr>
          <a:lstStyle/>
          <a:p>
            <a:pPr algn="ctr"/>
            <a:r>
              <a:rPr lang="en-US" sz="1400" b="1" dirty="0">
                <a:solidFill>
                  <a:srgbClr val="FF0000"/>
                </a:solidFill>
                <a:latin typeface="Avenir Next Regular"/>
                <a:cs typeface="Avenir Next Regular"/>
              </a:rPr>
              <a:t>AVOID</a:t>
            </a:r>
          </a:p>
          <a:p>
            <a:pPr algn="ctr"/>
            <a:r>
              <a:rPr lang="en-US" sz="1400" dirty="0">
                <a:solidFill>
                  <a:srgbClr val="FF0000"/>
                </a:solidFill>
                <a:latin typeface="Avenir Next Regular"/>
                <a:cs typeface="Avenir Next Regular"/>
              </a:rPr>
              <a:t>GROUP THINK , CONFIRMATION BIAS, </a:t>
            </a:r>
          </a:p>
          <a:p>
            <a:pPr algn="ctr"/>
            <a:r>
              <a:rPr lang="en-US" sz="1400" dirty="0">
                <a:solidFill>
                  <a:srgbClr val="FF0000"/>
                </a:solidFill>
                <a:latin typeface="Avenir Next Regular"/>
                <a:cs typeface="Avenir Next Regular"/>
              </a:rPr>
              <a:t>DESTRUCTIVE CHALLENGE, POINT-SCORING, </a:t>
            </a:r>
            <a:br>
              <a:rPr lang="en-US" sz="1400" dirty="0">
                <a:solidFill>
                  <a:srgbClr val="FF0000"/>
                </a:solidFill>
                <a:latin typeface="Avenir Next Regular"/>
                <a:cs typeface="Avenir Next Regular"/>
              </a:rPr>
            </a:br>
            <a:r>
              <a:rPr lang="en-US" sz="1400" dirty="0">
                <a:solidFill>
                  <a:srgbClr val="FF0000"/>
                </a:solidFill>
                <a:latin typeface="Avenir Next Regular"/>
                <a:cs typeface="Avenir Next Regular"/>
              </a:rPr>
              <a:t>INTELLECTUAL BULLYING</a:t>
            </a:r>
          </a:p>
        </p:txBody>
      </p:sp>
    </p:spTree>
    <p:extLst>
      <p:ext uri="{BB962C8B-B14F-4D97-AF65-F5344CB8AC3E}">
        <p14:creationId xmlns:p14="http://schemas.microsoft.com/office/powerpoint/2010/main" val="3234166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363" y="2857198"/>
            <a:ext cx="1647256" cy="523220"/>
          </a:xfrm>
          <a:prstGeom prst="rect">
            <a:avLst/>
          </a:prstGeom>
          <a:noFill/>
        </p:spPr>
        <p:txBody>
          <a:bodyPr wrap="none" rtlCol="0">
            <a:spAutoFit/>
          </a:bodyPr>
          <a:lstStyle/>
          <a:p>
            <a:pPr fontAlgn="base">
              <a:spcBef>
                <a:spcPct val="0"/>
              </a:spcBef>
              <a:spcAft>
                <a:spcPct val="0"/>
              </a:spcAft>
            </a:pPr>
            <a:r>
              <a:rPr lang="en-US" sz="2800" dirty="0">
                <a:solidFill>
                  <a:prstClr val="white">
                    <a:lumMod val="50000"/>
                  </a:prstClr>
                </a:solidFill>
                <a:latin typeface="Calibri" charset="0"/>
                <a:ea typeface="ＭＳ Ｐゴシック" charset="0"/>
                <a:cs typeface="ＭＳ Ｐゴシック" charset="0"/>
              </a:rPr>
              <a:t>trafficking</a:t>
            </a:r>
          </a:p>
        </p:txBody>
      </p:sp>
      <p:sp>
        <p:nvSpPr>
          <p:cNvPr id="8" name="TextBox 7"/>
          <p:cNvSpPr txBox="1"/>
          <p:nvPr/>
        </p:nvSpPr>
        <p:spPr>
          <a:xfrm>
            <a:off x="3330590" y="1746582"/>
            <a:ext cx="1661107" cy="523220"/>
          </a:xfrm>
          <a:prstGeom prst="rect">
            <a:avLst/>
          </a:prstGeom>
          <a:noFill/>
        </p:spPr>
        <p:txBody>
          <a:bodyPr wrap="none" rtlCol="0">
            <a:spAutoFit/>
          </a:bodyPr>
          <a:lstStyle/>
          <a:p>
            <a:pPr fontAlgn="base">
              <a:spcBef>
                <a:spcPct val="0"/>
              </a:spcBef>
              <a:spcAft>
                <a:spcPct val="0"/>
              </a:spcAft>
            </a:pPr>
            <a:r>
              <a:rPr lang="en-US" sz="2800" dirty="0">
                <a:solidFill>
                  <a:prstClr val="white">
                    <a:lumMod val="50000"/>
                  </a:prstClr>
                </a:solidFill>
                <a:latin typeface="Calibri" charset="0"/>
                <a:ea typeface="ＭＳ Ｐゴシック" charset="0"/>
                <a:cs typeface="ＭＳ Ｐゴシック" charset="0"/>
              </a:rPr>
              <a:t>smuggling</a:t>
            </a:r>
          </a:p>
        </p:txBody>
      </p:sp>
      <p:sp>
        <p:nvSpPr>
          <p:cNvPr id="9" name="TextBox 8"/>
          <p:cNvSpPr txBox="1"/>
          <p:nvPr/>
        </p:nvSpPr>
        <p:spPr>
          <a:xfrm>
            <a:off x="7169528" y="2592967"/>
            <a:ext cx="969436" cy="523220"/>
          </a:xfrm>
          <a:prstGeom prst="rect">
            <a:avLst/>
          </a:prstGeom>
          <a:noFill/>
        </p:spPr>
        <p:txBody>
          <a:bodyPr wrap="none" rtlCol="0">
            <a:spAutoFit/>
          </a:bodyPr>
          <a:lstStyle/>
          <a:p>
            <a:pPr fontAlgn="base">
              <a:spcBef>
                <a:spcPct val="0"/>
              </a:spcBef>
              <a:spcAft>
                <a:spcPct val="0"/>
              </a:spcAft>
            </a:pPr>
            <a:r>
              <a:rPr lang="en-US" sz="2800" dirty="0">
                <a:solidFill>
                  <a:prstClr val="white">
                    <a:lumMod val="50000"/>
                  </a:prstClr>
                </a:solidFill>
                <a:latin typeface="Calibri" charset="0"/>
                <a:ea typeface="ＭＳ Ｐゴシック" charset="0"/>
                <a:cs typeface="ＭＳ Ｐゴシック" charset="0"/>
              </a:rPr>
              <a:t>trade</a:t>
            </a:r>
          </a:p>
        </p:txBody>
      </p:sp>
      <p:sp>
        <p:nvSpPr>
          <p:cNvPr id="10" name="TextBox 9"/>
          <p:cNvSpPr txBox="1"/>
          <p:nvPr/>
        </p:nvSpPr>
        <p:spPr>
          <a:xfrm>
            <a:off x="706364" y="5234141"/>
            <a:ext cx="1733868" cy="523220"/>
          </a:xfrm>
          <a:prstGeom prst="rect">
            <a:avLst/>
          </a:prstGeom>
          <a:noFill/>
        </p:spPr>
        <p:txBody>
          <a:bodyPr wrap="none" rtlCol="0">
            <a:spAutoFit/>
          </a:bodyPr>
          <a:lstStyle/>
          <a:p>
            <a:pPr fontAlgn="base">
              <a:spcBef>
                <a:spcPct val="0"/>
              </a:spcBef>
              <a:spcAft>
                <a:spcPct val="0"/>
              </a:spcAft>
            </a:pPr>
            <a:r>
              <a:rPr lang="en-US" sz="2800" dirty="0">
                <a:solidFill>
                  <a:srgbClr val="7F7F7F"/>
                </a:solidFill>
                <a:latin typeface="Calibri" charset="0"/>
                <a:ea typeface="ＭＳ Ｐゴシック" charset="0"/>
                <a:cs typeface="ＭＳ Ｐゴシック" charset="0"/>
              </a:rPr>
              <a:t>commerce</a:t>
            </a:r>
          </a:p>
        </p:txBody>
      </p:sp>
      <p:sp>
        <p:nvSpPr>
          <p:cNvPr id="11" name="TextBox 10"/>
          <p:cNvSpPr txBox="1"/>
          <p:nvPr/>
        </p:nvSpPr>
        <p:spPr>
          <a:xfrm>
            <a:off x="4596123" y="5557307"/>
            <a:ext cx="1249060" cy="523220"/>
          </a:xfrm>
          <a:prstGeom prst="rect">
            <a:avLst/>
          </a:prstGeom>
          <a:noFill/>
        </p:spPr>
        <p:txBody>
          <a:bodyPr wrap="none" rtlCol="0">
            <a:spAutoFit/>
          </a:bodyPr>
          <a:lstStyle/>
          <a:p>
            <a:pPr fontAlgn="base">
              <a:spcBef>
                <a:spcPct val="0"/>
              </a:spcBef>
              <a:spcAft>
                <a:spcPct val="0"/>
              </a:spcAft>
            </a:pPr>
            <a:r>
              <a:rPr lang="en-US" sz="2800" dirty="0">
                <a:solidFill>
                  <a:srgbClr val="7F7F7F"/>
                </a:solidFill>
                <a:latin typeface="Calibri" charset="0"/>
                <a:ea typeface="ＭＳ Ｐゴシック" charset="0"/>
                <a:cs typeface="ＭＳ Ｐゴシック" charset="0"/>
              </a:rPr>
              <a:t>dealing</a:t>
            </a:r>
          </a:p>
        </p:txBody>
      </p:sp>
      <p:sp>
        <p:nvSpPr>
          <p:cNvPr id="12" name="TextBox 11"/>
          <p:cNvSpPr txBox="1"/>
          <p:nvPr/>
        </p:nvSpPr>
        <p:spPr>
          <a:xfrm>
            <a:off x="7169528" y="4920124"/>
            <a:ext cx="1567657" cy="523220"/>
          </a:xfrm>
          <a:prstGeom prst="rect">
            <a:avLst/>
          </a:prstGeom>
          <a:noFill/>
        </p:spPr>
        <p:txBody>
          <a:bodyPr wrap="none" rtlCol="0">
            <a:spAutoFit/>
          </a:bodyPr>
          <a:lstStyle/>
          <a:p>
            <a:pPr fontAlgn="base">
              <a:spcBef>
                <a:spcPct val="0"/>
              </a:spcBef>
              <a:spcAft>
                <a:spcPct val="0"/>
              </a:spcAft>
            </a:pPr>
            <a:r>
              <a:rPr lang="en-US" sz="2800" dirty="0">
                <a:solidFill>
                  <a:srgbClr val="7F7F7F"/>
                </a:solidFill>
                <a:latin typeface="Calibri" charset="0"/>
                <a:ea typeface="ＭＳ Ｐゴシック" charset="0"/>
                <a:cs typeface="ＭＳ Ｐゴシック" charset="0"/>
              </a:rPr>
              <a:t>exchange</a:t>
            </a:r>
          </a:p>
        </p:txBody>
      </p:sp>
      <p:sp>
        <p:nvSpPr>
          <p:cNvPr id="13" name="TextBox 12"/>
          <p:cNvSpPr txBox="1"/>
          <p:nvPr/>
        </p:nvSpPr>
        <p:spPr>
          <a:xfrm>
            <a:off x="3790689" y="3493403"/>
            <a:ext cx="2355257" cy="646331"/>
          </a:xfrm>
          <a:prstGeom prst="rect">
            <a:avLst/>
          </a:prstGeom>
          <a:noFill/>
        </p:spPr>
        <p:txBody>
          <a:bodyPr wrap="none" rtlCol="0">
            <a:spAutoFit/>
          </a:bodyPr>
          <a:lstStyle/>
          <a:p>
            <a:pPr fontAlgn="base">
              <a:spcBef>
                <a:spcPct val="0"/>
              </a:spcBef>
              <a:spcAft>
                <a:spcPct val="0"/>
              </a:spcAft>
            </a:pPr>
            <a:r>
              <a:rPr lang="en-US" sz="3600" dirty="0">
                <a:solidFill>
                  <a:srgbClr val="FF0000"/>
                </a:solidFill>
                <a:latin typeface="Calibri" charset="0"/>
                <a:ea typeface="ＭＳ Ｐゴシック" charset="0"/>
                <a:cs typeface="ＭＳ Ｐゴシック" charset="0"/>
              </a:rPr>
              <a:t>SYNONYMS</a:t>
            </a:r>
          </a:p>
        </p:txBody>
      </p:sp>
      <p:sp>
        <p:nvSpPr>
          <p:cNvPr id="2" name="Title 1"/>
          <p:cNvSpPr>
            <a:spLocks noGrp="1"/>
          </p:cNvSpPr>
          <p:nvPr>
            <p:ph type="title"/>
          </p:nvPr>
        </p:nvSpPr>
        <p:spPr/>
        <p:txBody>
          <a:bodyPr/>
          <a:lstStyle/>
          <a:p>
            <a:r>
              <a:rPr lang="en-US" dirty="0" smtClean="0"/>
              <a:t>Wildlife Trafficking 101</a:t>
            </a:r>
            <a:br>
              <a:rPr lang="en-US" dirty="0" smtClean="0"/>
            </a:br>
            <a:r>
              <a:rPr lang="en-US" dirty="0" smtClean="0"/>
              <a:t>ILLICIT TRAFFICKING BASICS</a:t>
            </a:r>
            <a:endParaRPr lang="en-US" dirty="0"/>
          </a:p>
        </p:txBody>
      </p:sp>
    </p:spTree>
    <p:extLst>
      <p:ext uri="{BB962C8B-B14F-4D97-AF65-F5344CB8AC3E}">
        <p14:creationId xmlns:p14="http://schemas.microsoft.com/office/powerpoint/2010/main" val="225264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Wildlife Trafficking 101</a:t>
            </a:r>
            <a:br>
              <a:rPr lang="en-US" dirty="0"/>
            </a:br>
            <a:r>
              <a:rPr lang="en-US" dirty="0"/>
              <a:t>ILLICIT TRAFFICKING BASICS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6040" b="6040"/>
          <a:stretch>
            <a:fillRect/>
          </a:stretch>
        </p:blipFill>
        <p:spPr>
          <a:xfrm>
            <a:off x="0" y="1323718"/>
            <a:ext cx="9308460" cy="5534282"/>
          </a:xfrm>
        </p:spPr>
      </p:pic>
    </p:spTree>
    <p:extLst>
      <p:ext uri="{BB962C8B-B14F-4D97-AF65-F5344CB8AC3E}">
        <p14:creationId xmlns:p14="http://schemas.microsoft.com/office/powerpoint/2010/main" val="450344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WILDLIFE TRAFFICKING 101</a:t>
            </a:r>
            <a:br>
              <a:rPr lang="en-US" dirty="0" smtClean="0"/>
            </a:br>
            <a:r>
              <a:rPr lang="en-US" dirty="0" smtClean="0"/>
              <a:t>Typologies of Wildlife Crime</a:t>
            </a:r>
            <a:endParaRPr lang="en-US" dirty="0"/>
          </a:p>
        </p:txBody>
      </p:sp>
      <p:sp>
        <p:nvSpPr>
          <p:cNvPr id="6" name="TextBox 5"/>
          <p:cNvSpPr txBox="1"/>
          <p:nvPr/>
        </p:nvSpPr>
        <p:spPr>
          <a:xfrm>
            <a:off x="7274438" y="2775344"/>
            <a:ext cx="1144667" cy="400110"/>
          </a:xfrm>
          <a:prstGeom prst="rect">
            <a:avLst/>
          </a:prstGeom>
          <a:noFill/>
        </p:spPr>
        <p:txBody>
          <a:bodyPr wrap="none" rtlCol="0">
            <a:spAutoFit/>
          </a:bodyPr>
          <a:lstStyle/>
          <a:p>
            <a:r>
              <a:rPr lang="en-US" sz="2000" dirty="0">
                <a:solidFill>
                  <a:srgbClr val="008000"/>
                </a:solidFill>
                <a:latin typeface="Avenir Book"/>
                <a:cs typeface="Avenir Book"/>
              </a:rPr>
              <a:t>UNODC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76" y="279400"/>
            <a:ext cx="5410200" cy="6299200"/>
          </a:xfrm>
          <a:prstGeom prst="rect">
            <a:avLst/>
          </a:prstGeom>
        </p:spPr>
      </p:pic>
    </p:spTree>
    <p:extLst>
      <p:ext uri="{BB962C8B-B14F-4D97-AF65-F5344CB8AC3E}">
        <p14:creationId xmlns:p14="http://schemas.microsoft.com/office/powerpoint/2010/main" val="29015215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Money Laundering</a:t>
            </a:r>
            <a:br>
              <a:rPr lang="en-US" dirty="0" smtClean="0"/>
            </a:br>
            <a:r>
              <a:rPr lang="en-US" dirty="0" smtClean="0"/>
              <a:t>SHELL COMPANIES</a:t>
            </a:r>
            <a:endParaRPr lang="en-US" dirty="0"/>
          </a:p>
        </p:txBody>
      </p:sp>
      <p:sp>
        <p:nvSpPr>
          <p:cNvPr id="5" name="TextBox 4"/>
          <p:cNvSpPr txBox="1"/>
          <p:nvPr/>
        </p:nvSpPr>
        <p:spPr>
          <a:xfrm>
            <a:off x="2665597" y="5876007"/>
            <a:ext cx="6248731" cy="738664"/>
          </a:xfrm>
          <a:prstGeom prst="rect">
            <a:avLst/>
          </a:prstGeom>
          <a:noFill/>
        </p:spPr>
        <p:txBody>
          <a:bodyPr wrap="square" rtlCol="0">
            <a:spAutoFit/>
          </a:bodyPr>
          <a:lstStyle/>
          <a:p>
            <a:pPr algn="r"/>
            <a:r>
              <a:rPr lang="en-US" sz="1400" dirty="0">
                <a:solidFill>
                  <a:prstClr val="black">
                    <a:lumMod val="50000"/>
                    <a:lumOff val="50000"/>
                  </a:prstClr>
                </a:solidFill>
                <a:latin typeface="Avenir Book"/>
                <a:cs typeface="Avenir Book"/>
              </a:rPr>
              <a:t>Michael Findley, Daniel Nielson and Jason Sharman. “Global Shell Games: Testing Money Launderers’ and Terrorist Financiers’ Access to Shell Companies.” (2012)</a:t>
            </a:r>
          </a:p>
        </p:txBody>
      </p:sp>
      <p:sp>
        <p:nvSpPr>
          <p:cNvPr id="6" name="TextBox 5"/>
          <p:cNvSpPr txBox="1"/>
          <p:nvPr/>
        </p:nvSpPr>
        <p:spPr>
          <a:xfrm>
            <a:off x="3755498" y="2210764"/>
            <a:ext cx="1124345" cy="523220"/>
          </a:xfrm>
          <a:prstGeom prst="rect">
            <a:avLst/>
          </a:prstGeom>
          <a:noFill/>
        </p:spPr>
        <p:txBody>
          <a:bodyPr wrap="none" rtlCol="0">
            <a:spAutoFit/>
          </a:bodyPr>
          <a:lstStyle/>
          <a:p>
            <a:r>
              <a:rPr lang="en-US" sz="2800" dirty="0">
                <a:solidFill>
                  <a:srgbClr val="008000"/>
                </a:solidFill>
                <a:latin typeface="Avenir Book"/>
                <a:cs typeface="Avenir Book"/>
              </a:rPr>
              <a:t>Video</a:t>
            </a:r>
          </a:p>
        </p:txBody>
      </p:sp>
    </p:spTree>
    <p:extLst>
      <p:ext uri="{BB962C8B-B14F-4D97-AF65-F5344CB8AC3E}">
        <p14:creationId xmlns:p14="http://schemas.microsoft.com/office/powerpoint/2010/main" val="33701162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Money Laundering</a:t>
            </a:r>
            <a:br>
              <a:rPr lang="en-US" dirty="0" smtClean="0"/>
            </a:br>
            <a:r>
              <a:rPr lang="en-US" dirty="0" smtClean="0"/>
              <a:t>SHELL COMPANIES</a:t>
            </a:r>
            <a:endParaRPr lang="en-US" dirty="0"/>
          </a:p>
        </p:txBody>
      </p:sp>
      <p:pic>
        <p:nvPicPr>
          <p:cNvPr id="4" name="Picture 3"/>
          <p:cNvPicPr>
            <a:picLocks noChangeAspect="1"/>
          </p:cNvPicPr>
          <p:nvPr/>
        </p:nvPicPr>
        <p:blipFill>
          <a:blip r:embed="rId2"/>
          <a:stretch>
            <a:fillRect/>
          </a:stretch>
        </p:blipFill>
        <p:spPr>
          <a:xfrm>
            <a:off x="360781" y="957954"/>
            <a:ext cx="8351979" cy="4900748"/>
          </a:xfrm>
          <a:prstGeom prst="rect">
            <a:avLst/>
          </a:prstGeom>
        </p:spPr>
      </p:pic>
      <p:sp>
        <p:nvSpPr>
          <p:cNvPr id="5" name="TextBox 4"/>
          <p:cNvSpPr txBox="1"/>
          <p:nvPr/>
        </p:nvSpPr>
        <p:spPr>
          <a:xfrm>
            <a:off x="2665597" y="5876007"/>
            <a:ext cx="6248731" cy="738664"/>
          </a:xfrm>
          <a:prstGeom prst="rect">
            <a:avLst/>
          </a:prstGeom>
          <a:noFill/>
        </p:spPr>
        <p:txBody>
          <a:bodyPr wrap="square" rtlCol="0">
            <a:spAutoFit/>
          </a:bodyPr>
          <a:lstStyle/>
          <a:p>
            <a:pPr algn="r"/>
            <a:r>
              <a:rPr lang="en-US" sz="1400" dirty="0">
                <a:solidFill>
                  <a:prstClr val="black">
                    <a:lumMod val="50000"/>
                    <a:lumOff val="50000"/>
                  </a:prstClr>
                </a:solidFill>
                <a:latin typeface="Avenir Book"/>
                <a:cs typeface="Avenir Book"/>
              </a:rPr>
              <a:t>Michael Findley, Daniel Nielson and Jason Sharman. “Global Shell Games: Testing Money Launderers’ and Terrorist Financiers’ Access to Shell Companies.” (2012)</a:t>
            </a:r>
          </a:p>
        </p:txBody>
      </p:sp>
    </p:spTree>
    <p:extLst>
      <p:ext uri="{BB962C8B-B14F-4D97-AF65-F5344CB8AC3E}">
        <p14:creationId xmlns:p14="http://schemas.microsoft.com/office/powerpoint/2010/main" val="4016708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Money Laundering</a:t>
            </a:r>
            <a:br>
              <a:rPr lang="en-US" dirty="0" smtClean="0"/>
            </a:br>
            <a:r>
              <a:rPr lang="en-US" dirty="0" smtClean="0"/>
              <a:t>SHELL COMPANIES</a:t>
            </a:r>
            <a:endParaRPr lang="en-US" dirty="0"/>
          </a:p>
        </p:txBody>
      </p:sp>
      <p:pic>
        <p:nvPicPr>
          <p:cNvPr id="3" name="Picture 2"/>
          <p:cNvPicPr>
            <a:picLocks noChangeAspect="1"/>
          </p:cNvPicPr>
          <p:nvPr/>
        </p:nvPicPr>
        <p:blipFill>
          <a:blip r:embed="rId2"/>
          <a:stretch>
            <a:fillRect/>
          </a:stretch>
        </p:blipFill>
        <p:spPr>
          <a:xfrm>
            <a:off x="362575" y="1226875"/>
            <a:ext cx="7498272" cy="1413869"/>
          </a:xfrm>
          <a:prstGeom prst="rect">
            <a:avLst/>
          </a:prstGeom>
          <a:solidFill>
            <a:schemeClr val="accent3">
              <a:lumMod val="20000"/>
              <a:lumOff val="80000"/>
            </a:schemeClr>
          </a:solidFill>
        </p:spPr>
      </p:pic>
      <p:pic>
        <p:nvPicPr>
          <p:cNvPr id="5" name="Picture 4"/>
          <p:cNvPicPr>
            <a:picLocks noChangeAspect="1"/>
          </p:cNvPicPr>
          <p:nvPr/>
        </p:nvPicPr>
        <p:blipFill>
          <a:blip r:embed="rId3"/>
          <a:stretch>
            <a:fillRect/>
          </a:stretch>
        </p:blipFill>
        <p:spPr>
          <a:xfrm>
            <a:off x="362574" y="3130499"/>
            <a:ext cx="7543953" cy="1905675"/>
          </a:xfrm>
          <a:prstGeom prst="rect">
            <a:avLst/>
          </a:prstGeom>
          <a:solidFill>
            <a:schemeClr val="accent2">
              <a:lumMod val="20000"/>
              <a:lumOff val="80000"/>
            </a:schemeClr>
          </a:solidFill>
        </p:spPr>
      </p:pic>
      <p:sp>
        <p:nvSpPr>
          <p:cNvPr id="6" name="TextBox 5"/>
          <p:cNvSpPr txBox="1"/>
          <p:nvPr/>
        </p:nvSpPr>
        <p:spPr>
          <a:xfrm>
            <a:off x="2665597" y="5876007"/>
            <a:ext cx="6248731" cy="738664"/>
          </a:xfrm>
          <a:prstGeom prst="rect">
            <a:avLst/>
          </a:prstGeom>
          <a:noFill/>
        </p:spPr>
        <p:txBody>
          <a:bodyPr wrap="square" rtlCol="0">
            <a:spAutoFit/>
          </a:bodyPr>
          <a:lstStyle/>
          <a:p>
            <a:pPr algn="r"/>
            <a:r>
              <a:rPr lang="en-US" sz="1400" dirty="0">
                <a:solidFill>
                  <a:srgbClr val="7F7F7F"/>
                </a:solidFill>
                <a:latin typeface="Avenir Book"/>
                <a:cs typeface="Avenir Book"/>
              </a:rPr>
              <a:t>Michael Findley, Daniel Nielson and Jason Sharman. “Global Shell Games: Testing Money Launderers’ and Terrorist Financiers’ Access to Shell Companies.” (2012)</a:t>
            </a:r>
          </a:p>
        </p:txBody>
      </p:sp>
    </p:spTree>
    <p:extLst>
      <p:ext uri="{BB962C8B-B14F-4D97-AF65-F5344CB8AC3E}">
        <p14:creationId xmlns:p14="http://schemas.microsoft.com/office/powerpoint/2010/main" val="15307450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731" y="1624"/>
            <a:ext cx="6555269" cy="959861"/>
          </a:xfrm>
        </p:spPr>
        <p:txBody>
          <a:bodyPr/>
          <a:lstStyle/>
          <a:p>
            <a:r>
              <a:rPr lang="en-US" sz="4800" dirty="0" smtClean="0"/>
              <a:t>Producing and Presenting for Action</a:t>
            </a:r>
          </a:p>
        </p:txBody>
      </p:sp>
      <p:sp>
        <p:nvSpPr>
          <p:cNvPr id="3" name="Content Placeholder 2"/>
          <p:cNvSpPr>
            <a:spLocks noGrp="1"/>
          </p:cNvSpPr>
          <p:nvPr>
            <p:ph idx="1"/>
          </p:nvPr>
        </p:nvSpPr>
        <p:spPr>
          <a:xfrm>
            <a:off x="457200" y="1660572"/>
            <a:ext cx="8686800" cy="5197428"/>
          </a:xfrm>
        </p:spPr>
        <p:txBody>
          <a:bodyPr>
            <a:normAutofit fontScale="92500" lnSpcReduction="20000"/>
          </a:bodyPr>
          <a:lstStyle/>
          <a:p>
            <a:pPr marL="0" indent="0">
              <a:spcAft>
                <a:spcPts val="1800"/>
              </a:spcAft>
              <a:buNone/>
            </a:pPr>
            <a:r>
              <a:rPr lang="en-US" dirty="0" smtClean="0">
                <a:solidFill>
                  <a:srgbClr val="008000"/>
                </a:solidFill>
              </a:rPr>
              <a:t>Agenda</a:t>
            </a:r>
          </a:p>
          <a:p>
            <a:pPr lvl="0"/>
            <a:r>
              <a:rPr lang="en-US" sz="2400" dirty="0" smtClean="0"/>
              <a:t>Target Intelligence Packages</a:t>
            </a:r>
          </a:p>
          <a:p>
            <a:pPr lvl="0"/>
            <a:r>
              <a:rPr lang="en-US" sz="2400" dirty="0" smtClean="0"/>
              <a:t>Chronicles</a:t>
            </a:r>
          </a:p>
          <a:p>
            <a:pPr lvl="0"/>
            <a:r>
              <a:rPr lang="en-US" sz="2400" dirty="0" smtClean="0"/>
              <a:t>Watch / Black / Grey Lists</a:t>
            </a:r>
          </a:p>
          <a:p>
            <a:pPr lvl="0"/>
            <a:r>
              <a:rPr lang="en-US" sz="2400" dirty="0" smtClean="0"/>
              <a:t>Diagrams</a:t>
            </a:r>
          </a:p>
          <a:p>
            <a:pPr lvl="0"/>
            <a:r>
              <a:rPr lang="en-US" sz="2400" dirty="0" smtClean="0"/>
              <a:t>Maps</a:t>
            </a:r>
          </a:p>
          <a:p>
            <a:pPr lvl="0"/>
            <a:r>
              <a:rPr lang="en-US" sz="2400" dirty="0" smtClean="0"/>
              <a:t>Presentations/Briefings</a:t>
            </a:r>
          </a:p>
          <a:p>
            <a:pPr lvl="0"/>
            <a:r>
              <a:rPr lang="en-US" sz="2400" dirty="0" smtClean="0"/>
              <a:t>Narratives</a:t>
            </a:r>
          </a:p>
          <a:p>
            <a:pPr lvl="0"/>
            <a:r>
              <a:rPr lang="en-US" sz="2400" dirty="0" smtClean="0"/>
              <a:t>Scenarios</a:t>
            </a:r>
          </a:p>
          <a:p>
            <a:pPr lvl="0"/>
            <a:r>
              <a:rPr lang="en-US" sz="2400" dirty="0" smtClean="0"/>
              <a:t>Case Leads </a:t>
            </a:r>
          </a:p>
          <a:p>
            <a:pPr lvl="0"/>
            <a:r>
              <a:rPr lang="en-US" sz="2400" dirty="0" smtClean="0"/>
              <a:t>Informal communications</a:t>
            </a:r>
          </a:p>
          <a:p>
            <a:pPr lvl="0"/>
            <a:r>
              <a:rPr lang="en-US" sz="2400" dirty="0" smtClean="0"/>
              <a:t>Dossiers</a:t>
            </a:r>
            <a:endParaRPr lang="en-US" sz="2400" dirty="0"/>
          </a:p>
        </p:txBody>
      </p:sp>
    </p:spTree>
    <p:extLst>
      <p:ext uri="{BB962C8B-B14F-4D97-AF65-F5344CB8AC3E}">
        <p14:creationId xmlns:p14="http://schemas.microsoft.com/office/powerpoint/2010/main" val="1046848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731" y="1624"/>
            <a:ext cx="6555269" cy="959861"/>
          </a:xfrm>
        </p:spPr>
        <p:txBody>
          <a:bodyPr/>
          <a:lstStyle/>
          <a:p>
            <a:r>
              <a:rPr lang="en-US" dirty="0" smtClean="0"/>
              <a:t>Producing and Presenting for Action</a:t>
            </a:r>
            <a:br>
              <a:rPr lang="en-US" dirty="0" smtClean="0"/>
            </a:br>
            <a:r>
              <a:rPr lang="en-US" dirty="0" smtClean="0"/>
              <a:t>PRACTICE</a:t>
            </a:r>
          </a:p>
        </p:txBody>
      </p:sp>
      <p:sp>
        <p:nvSpPr>
          <p:cNvPr id="3" name="Content Placeholder 2"/>
          <p:cNvSpPr>
            <a:spLocks noGrp="1"/>
          </p:cNvSpPr>
          <p:nvPr>
            <p:ph idx="1"/>
          </p:nvPr>
        </p:nvSpPr>
        <p:spPr>
          <a:xfrm>
            <a:off x="457200" y="1660572"/>
            <a:ext cx="8686800" cy="5197428"/>
          </a:xfrm>
        </p:spPr>
        <p:txBody>
          <a:bodyPr>
            <a:normAutofit/>
          </a:bodyPr>
          <a:lstStyle/>
          <a:p>
            <a:pPr marL="0" indent="0">
              <a:spcAft>
                <a:spcPts val="1800"/>
              </a:spcAft>
              <a:buNone/>
            </a:pPr>
            <a:r>
              <a:rPr lang="en-US" dirty="0" smtClean="0">
                <a:solidFill>
                  <a:srgbClr val="008000"/>
                </a:solidFill>
              </a:rPr>
              <a:t>Know your audience</a:t>
            </a:r>
          </a:p>
          <a:p>
            <a:pPr lvl="0">
              <a:spcAft>
                <a:spcPts val="1800"/>
              </a:spcAft>
            </a:pPr>
            <a:r>
              <a:rPr lang="en-US" sz="2400" dirty="0" smtClean="0"/>
              <a:t>Identify key stakeholders</a:t>
            </a:r>
          </a:p>
          <a:p>
            <a:pPr lvl="0">
              <a:spcAft>
                <a:spcPts val="1800"/>
              </a:spcAft>
            </a:pPr>
            <a:r>
              <a:rPr lang="en-US" sz="2400" dirty="0" smtClean="0"/>
              <a:t>Identify stakeholder needs and requirements</a:t>
            </a:r>
          </a:p>
          <a:p>
            <a:pPr lvl="0">
              <a:spcAft>
                <a:spcPts val="1800"/>
              </a:spcAft>
            </a:pPr>
            <a:r>
              <a:rPr lang="en-US" sz="2400" dirty="0" smtClean="0"/>
              <a:t>Determine best format to accurately and concisely convey findings and meet these needs/requirements</a:t>
            </a:r>
            <a:endParaRPr lang="en-US" sz="2400" dirty="0"/>
          </a:p>
        </p:txBody>
      </p:sp>
    </p:spTree>
    <p:extLst>
      <p:ext uri="{BB962C8B-B14F-4D97-AF65-F5344CB8AC3E}">
        <p14:creationId xmlns:p14="http://schemas.microsoft.com/office/powerpoint/2010/main" val="23331160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Wildlife Trafficking</a:t>
            </a:r>
            <a:endParaRPr lang="en-US" dirty="0"/>
          </a:p>
        </p:txBody>
      </p:sp>
      <p:pic>
        <p:nvPicPr>
          <p:cNvPr id="3" name="Picture 2" descr="Mozambique InfoGraphic Fi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2109" cy="6858000"/>
          </a:xfrm>
          <a:prstGeom prst="rect">
            <a:avLst/>
          </a:prstGeom>
        </p:spPr>
      </p:pic>
    </p:spTree>
    <p:extLst>
      <p:ext uri="{BB962C8B-B14F-4D97-AF65-F5344CB8AC3E}">
        <p14:creationId xmlns:p14="http://schemas.microsoft.com/office/powerpoint/2010/main" val="6396939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CORE SKILLS</a:t>
            </a:r>
            <a:endParaRPr lang="en-US" dirty="0"/>
          </a:p>
        </p:txBody>
      </p:sp>
      <p:pic>
        <p:nvPicPr>
          <p:cNvPr id="11" name="Picture 10"/>
          <p:cNvPicPr>
            <a:picLocks noChangeAspect="1"/>
          </p:cNvPicPr>
          <p:nvPr/>
        </p:nvPicPr>
        <p:blipFill rotWithShape="1">
          <a:blip r:embed="rId3"/>
          <a:srcRect t="32840" b="9494"/>
          <a:stretch/>
        </p:blipFill>
        <p:spPr>
          <a:xfrm>
            <a:off x="2641105" y="1127244"/>
            <a:ext cx="6502895" cy="5624963"/>
          </a:xfrm>
          <a:prstGeom prst="rect">
            <a:avLst/>
          </a:prstGeom>
        </p:spPr>
      </p:pic>
      <p:pic>
        <p:nvPicPr>
          <p:cNvPr id="9" name="Picture 8"/>
          <p:cNvPicPr>
            <a:picLocks noChangeAspect="1"/>
          </p:cNvPicPr>
          <p:nvPr/>
        </p:nvPicPr>
        <p:blipFill rotWithShape="1">
          <a:blip r:embed="rId3"/>
          <a:srcRect t="4577" b="67793"/>
          <a:stretch/>
        </p:blipFill>
        <p:spPr>
          <a:xfrm>
            <a:off x="-1" y="11384"/>
            <a:ext cx="3794067" cy="1572466"/>
          </a:xfrm>
          <a:prstGeom prst="rect">
            <a:avLst/>
          </a:prstGeom>
        </p:spPr>
      </p:pic>
    </p:spTree>
    <p:extLst>
      <p:ext uri="{BB962C8B-B14F-4D97-AF65-F5344CB8AC3E}">
        <p14:creationId xmlns:p14="http://schemas.microsoft.com/office/powerpoint/2010/main" val="34746440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CORE SKILLS</a:t>
            </a:r>
            <a:endParaRPr lang="en-US" dirty="0"/>
          </a:p>
        </p:txBody>
      </p:sp>
      <p:sp>
        <p:nvSpPr>
          <p:cNvPr id="3" name="Content Placeholder 2"/>
          <p:cNvSpPr>
            <a:spLocks noGrp="1"/>
          </p:cNvSpPr>
          <p:nvPr>
            <p:ph idx="1"/>
          </p:nvPr>
        </p:nvSpPr>
        <p:spPr>
          <a:xfrm>
            <a:off x="457200" y="961486"/>
            <a:ext cx="6586370" cy="5164678"/>
          </a:xfrm>
        </p:spPr>
        <p:txBody>
          <a:bodyPr>
            <a:normAutofit/>
          </a:bodyPr>
          <a:lstStyle/>
          <a:p>
            <a:pPr marL="0" indent="0">
              <a:spcAft>
                <a:spcPts val="1800"/>
              </a:spcAft>
              <a:buNone/>
            </a:pPr>
            <a:r>
              <a:rPr lang="en-US" sz="2800" dirty="0" smtClean="0">
                <a:solidFill>
                  <a:srgbClr val="008000"/>
                </a:solidFill>
              </a:rPr>
              <a:t>Creativity</a:t>
            </a:r>
            <a:endParaRPr lang="en-US" sz="2400" dirty="0" smtClean="0">
              <a:solidFill>
                <a:srgbClr val="008000"/>
              </a:solidFill>
            </a:endParaRPr>
          </a:p>
          <a:p>
            <a:pPr marL="0" indent="0">
              <a:spcAft>
                <a:spcPts val="1800"/>
              </a:spcAft>
              <a:buNone/>
            </a:pPr>
            <a:r>
              <a:rPr lang="en-US" sz="1800" dirty="0" smtClean="0"/>
              <a:t>Good analysis is a “never-ending effort to challenge expectations and consider alternative possibilities.”</a:t>
            </a:r>
          </a:p>
          <a:p>
            <a:pPr marL="0" indent="0">
              <a:spcAft>
                <a:spcPts val="1800"/>
              </a:spcAft>
              <a:buNone/>
            </a:pPr>
            <a:r>
              <a:rPr lang="en-US" sz="1800" dirty="0" smtClean="0"/>
              <a:t>Things to remember:</a:t>
            </a:r>
          </a:p>
          <a:p>
            <a:pPr>
              <a:spcAft>
                <a:spcPts val="1800"/>
              </a:spcAft>
            </a:pPr>
            <a:r>
              <a:rPr lang="en-US" sz="1800" dirty="0" smtClean="0"/>
              <a:t>Crazy ideas are only crazy until they are proven right</a:t>
            </a:r>
          </a:p>
          <a:p>
            <a:pPr>
              <a:spcAft>
                <a:spcPts val="1800"/>
              </a:spcAft>
            </a:pPr>
            <a:r>
              <a:rPr lang="en-US" sz="1800" dirty="0" smtClean="0"/>
              <a:t>There are no stupid questions, only stupid reasons</a:t>
            </a:r>
          </a:p>
          <a:p>
            <a:pPr>
              <a:spcAft>
                <a:spcPts val="1800"/>
              </a:spcAft>
            </a:pPr>
            <a:r>
              <a:rPr lang="en-US" sz="1800" dirty="0" smtClean="0"/>
              <a:t>Anything you can think of has probably been done somewhere at some time</a:t>
            </a:r>
          </a:p>
          <a:p>
            <a:pPr>
              <a:spcAft>
                <a:spcPts val="1800"/>
              </a:spcAft>
            </a:pPr>
            <a:r>
              <a:rPr lang="en-US" sz="1800" dirty="0" smtClean="0"/>
              <a:t>Wrong answers get you closer to right ones</a:t>
            </a:r>
          </a:p>
          <a:p>
            <a:pPr marL="0" indent="0">
              <a:spcAft>
                <a:spcPts val="1800"/>
              </a:spcAft>
              <a:buNone/>
            </a:pPr>
            <a:endParaRPr lang="en-US" sz="1800" dirty="0" smtClean="0"/>
          </a:p>
          <a:p>
            <a:pPr marL="0" indent="0">
              <a:spcAft>
                <a:spcPts val="1800"/>
              </a:spcAft>
              <a:buNone/>
            </a:pPr>
            <a:endParaRPr lang="en-US" sz="1800" dirty="0" smtClean="0"/>
          </a:p>
        </p:txBody>
      </p:sp>
      <p:sp>
        <p:nvSpPr>
          <p:cNvPr id="5" name="TextBox 4"/>
          <p:cNvSpPr txBox="1"/>
          <p:nvPr/>
        </p:nvSpPr>
        <p:spPr>
          <a:xfrm>
            <a:off x="2419522" y="6033830"/>
            <a:ext cx="3398434" cy="584776"/>
          </a:xfrm>
          <a:prstGeom prst="rect">
            <a:avLst/>
          </a:prstGeom>
          <a:noFill/>
        </p:spPr>
        <p:txBody>
          <a:bodyPr wrap="none" rtlCol="0">
            <a:spAutoFit/>
          </a:bodyPr>
          <a:lstStyle/>
          <a:p>
            <a:pPr algn="ctr"/>
            <a:r>
              <a:rPr lang="en-US" sz="1600" b="1" dirty="0">
                <a:solidFill>
                  <a:srgbClr val="FF0000"/>
                </a:solidFill>
                <a:latin typeface="Avenir Next Regular"/>
                <a:cs typeface="Avenir Next Regular"/>
              </a:rPr>
              <a:t>AVOID</a:t>
            </a:r>
          </a:p>
          <a:p>
            <a:pPr algn="ctr"/>
            <a:r>
              <a:rPr lang="en-US" sz="1600" dirty="0">
                <a:solidFill>
                  <a:srgbClr val="FF0000"/>
                </a:solidFill>
                <a:latin typeface="Avenir Next Regular"/>
                <a:cs typeface="Avenir Next Regular"/>
              </a:rPr>
              <a:t>MIRROR IMAGING, DETERMINISM</a:t>
            </a:r>
          </a:p>
        </p:txBody>
      </p:sp>
    </p:spTree>
    <p:extLst>
      <p:ext uri="{BB962C8B-B14F-4D97-AF65-F5344CB8AC3E}">
        <p14:creationId xmlns:p14="http://schemas.microsoft.com/office/powerpoint/2010/main" val="12628267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br>
              <a:rPr lang="en-US" dirty="0" smtClean="0"/>
            </a:br>
            <a:r>
              <a:rPr lang="en-US" dirty="0" smtClean="0"/>
              <a:t>CORE SKILLS</a:t>
            </a:r>
            <a:endParaRPr lang="en-US" dirty="0"/>
          </a:p>
        </p:txBody>
      </p:sp>
      <p:sp>
        <p:nvSpPr>
          <p:cNvPr id="3" name="Content Placeholder 2"/>
          <p:cNvSpPr>
            <a:spLocks noGrp="1"/>
          </p:cNvSpPr>
          <p:nvPr>
            <p:ph idx="1"/>
          </p:nvPr>
        </p:nvSpPr>
        <p:spPr>
          <a:xfrm>
            <a:off x="308744" y="1269890"/>
            <a:ext cx="6382059" cy="4728279"/>
          </a:xfrm>
        </p:spPr>
        <p:txBody>
          <a:bodyPr>
            <a:normAutofit/>
          </a:bodyPr>
          <a:lstStyle/>
          <a:p>
            <a:pPr marL="0" indent="0">
              <a:spcAft>
                <a:spcPts val="1800"/>
              </a:spcAft>
              <a:buNone/>
            </a:pPr>
            <a:r>
              <a:rPr lang="en-US" sz="2800" dirty="0" smtClean="0">
                <a:solidFill>
                  <a:srgbClr val="008000"/>
                </a:solidFill>
              </a:rPr>
              <a:t>Judgment, Communication, </a:t>
            </a:r>
            <a:br>
              <a:rPr lang="en-US" sz="2800" dirty="0" smtClean="0">
                <a:solidFill>
                  <a:srgbClr val="008000"/>
                </a:solidFill>
              </a:rPr>
            </a:br>
            <a:r>
              <a:rPr lang="en-US" sz="2800" dirty="0" smtClean="0">
                <a:solidFill>
                  <a:srgbClr val="008000"/>
                </a:solidFill>
              </a:rPr>
              <a:t>and Courage</a:t>
            </a:r>
            <a:endParaRPr lang="en-US" sz="2000" dirty="0" smtClean="0">
              <a:solidFill>
                <a:srgbClr val="008000"/>
              </a:solidFill>
            </a:endParaRPr>
          </a:p>
          <a:p>
            <a:pPr marL="0" indent="0">
              <a:spcAft>
                <a:spcPts val="1800"/>
              </a:spcAft>
              <a:buNone/>
            </a:pPr>
            <a:r>
              <a:rPr lang="en-US" sz="1800" dirty="0" smtClean="0"/>
              <a:t>Good analysis is more about well-reasoned, well- communicated guesses than firm conclusions</a:t>
            </a:r>
          </a:p>
          <a:p>
            <a:pPr marL="0" indent="0">
              <a:spcAft>
                <a:spcPts val="1800"/>
              </a:spcAft>
              <a:buNone/>
            </a:pPr>
            <a:endParaRPr lang="en-US" sz="2800" dirty="0" smtClean="0"/>
          </a:p>
          <a:p>
            <a:pPr marL="0" indent="0">
              <a:spcAft>
                <a:spcPts val="1800"/>
              </a:spcAft>
              <a:buNone/>
            </a:pPr>
            <a:endParaRPr lang="en-US" sz="2800" dirty="0" smtClean="0"/>
          </a:p>
        </p:txBody>
      </p:sp>
      <p:graphicFrame>
        <p:nvGraphicFramePr>
          <p:cNvPr id="7" name="Table 6"/>
          <p:cNvGraphicFramePr>
            <a:graphicFrameLocks noGrp="1"/>
          </p:cNvGraphicFramePr>
          <p:nvPr>
            <p:extLst>
              <p:ext uri="{D42A27DB-BD31-4B8C-83A1-F6EECF244321}">
                <p14:modId xmlns:p14="http://schemas.microsoft.com/office/powerpoint/2010/main" val="1877718282"/>
              </p:ext>
            </p:extLst>
          </p:nvPr>
        </p:nvGraphicFramePr>
        <p:xfrm>
          <a:off x="448642" y="3195028"/>
          <a:ext cx="4191536" cy="3509940"/>
        </p:xfrm>
        <a:graphic>
          <a:graphicData uri="http://schemas.openxmlformats.org/drawingml/2006/table">
            <a:tbl>
              <a:tblPr firstRow="1" bandRow="1">
                <a:tableStyleId>{3B4B98B0-60AC-42C2-AFA5-B58CD77FA1E5}</a:tableStyleId>
              </a:tblPr>
              <a:tblGrid>
                <a:gridCol w="931959"/>
                <a:gridCol w="1215971"/>
                <a:gridCol w="2043606"/>
              </a:tblGrid>
              <a:tr h="564073">
                <a:tc gridSpan="3">
                  <a:txBody>
                    <a:bodyPr/>
                    <a:lstStyle/>
                    <a:p>
                      <a:r>
                        <a:rPr lang="en-US" sz="1600" dirty="0" smtClean="0"/>
                        <a:t>Sherman</a:t>
                      </a:r>
                      <a:r>
                        <a:rPr lang="en-US" sz="1600" baseline="0" dirty="0" smtClean="0"/>
                        <a:t> </a:t>
                      </a:r>
                      <a:r>
                        <a:rPr lang="en-US" sz="1600" dirty="0" smtClean="0"/>
                        <a:t>Kent Scale of Estimative Probability</a:t>
                      </a:r>
                      <a:endParaRPr lang="en-US" sz="1600" dirty="0"/>
                    </a:p>
                  </a:txBody>
                  <a:tcPr/>
                </a:tc>
                <a:tc hMerge="1">
                  <a:txBody>
                    <a:bodyPr/>
                    <a:lstStyle/>
                    <a:p>
                      <a:endParaRPr lang="en-US" dirty="0"/>
                    </a:p>
                  </a:txBody>
                  <a:tcPr/>
                </a:tc>
                <a:tc hMerge="1">
                  <a:txBody>
                    <a:bodyPr/>
                    <a:lstStyle/>
                    <a:p>
                      <a:endParaRPr lang="en-US" dirty="0"/>
                    </a:p>
                  </a:txBody>
                  <a:tcPr/>
                </a:tc>
              </a:tr>
              <a:tr h="370840">
                <a:tc gridSpan="3">
                  <a:txBody>
                    <a:bodyPr/>
                    <a:lstStyle/>
                    <a:p>
                      <a:r>
                        <a:rPr lang="en-US" sz="1600" b="0" dirty="0" smtClean="0">
                          <a:solidFill>
                            <a:schemeClr val="tx1"/>
                          </a:solidFill>
                        </a:rPr>
                        <a:t>100%</a:t>
                      </a:r>
                      <a:r>
                        <a:rPr lang="en-US" sz="1600" b="0" baseline="0" dirty="0" smtClean="0">
                          <a:solidFill>
                            <a:schemeClr val="tx1"/>
                          </a:solidFill>
                        </a:rPr>
                        <a:t> Certainty</a:t>
                      </a:r>
                      <a:endParaRPr lang="en-US" sz="1600" b="0" dirty="0">
                        <a:solidFill>
                          <a:schemeClr val="tx1"/>
                        </a:solidFill>
                      </a:endParaRPr>
                    </a:p>
                  </a:txBody>
                  <a:tcPr/>
                </a:tc>
                <a:tc hMerge="1">
                  <a:txBody>
                    <a:bodyPr/>
                    <a:lstStyle/>
                    <a:p>
                      <a:endParaRPr lang="en-US" dirty="0"/>
                    </a:p>
                  </a:txBody>
                  <a:tcPr/>
                </a:tc>
                <a:tc hMerge="1">
                  <a:txBody>
                    <a:bodyPr/>
                    <a:lstStyle/>
                    <a:p>
                      <a:endParaRPr lang="en-US" dirty="0"/>
                    </a:p>
                  </a:txBody>
                  <a:tcPr/>
                </a:tc>
              </a:tr>
              <a:tr h="370840">
                <a:tc gridSpan="3">
                  <a:txBody>
                    <a:bodyPr/>
                    <a:lstStyle/>
                    <a:p>
                      <a:r>
                        <a:rPr lang="en-US" sz="1600" i="1" dirty="0" smtClean="0"/>
                        <a:t>The General Area of Possibility</a:t>
                      </a:r>
                      <a:endParaRPr lang="en-US" sz="1600" i="1" dirty="0"/>
                    </a:p>
                  </a:txBody>
                  <a:tcPr/>
                </a:tc>
                <a:tc hMerge="1">
                  <a:txBody>
                    <a:bodyPr/>
                    <a:lstStyle/>
                    <a:p>
                      <a:endParaRPr lang="en-US" dirty="0"/>
                    </a:p>
                  </a:txBody>
                  <a:tcPr/>
                </a:tc>
                <a:tc hMerge="1">
                  <a:txBody>
                    <a:bodyPr/>
                    <a:lstStyle/>
                    <a:p>
                      <a:endParaRPr lang="en-US" dirty="0"/>
                    </a:p>
                  </a:txBody>
                  <a:tcPr/>
                </a:tc>
              </a:tr>
              <a:tr h="370840">
                <a:tc>
                  <a:txBody>
                    <a:bodyPr/>
                    <a:lstStyle/>
                    <a:p>
                      <a:r>
                        <a:rPr lang="en-US" sz="1600" dirty="0" smtClean="0"/>
                        <a:t>93%</a:t>
                      </a:r>
                      <a:endParaRPr lang="en-US" sz="1600" dirty="0"/>
                    </a:p>
                  </a:txBody>
                  <a:tcPr/>
                </a:tc>
                <a:tc>
                  <a:txBody>
                    <a:bodyPr/>
                    <a:lstStyle/>
                    <a:p>
                      <a:r>
                        <a:rPr lang="en-US" sz="1600" dirty="0" smtClean="0"/>
                        <a:t>+/- 6%</a:t>
                      </a:r>
                      <a:endParaRPr lang="en-US" sz="1600" dirty="0"/>
                    </a:p>
                  </a:txBody>
                  <a:tcPr/>
                </a:tc>
                <a:tc>
                  <a:txBody>
                    <a:bodyPr/>
                    <a:lstStyle/>
                    <a:p>
                      <a:r>
                        <a:rPr lang="en-US" sz="1600" dirty="0" smtClean="0"/>
                        <a:t>Almost certain</a:t>
                      </a:r>
                      <a:endParaRPr lang="en-US" sz="1600" dirty="0"/>
                    </a:p>
                  </a:txBody>
                  <a:tcPr/>
                </a:tc>
              </a:tr>
              <a:tr h="370840">
                <a:tc>
                  <a:txBody>
                    <a:bodyPr/>
                    <a:lstStyle/>
                    <a:p>
                      <a:r>
                        <a:rPr lang="en-US" sz="1600" dirty="0" smtClean="0"/>
                        <a:t>75%</a:t>
                      </a:r>
                      <a:endParaRPr lang="en-US" sz="1600" dirty="0"/>
                    </a:p>
                  </a:txBody>
                  <a:tcPr/>
                </a:tc>
                <a:tc>
                  <a:txBody>
                    <a:bodyPr/>
                    <a:lstStyle/>
                    <a:p>
                      <a:r>
                        <a:rPr lang="en-US" sz="1600" dirty="0" smtClean="0"/>
                        <a:t>+/- 12&amp;</a:t>
                      </a:r>
                      <a:endParaRPr lang="en-US" sz="1600" dirty="0"/>
                    </a:p>
                  </a:txBody>
                  <a:tcPr/>
                </a:tc>
                <a:tc>
                  <a:txBody>
                    <a:bodyPr/>
                    <a:lstStyle/>
                    <a:p>
                      <a:r>
                        <a:rPr lang="en-US" sz="1600" dirty="0" smtClean="0"/>
                        <a:t>Probable</a:t>
                      </a:r>
                      <a:endParaRPr lang="en-US" sz="1600" dirty="0"/>
                    </a:p>
                  </a:txBody>
                  <a:tcPr/>
                </a:tc>
              </a:tr>
              <a:tr h="344323">
                <a:tc>
                  <a:txBody>
                    <a:bodyPr/>
                    <a:lstStyle/>
                    <a:p>
                      <a:r>
                        <a:rPr lang="en-US" sz="1600" dirty="0" smtClean="0"/>
                        <a:t>50%</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+/- 10%</a:t>
                      </a:r>
                    </a:p>
                  </a:txBody>
                  <a:tcPr/>
                </a:tc>
                <a:tc>
                  <a:txBody>
                    <a:bodyPr/>
                    <a:lstStyle/>
                    <a:p>
                      <a:r>
                        <a:rPr lang="en-US" sz="1600" dirty="0" smtClean="0"/>
                        <a:t>Chances about even</a:t>
                      </a:r>
                      <a:endParaRPr lang="en-US" sz="1600" dirty="0"/>
                    </a:p>
                  </a:txBody>
                  <a:tcPr/>
                </a:tc>
              </a:tr>
              <a:tr h="376504">
                <a:tc>
                  <a:txBody>
                    <a:bodyPr/>
                    <a:lstStyle/>
                    <a:p>
                      <a:r>
                        <a:rPr lang="en-US" sz="1600" dirty="0" smtClean="0"/>
                        <a:t>30%</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+/-10%</a:t>
                      </a:r>
                    </a:p>
                  </a:txBody>
                  <a:tcPr/>
                </a:tc>
                <a:tc>
                  <a:txBody>
                    <a:bodyPr/>
                    <a:lstStyle/>
                    <a:p>
                      <a:r>
                        <a:rPr lang="en-US" sz="1600" dirty="0" smtClean="0"/>
                        <a:t>Probably not</a:t>
                      </a:r>
                      <a:endParaRPr lang="en-US" sz="1600" dirty="0"/>
                    </a:p>
                  </a:txBody>
                  <a:tcPr/>
                </a:tc>
              </a:tr>
              <a:tr h="370840">
                <a:tc>
                  <a:txBody>
                    <a:bodyPr/>
                    <a:lstStyle/>
                    <a:p>
                      <a:r>
                        <a:rPr lang="en-US" sz="1600" dirty="0" smtClean="0"/>
                        <a:t>7%</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+/-5%</a:t>
                      </a:r>
                    </a:p>
                  </a:txBody>
                  <a:tcPr/>
                </a:tc>
                <a:tc>
                  <a:txBody>
                    <a:bodyPr/>
                    <a:lstStyle/>
                    <a:p>
                      <a:r>
                        <a:rPr lang="en-US" sz="1600" dirty="0" smtClean="0"/>
                        <a:t>Almost certainly</a:t>
                      </a:r>
                      <a:r>
                        <a:rPr lang="en-US" sz="1600" baseline="0" dirty="0" smtClean="0"/>
                        <a:t> not</a:t>
                      </a:r>
                      <a:endParaRPr lang="en-US" sz="1600" dirty="0"/>
                    </a:p>
                  </a:txBody>
                  <a:tcPr/>
                </a:tc>
              </a:tr>
              <a:tr h="370840">
                <a:tc gridSpan="3">
                  <a:txBody>
                    <a:bodyPr/>
                    <a:lstStyle/>
                    <a:p>
                      <a:r>
                        <a:rPr lang="en-US" sz="1600" b="0" dirty="0" smtClean="0">
                          <a:solidFill>
                            <a:srgbClr val="000000"/>
                          </a:solidFill>
                        </a:rPr>
                        <a:t>0% Impossibility</a:t>
                      </a:r>
                      <a:endParaRPr lang="en-US" sz="1600" b="0" dirty="0">
                        <a:solidFill>
                          <a:srgbClr val="000000"/>
                        </a:solidFill>
                      </a:endParaRPr>
                    </a:p>
                  </a:txBody>
                  <a:tcPr/>
                </a:tc>
                <a:tc hMerge="1">
                  <a:txBody>
                    <a:bodyPr/>
                    <a:lstStyle/>
                    <a:p>
                      <a:endParaRPr lang="en-US" dirty="0"/>
                    </a:p>
                  </a:txBody>
                  <a:tcPr/>
                </a:tc>
                <a:tc hMerge="1">
                  <a:txBody>
                    <a:bodyPr/>
                    <a:lstStyle/>
                    <a:p>
                      <a:endParaRPr lang="en-US"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4916924"/>
              </p:ext>
            </p:extLst>
          </p:nvPr>
        </p:nvGraphicFramePr>
        <p:xfrm>
          <a:off x="5926403" y="1548157"/>
          <a:ext cx="3042208" cy="5021580"/>
        </p:xfrm>
        <a:graphic>
          <a:graphicData uri="http://schemas.openxmlformats.org/drawingml/2006/table">
            <a:tbl>
              <a:tblPr firstRow="1" bandRow="1">
                <a:tableStyleId>{5C22544A-7EE6-4342-B048-85BDC9FD1C3A}</a:tableStyleId>
              </a:tblPr>
              <a:tblGrid>
                <a:gridCol w="1223585"/>
                <a:gridCol w="1818623"/>
              </a:tblGrid>
              <a:tr h="370840">
                <a:tc gridSpan="2">
                  <a:txBody>
                    <a:bodyPr/>
                    <a:lstStyle/>
                    <a:p>
                      <a:r>
                        <a:rPr lang="en-US" sz="1800" dirty="0" smtClean="0"/>
                        <a:t>Communicating</a:t>
                      </a:r>
                      <a:r>
                        <a:rPr lang="en-US" sz="1800" baseline="0" dirty="0" smtClean="0"/>
                        <a:t> Analytic </a:t>
                      </a:r>
                      <a:r>
                        <a:rPr lang="en-US" sz="1800" dirty="0" smtClean="0"/>
                        <a:t>Judgment</a:t>
                      </a:r>
                      <a:endParaRPr lang="en-US" sz="1800" dirty="0"/>
                    </a:p>
                  </a:txBody>
                  <a:tcPr/>
                </a:tc>
                <a:tc hMerge="1">
                  <a:txBody>
                    <a:bodyPr/>
                    <a:lstStyle/>
                    <a:p>
                      <a:endParaRPr lang="en-US" sz="1100" dirty="0"/>
                    </a:p>
                  </a:txBody>
                  <a:tcPr/>
                </a:tc>
              </a:tr>
              <a:tr h="370840">
                <a:tc>
                  <a:txBody>
                    <a:bodyPr/>
                    <a:lstStyle/>
                    <a:p>
                      <a:pPr marL="0" marR="0">
                        <a:spcBef>
                          <a:spcPts val="0"/>
                        </a:spcBef>
                        <a:spcAft>
                          <a:spcPts val="0"/>
                        </a:spcAft>
                      </a:pPr>
                      <a:r>
                        <a:rPr lang="en-US" sz="1400" b="1" dirty="0" smtClean="0">
                          <a:effectLst/>
                          <a:latin typeface="Cambria"/>
                          <a:ea typeface="ＭＳ 明朝"/>
                          <a:cs typeface="Times New Roman"/>
                        </a:rPr>
                        <a:t>Possible</a:t>
                      </a:r>
                      <a:endParaRPr lang="en-US" sz="1400" b="1" dirty="0">
                        <a:effectLst/>
                        <a:latin typeface="Cambria"/>
                        <a:ea typeface="ＭＳ 明朝"/>
                        <a:cs typeface="Times New Roman"/>
                      </a:endParaRPr>
                    </a:p>
                  </a:txBody>
                  <a:tcPr marR="9525" marT="9525" marB="9525" anchor="ctr"/>
                </a:tc>
                <a:tc>
                  <a:txBody>
                    <a:bodyPr/>
                    <a:lstStyle/>
                    <a:p>
                      <a:pPr marL="0" marR="0">
                        <a:spcBef>
                          <a:spcPts val="0"/>
                        </a:spcBef>
                        <a:spcAft>
                          <a:spcPts val="0"/>
                        </a:spcAft>
                      </a:pPr>
                      <a:r>
                        <a:rPr lang="en-US" sz="1400" i="1" dirty="0" smtClean="0">
                          <a:effectLst/>
                          <a:latin typeface="Cambria"/>
                          <a:ea typeface="ＭＳ 明朝"/>
                          <a:cs typeface="Times New Roman"/>
                        </a:rPr>
                        <a:t>conceivable;</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could; may;</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might</a:t>
                      </a:r>
                      <a:r>
                        <a:rPr lang="en-US" sz="1400" i="1" dirty="0">
                          <a:effectLst/>
                          <a:latin typeface="Cambria"/>
                          <a:ea typeface="ＭＳ 明朝"/>
                          <a:cs typeface="Times New Roman"/>
                        </a:rPr>
                        <a:t> </a:t>
                      </a:r>
                      <a:r>
                        <a:rPr lang="en-US" sz="1400" i="1" dirty="0" smtClean="0">
                          <a:effectLst/>
                          <a:latin typeface="Cambria"/>
                          <a:ea typeface="ＭＳ 明朝"/>
                          <a:cs typeface="Times New Roman"/>
                        </a:rPr>
                        <a:t>;</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perhaps</a:t>
                      </a:r>
                      <a:endParaRPr lang="en-US" sz="1400" i="1" dirty="0">
                        <a:effectLst/>
                        <a:latin typeface="Cambria"/>
                        <a:ea typeface="ＭＳ 明朝"/>
                        <a:cs typeface="Times New Roman"/>
                      </a:endParaRPr>
                    </a:p>
                  </a:txBody>
                  <a:tcPr marR="9525" marT="9525" marB="9525" anchor="ctr"/>
                </a:tc>
              </a:tr>
              <a:tr h="370840">
                <a:tc>
                  <a:txBody>
                    <a:bodyPr/>
                    <a:lstStyle/>
                    <a:p>
                      <a:pPr marL="0" marR="0">
                        <a:spcBef>
                          <a:spcPts val="0"/>
                        </a:spcBef>
                        <a:spcAft>
                          <a:spcPts val="0"/>
                        </a:spcAft>
                      </a:pPr>
                      <a:r>
                        <a:rPr lang="en-US" sz="1400" b="1" dirty="0">
                          <a:effectLst/>
                          <a:latin typeface="Cambria"/>
                          <a:ea typeface="ＭＳ 明朝"/>
                          <a:cs typeface="Times New Roman"/>
                        </a:rPr>
                        <a:t>Almost certain</a:t>
                      </a:r>
                    </a:p>
                  </a:txBody>
                  <a:tcPr marR="9525" marT="9525" marB="9525" anchor="ctr"/>
                </a:tc>
                <a:tc>
                  <a:txBody>
                    <a:bodyPr/>
                    <a:lstStyle/>
                    <a:p>
                      <a:pPr marL="0" marR="0">
                        <a:spcBef>
                          <a:spcPts val="0"/>
                        </a:spcBef>
                        <a:spcAft>
                          <a:spcPts val="0"/>
                        </a:spcAft>
                      </a:pPr>
                      <a:r>
                        <a:rPr lang="en-US" sz="1400" i="1" dirty="0">
                          <a:effectLst/>
                          <a:latin typeface="Cambria"/>
                          <a:ea typeface="ＭＳ 明朝"/>
                          <a:cs typeface="Times New Roman"/>
                        </a:rPr>
                        <a:t>virtually </a:t>
                      </a:r>
                      <a:r>
                        <a:rPr lang="en-US" sz="1400" i="1" dirty="0" smtClean="0">
                          <a:effectLst/>
                          <a:latin typeface="Cambria"/>
                          <a:ea typeface="ＭＳ 明朝"/>
                          <a:cs typeface="Times New Roman"/>
                        </a:rPr>
                        <a:t>certain;</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all </a:t>
                      </a:r>
                      <a:r>
                        <a:rPr lang="en-US" sz="1400" i="1" dirty="0">
                          <a:effectLst/>
                          <a:latin typeface="Cambria"/>
                          <a:ea typeface="ＭＳ 明朝"/>
                          <a:cs typeface="Times New Roman"/>
                        </a:rPr>
                        <a:t>but </a:t>
                      </a:r>
                      <a:r>
                        <a:rPr lang="en-US" sz="1400" i="1" dirty="0" smtClean="0">
                          <a:effectLst/>
                          <a:latin typeface="Cambria"/>
                          <a:ea typeface="ＭＳ 明朝"/>
                          <a:cs typeface="Times New Roman"/>
                        </a:rPr>
                        <a:t>certain;</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highly probable;</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highly likely;</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odds </a:t>
                      </a:r>
                      <a:r>
                        <a:rPr lang="en-US" sz="1400" i="1" dirty="0">
                          <a:effectLst/>
                          <a:latin typeface="Cambria"/>
                          <a:ea typeface="ＭＳ 明朝"/>
                          <a:cs typeface="Times New Roman"/>
                        </a:rPr>
                        <a:t>[or chances] overwhelming</a:t>
                      </a:r>
                    </a:p>
                  </a:txBody>
                  <a:tcPr marR="9525" marT="9525" marB="9525" anchor="ctr"/>
                </a:tc>
              </a:tr>
              <a:tr h="370840">
                <a:tc>
                  <a:txBody>
                    <a:bodyPr/>
                    <a:lstStyle/>
                    <a:p>
                      <a:pPr marL="0" marR="0">
                        <a:spcBef>
                          <a:spcPts val="0"/>
                        </a:spcBef>
                        <a:spcAft>
                          <a:spcPts val="0"/>
                        </a:spcAft>
                      </a:pPr>
                      <a:r>
                        <a:rPr lang="en-US" sz="1400" b="1" dirty="0">
                          <a:effectLst/>
                          <a:latin typeface="Cambria"/>
                          <a:ea typeface="ＭＳ 明朝"/>
                          <a:cs typeface="Times New Roman"/>
                        </a:rPr>
                        <a:t>Probable</a:t>
                      </a:r>
                    </a:p>
                  </a:txBody>
                  <a:tcPr marR="9525" marT="9525" marB="9525" anchor="ctr"/>
                </a:tc>
                <a:tc>
                  <a:txBody>
                    <a:bodyPr/>
                    <a:lstStyle/>
                    <a:p>
                      <a:pPr marL="0" marR="0">
                        <a:spcBef>
                          <a:spcPts val="0"/>
                        </a:spcBef>
                        <a:spcAft>
                          <a:spcPts val="0"/>
                        </a:spcAft>
                      </a:pPr>
                      <a:r>
                        <a:rPr lang="en-US" sz="1400" i="1" dirty="0" smtClean="0">
                          <a:effectLst/>
                          <a:latin typeface="Cambria"/>
                          <a:ea typeface="ＭＳ 明朝"/>
                          <a:cs typeface="Times New Roman"/>
                        </a:rPr>
                        <a:t>likely;</a:t>
                      </a:r>
                      <a:r>
                        <a:rPr lang="en-US" sz="1400" i="1" dirty="0">
                          <a:effectLst/>
                          <a:latin typeface="Cambria"/>
                          <a:ea typeface="ＭＳ 明朝"/>
                          <a:cs typeface="Times New Roman"/>
                        </a:rPr>
                        <a:t> </a:t>
                      </a:r>
                      <a:r>
                        <a:rPr lang="en-US" sz="1400" i="1" dirty="0" smtClean="0">
                          <a:effectLst/>
                          <a:latin typeface="Cambria"/>
                          <a:ea typeface="ＭＳ 明朝"/>
                          <a:cs typeface="Times New Roman"/>
                        </a:rPr>
                        <a:t>we believe;</a:t>
                      </a:r>
                      <a:r>
                        <a:rPr lang="en-US" sz="1400" i="1" baseline="0" dirty="0" smtClean="0">
                          <a:effectLst/>
                          <a:latin typeface="Cambria"/>
                          <a:ea typeface="ＭＳ 明朝"/>
                          <a:cs typeface="Times New Roman"/>
                        </a:rPr>
                        <a:t> I</a:t>
                      </a:r>
                      <a:r>
                        <a:rPr lang="en-US" sz="1400" i="1" dirty="0" smtClean="0">
                          <a:effectLst/>
                          <a:latin typeface="Cambria"/>
                          <a:ea typeface="ＭＳ 明朝"/>
                          <a:cs typeface="Times New Roman"/>
                        </a:rPr>
                        <a:t> </a:t>
                      </a:r>
                      <a:r>
                        <a:rPr lang="en-US" sz="1400" i="1" dirty="0">
                          <a:effectLst/>
                          <a:latin typeface="Cambria"/>
                          <a:ea typeface="ＭＳ 明朝"/>
                          <a:cs typeface="Times New Roman"/>
                        </a:rPr>
                        <a:t>estimate</a:t>
                      </a:r>
                    </a:p>
                  </a:txBody>
                  <a:tcPr marR="9525" marT="9525" marB="9525" anchor="ctr"/>
                </a:tc>
              </a:tr>
              <a:tr h="370840">
                <a:tc>
                  <a:txBody>
                    <a:bodyPr/>
                    <a:lstStyle/>
                    <a:p>
                      <a:pPr marL="0" marR="0">
                        <a:spcBef>
                          <a:spcPts val="0"/>
                        </a:spcBef>
                        <a:spcAft>
                          <a:spcPts val="0"/>
                        </a:spcAft>
                      </a:pPr>
                      <a:r>
                        <a:rPr lang="en-US" sz="1400" b="1" dirty="0">
                          <a:effectLst/>
                          <a:latin typeface="Cambria"/>
                          <a:ea typeface="ＭＳ 明朝"/>
                          <a:cs typeface="Times New Roman"/>
                        </a:rPr>
                        <a:t>50-50</a:t>
                      </a:r>
                    </a:p>
                  </a:txBody>
                  <a:tcPr marR="9525" marT="9525" marB="9525" anchor="ctr"/>
                </a:tc>
                <a:tc>
                  <a:txBody>
                    <a:bodyPr/>
                    <a:lstStyle/>
                    <a:p>
                      <a:pPr marL="0" marR="0">
                        <a:spcBef>
                          <a:spcPts val="0"/>
                        </a:spcBef>
                        <a:spcAft>
                          <a:spcPts val="0"/>
                        </a:spcAft>
                      </a:pPr>
                      <a:r>
                        <a:rPr lang="en-US" sz="1400" i="1" dirty="0">
                          <a:effectLst/>
                          <a:latin typeface="Cambria"/>
                          <a:ea typeface="ＭＳ 明朝"/>
                          <a:cs typeface="Times New Roman"/>
                        </a:rPr>
                        <a:t>chances about </a:t>
                      </a:r>
                      <a:r>
                        <a:rPr lang="en-US" sz="1400" i="1" dirty="0" smtClean="0">
                          <a:effectLst/>
                          <a:latin typeface="Cambria"/>
                          <a:ea typeface="ＭＳ 明朝"/>
                          <a:cs typeface="Times New Roman"/>
                        </a:rPr>
                        <a:t>even;</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chances </a:t>
                      </a:r>
                      <a:r>
                        <a:rPr lang="en-US" sz="1400" i="1" dirty="0">
                          <a:effectLst/>
                          <a:latin typeface="Cambria"/>
                          <a:ea typeface="ＭＳ 明朝"/>
                          <a:cs typeface="Times New Roman"/>
                        </a:rPr>
                        <a:t>a little better [or less] </a:t>
                      </a:r>
                      <a:r>
                        <a:rPr lang="en-US" sz="1400" i="1" dirty="0" smtClean="0">
                          <a:effectLst/>
                          <a:latin typeface="Cambria"/>
                          <a:ea typeface="ＭＳ 明朝"/>
                          <a:cs typeface="Times New Roman"/>
                        </a:rPr>
                        <a:t>than even; improbable;</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unlikely</a:t>
                      </a:r>
                      <a:endParaRPr lang="en-US" sz="1400" i="1" dirty="0">
                        <a:effectLst/>
                        <a:latin typeface="Cambria"/>
                        <a:ea typeface="ＭＳ 明朝"/>
                        <a:cs typeface="Times New Roman"/>
                      </a:endParaRPr>
                    </a:p>
                  </a:txBody>
                  <a:tcPr marR="9525" marT="9525" marB="9525" anchor="ctr"/>
                </a:tc>
              </a:tr>
              <a:tr h="370840">
                <a:tc>
                  <a:txBody>
                    <a:bodyPr/>
                    <a:lstStyle/>
                    <a:p>
                      <a:pPr marL="0" marR="0">
                        <a:spcBef>
                          <a:spcPts val="0"/>
                        </a:spcBef>
                        <a:spcAft>
                          <a:spcPts val="0"/>
                        </a:spcAft>
                      </a:pPr>
                      <a:r>
                        <a:rPr lang="en-US" sz="1400" b="1" dirty="0">
                          <a:effectLst/>
                          <a:latin typeface="Cambria"/>
                          <a:ea typeface="ＭＳ 明朝"/>
                          <a:cs typeface="Times New Roman"/>
                        </a:rPr>
                        <a:t>Probably </a:t>
                      </a:r>
                      <a:r>
                        <a:rPr lang="en-US" sz="1400" b="1" dirty="0" smtClean="0">
                          <a:effectLst/>
                          <a:latin typeface="Cambria"/>
                          <a:ea typeface="ＭＳ 明朝"/>
                          <a:cs typeface="Times New Roman"/>
                        </a:rPr>
                        <a:t>not</a:t>
                      </a:r>
                      <a:endParaRPr lang="en-US" sz="1400" b="1" dirty="0">
                        <a:effectLst/>
                        <a:latin typeface="Cambria"/>
                        <a:ea typeface="ＭＳ 明朝"/>
                        <a:cs typeface="Times New Roman"/>
                      </a:endParaRPr>
                    </a:p>
                  </a:txBody>
                  <a:tcPr marR="9525" marT="9525" marB="9525" anchor="ctr"/>
                </a:tc>
                <a:tc>
                  <a:txBody>
                    <a:bodyPr/>
                    <a:lstStyle/>
                    <a:p>
                      <a:pPr marL="0" marR="0">
                        <a:spcBef>
                          <a:spcPts val="0"/>
                        </a:spcBef>
                        <a:spcAft>
                          <a:spcPts val="0"/>
                        </a:spcAft>
                      </a:pPr>
                      <a:r>
                        <a:rPr lang="en-US" sz="1400" i="1" dirty="0" smtClean="0">
                          <a:effectLst/>
                          <a:latin typeface="Cambria"/>
                          <a:ea typeface="ＭＳ 明朝"/>
                          <a:cs typeface="Times New Roman"/>
                        </a:rPr>
                        <a:t>I believe </a:t>
                      </a:r>
                      <a:r>
                        <a:rPr lang="en-US" sz="1400" i="1" dirty="0">
                          <a:effectLst/>
                          <a:latin typeface="Cambria"/>
                          <a:ea typeface="ＭＳ 明朝"/>
                          <a:cs typeface="Times New Roman"/>
                        </a:rPr>
                        <a:t>that . . . </a:t>
                      </a:r>
                      <a:r>
                        <a:rPr lang="en-US" sz="1400" i="1" dirty="0" smtClean="0">
                          <a:effectLst/>
                          <a:latin typeface="Cambria"/>
                          <a:ea typeface="ＭＳ 明朝"/>
                          <a:cs typeface="Times New Roman"/>
                        </a:rPr>
                        <a:t>not;</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I </a:t>
                      </a:r>
                      <a:r>
                        <a:rPr lang="en-US" sz="1400" i="1" dirty="0">
                          <a:effectLst/>
                          <a:latin typeface="Cambria"/>
                          <a:ea typeface="ＭＳ 明朝"/>
                          <a:cs typeface="Times New Roman"/>
                        </a:rPr>
                        <a:t>estimate that . . . </a:t>
                      </a:r>
                      <a:r>
                        <a:rPr lang="en-US" sz="1400" i="1" dirty="0" smtClean="0">
                          <a:effectLst/>
                          <a:latin typeface="Cambria"/>
                          <a:ea typeface="ＭＳ 明朝"/>
                          <a:cs typeface="Times New Roman"/>
                        </a:rPr>
                        <a:t>not;</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I</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doubt; </a:t>
                      </a:r>
                      <a:r>
                        <a:rPr lang="en-US" sz="1400" i="1" dirty="0">
                          <a:effectLst/>
                          <a:latin typeface="Cambria"/>
                          <a:ea typeface="ＭＳ 明朝"/>
                          <a:cs typeface="Times New Roman"/>
                        </a:rPr>
                        <a:t>doubtful</a:t>
                      </a:r>
                    </a:p>
                  </a:txBody>
                  <a:tcPr marR="9525" marT="9525" marB="9525" anchor="ctr"/>
                </a:tc>
              </a:tr>
              <a:tr h="370840">
                <a:tc>
                  <a:txBody>
                    <a:bodyPr/>
                    <a:lstStyle/>
                    <a:p>
                      <a:pPr marL="0" marR="0">
                        <a:spcBef>
                          <a:spcPts val="0"/>
                        </a:spcBef>
                        <a:spcAft>
                          <a:spcPts val="0"/>
                        </a:spcAft>
                      </a:pPr>
                      <a:r>
                        <a:rPr lang="en-US" sz="1400" b="1" dirty="0">
                          <a:effectLst/>
                          <a:latin typeface="Cambria"/>
                          <a:ea typeface="ＭＳ 明朝"/>
                          <a:cs typeface="Times New Roman"/>
                        </a:rPr>
                        <a:t>Almost certainly not</a:t>
                      </a:r>
                    </a:p>
                  </a:txBody>
                  <a:tcPr marR="9525" marT="9525" marB="9525" anchor="ctr"/>
                </a:tc>
                <a:tc>
                  <a:txBody>
                    <a:bodyPr/>
                    <a:lstStyle/>
                    <a:p>
                      <a:pPr marL="0" marR="0">
                        <a:spcBef>
                          <a:spcPts val="0"/>
                        </a:spcBef>
                        <a:spcAft>
                          <a:spcPts val="0"/>
                        </a:spcAft>
                      </a:pPr>
                      <a:r>
                        <a:rPr lang="en-US" sz="1400" i="1" dirty="0">
                          <a:effectLst/>
                          <a:latin typeface="Cambria"/>
                          <a:ea typeface="ＭＳ 明朝"/>
                          <a:cs typeface="Times New Roman"/>
                        </a:rPr>
                        <a:t>virtually </a:t>
                      </a:r>
                      <a:r>
                        <a:rPr lang="en-US" sz="1400" i="1" dirty="0" smtClean="0">
                          <a:effectLst/>
                          <a:latin typeface="Cambria"/>
                          <a:ea typeface="ＭＳ 明朝"/>
                          <a:cs typeface="Times New Roman"/>
                        </a:rPr>
                        <a:t>impossible;</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almost impossible;</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some </a:t>
                      </a:r>
                      <a:r>
                        <a:rPr lang="en-US" sz="1400" i="1" dirty="0">
                          <a:effectLst/>
                          <a:latin typeface="Cambria"/>
                          <a:ea typeface="ＭＳ 明朝"/>
                          <a:cs typeface="Times New Roman"/>
                        </a:rPr>
                        <a:t>slight </a:t>
                      </a:r>
                      <a:r>
                        <a:rPr lang="en-US" sz="1400" i="1" dirty="0" smtClean="0">
                          <a:effectLst/>
                          <a:latin typeface="Cambria"/>
                          <a:ea typeface="ＭＳ 明朝"/>
                          <a:cs typeface="Times New Roman"/>
                        </a:rPr>
                        <a:t>chance;</a:t>
                      </a:r>
                      <a:r>
                        <a:rPr lang="en-US" sz="1400" i="1" baseline="0" dirty="0" smtClean="0">
                          <a:effectLst/>
                          <a:latin typeface="Cambria"/>
                          <a:ea typeface="ＭＳ 明朝"/>
                          <a:cs typeface="Times New Roman"/>
                        </a:rPr>
                        <a:t> </a:t>
                      </a:r>
                      <a:r>
                        <a:rPr lang="en-US" sz="1400" i="1" dirty="0" smtClean="0">
                          <a:effectLst/>
                          <a:latin typeface="Cambria"/>
                          <a:ea typeface="ＭＳ 明朝"/>
                          <a:cs typeface="Times New Roman"/>
                        </a:rPr>
                        <a:t>highly </a:t>
                      </a:r>
                      <a:r>
                        <a:rPr lang="en-US" sz="1400" i="1" dirty="0">
                          <a:effectLst/>
                          <a:latin typeface="Cambria"/>
                          <a:ea typeface="ＭＳ 明朝"/>
                          <a:cs typeface="Times New Roman"/>
                        </a:rPr>
                        <a:t>doubtful</a:t>
                      </a:r>
                    </a:p>
                  </a:txBody>
                  <a:tcPr marR="9525" marT="9525" marB="9525" anchor="ctr"/>
                </a:tc>
              </a:tr>
            </a:tbl>
          </a:graphicData>
        </a:graphic>
      </p:graphicFrame>
    </p:spTree>
    <p:extLst>
      <p:ext uri="{BB962C8B-B14F-4D97-AF65-F5344CB8AC3E}">
        <p14:creationId xmlns:p14="http://schemas.microsoft.com/office/powerpoint/2010/main" val="1290574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239" y="1624"/>
            <a:ext cx="6139761" cy="959861"/>
          </a:xfrm>
        </p:spPr>
        <p:txBody>
          <a:bodyPr/>
          <a:lstStyle/>
          <a:p>
            <a:r>
              <a:rPr lang="en-US" dirty="0" smtClean="0"/>
              <a:t>Analysis</a:t>
            </a:r>
            <a:br>
              <a:rPr lang="en-US" dirty="0" smtClean="0"/>
            </a:br>
            <a:r>
              <a:rPr lang="en-US" dirty="0" smtClean="0"/>
              <a:t>LEVELS OF ANALYSIS</a:t>
            </a:r>
            <a:endParaRPr lang="en-US" dirty="0"/>
          </a:p>
        </p:txBody>
      </p:sp>
      <p:sp>
        <p:nvSpPr>
          <p:cNvPr id="3" name="Content Placeholder 2"/>
          <p:cNvSpPr>
            <a:spLocks noGrp="1"/>
          </p:cNvSpPr>
          <p:nvPr>
            <p:ph idx="1"/>
          </p:nvPr>
        </p:nvSpPr>
        <p:spPr>
          <a:xfrm>
            <a:off x="457201" y="1269934"/>
            <a:ext cx="6856824" cy="5588066"/>
          </a:xfrm>
        </p:spPr>
        <p:txBody>
          <a:bodyPr>
            <a:normAutofit/>
          </a:bodyPr>
          <a:lstStyle/>
          <a:p>
            <a:pPr marL="0" lvl="0" indent="0">
              <a:spcBef>
                <a:spcPts val="0"/>
              </a:spcBef>
              <a:spcAft>
                <a:spcPts val="1800"/>
              </a:spcAft>
              <a:buNone/>
            </a:pPr>
            <a:r>
              <a:rPr lang="en-US" sz="2400" dirty="0">
                <a:solidFill>
                  <a:srgbClr val="008000"/>
                </a:solidFill>
              </a:rPr>
              <a:t>Strategic </a:t>
            </a:r>
            <a:r>
              <a:rPr lang="en-US" sz="2400" dirty="0" smtClean="0">
                <a:solidFill>
                  <a:srgbClr val="008000"/>
                </a:solidFill>
              </a:rPr>
              <a:t>Analysis</a:t>
            </a:r>
          </a:p>
          <a:p>
            <a:pPr lvl="0">
              <a:spcBef>
                <a:spcPts val="0"/>
              </a:spcBef>
              <a:spcAft>
                <a:spcPts val="1800"/>
              </a:spcAft>
            </a:pPr>
            <a:r>
              <a:rPr lang="en-US" sz="2000" dirty="0" smtClean="0"/>
              <a:t>Enables </a:t>
            </a:r>
            <a:r>
              <a:rPr lang="en-US" sz="2000" dirty="0"/>
              <a:t>an accurate analysis of the levels and patterns of wildlife and forest offences at local, national </a:t>
            </a:r>
            <a:r>
              <a:rPr lang="en-US" sz="2000" dirty="0" smtClean="0"/>
              <a:t>and international </a:t>
            </a:r>
            <a:r>
              <a:rPr lang="en-US" sz="2000" dirty="0"/>
              <a:t>levels. </a:t>
            </a:r>
            <a:endParaRPr lang="en-US" sz="2000" dirty="0" smtClean="0"/>
          </a:p>
          <a:p>
            <a:pPr lvl="0">
              <a:spcBef>
                <a:spcPts val="0"/>
              </a:spcBef>
              <a:spcAft>
                <a:spcPts val="1800"/>
              </a:spcAft>
            </a:pPr>
            <a:r>
              <a:rPr lang="en-US" sz="2000" dirty="0" smtClean="0"/>
              <a:t>Facilitates </a:t>
            </a:r>
            <a:r>
              <a:rPr lang="en-US" sz="2000" dirty="0"/>
              <a:t>law reform, international cooperation, and the development of prevention strategies, education and </a:t>
            </a:r>
            <a:r>
              <a:rPr lang="en-US" sz="2000" dirty="0" smtClean="0"/>
              <a:t>awareness </a:t>
            </a:r>
            <a:r>
              <a:rPr lang="en-US" sz="2000" dirty="0"/>
              <a:t>campaigns</a:t>
            </a:r>
            <a:r>
              <a:rPr lang="en-US" sz="2000" dirty="0" smtClean="0"/>
              <a:t>.</a:t>
            </a:r>
            <a:endParaRPr lang="en-US" sz="2000" dirty="0"/>
          </a:p>
        </p:txBody>
      </p:sp>
    </p:spTree>
    <p:extLst>
      <p:ext uri="{BB962C8B-B14F-4D97-AF65-F5344CB8AC3E}">
        <p14:creationId xmlns:p14="http://schemas.microsoft.com/office/powerpoint/2010/main" val="3291886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1761</TotalTime>
  <Words>1856</Words>
  <Application>Microsoft Office PowerPoint</Application>
  <PresentationFormat>On-screen Show (4:3)</PresentationFormat>
  <Paragraphs>372</Paragraphs>
  <Slides>58</Slides>
  <Notes>5</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58</vt:i4>
      </vt:variant>
    </vt:vector>
  </HeadingPairs>
  <TitlesOfParts>
    <vt:vector size="62" baseType="lpstr">
      <vt:lpstr>3_Office Theme</vt:lpstr>
      <vt:lpstr>4_Office Theme</vt:lpstr>
      <vt:lpstr>6_Office Theme</vt:lpstr>
      <vt:lpstr>Document</vt:lpstr>
      <vt:lpstr>Analysis</vt:lpstr>
      <vt:lpstr>Analysis WHAT IS AN ANALYST?</vt:lpstr>
      <vt:lpstr>Analysis CORE SKILLS</vt:lpstr>
      <vt:lpstr>Analysis CORE SKILLS</vt:lpstr>
      <vt:lpstr>Analysis CORE SKILLS</vt:lpstr>
      <vt:lpstr>Analysis CORE SKILLS</vt:lpstr>
      <vt:lpstr>Analysis CORE SKILLS</vt:lpstr>
      <vt:lpstr>Analysis CORE SKILLS</vt:lpstr>
      <vt:lpstr>Analysis LEVELS OF ANALYSIS</vt:lpstr>
      <vt:lpstr>Analysis LEVELS OF ANALYSIS</vt:lpstr>
      <vt:lpstr>Analysis LEVELS OF ANALYSIS</vt:lpstr>
      <vt:lpstr>Analysis </vt:lpstr>
      <vt:lpstr>Analysis PRACTICAL RULES </vt:lpstr>
      <vt:lpstr>Analysis PRACTICAL RULES </vt:lpstr>
      <vt:lpstr>Analysis PRACTICAL RULES </vt:lpstr>
      <vt:lpstr>Analysis PRACTICAL RULES </vt:lpstr>
      <vt:lpstr>Analysis PRACTICAL RULES </vt:lpstr>
      <vt:lpstr>Analysis PRACTICAL RULES </vt:lpstr>
      <vt:lpstr>Analysis PRACTICAL RULES </vt:lpstr>
      <vt:lpstr>Analysis PRACTICAL RULES </vt:lpstr>
      <vt:lpstr>Analysis PRACTICAL RULES </vt:lpstr>
      <vt:lpstr>Analysis</vt:lpstr>
      <vt:lpstr>Analysis PATTERN ANALYSIS</vt:lpstr>
      <vt:lpstr>Analysis PATTERN ANALYSIS</vt:lpstr>
      <vt:lpstr>Analysis PATTERN ANALYSIS</vt:lpstr>
      <vt:lpstr>Analysis PATTERN ANALYSIS</vt:lpstr>
      <vt:lpstr>PowerPoint Presentation</vt:lpstr>
      <vt:lpstr>Analysis PATTERN ANALYSIS</vt:lpstr>
      <vt:lpstr>Analysis LINK AND NETWORK ANALYSIS</vt:lpstr>
      <vt:lpstr>Analysis LINK AND NETWORK ANALYSIS</vt:lpstr>
      <vt:lpstr>Analysis LINK AND NETWORK ANALYSIS</vt:lpstr>
      <vt:lpstr>Analysis LINK AND NETWORK ANALYSIS</vt:lpstr>
      <vt:lpstr>Analysis LINK AND NETWORK ANALYSIS</vt:lpstr>
      <vt:lpstr>Analysis LINK AND NETWORK ANALYSIS</vt:lpstr>
      <vt:lpstr>Analysis NETWORK AND LINK ANALYSIS</vt:lpstr>
      <vt:lpstr>Analysis NETWORK AND LINK ANALYSIS</vt:lpstr>
      <vt:lpstr>Analysis NETWORK AND LINK ANALYSIS</vt:lpstr>
      <vt:lpstr>Analysis NETWORK AND LINK ANALYSIS</vt:lpstr>
      <vt:lpstr>Analysis NETWORK AND LINK ANALYSIS</vt:lpstr>
      <vt:lpstr>Analysis NETWORK AND LINK ANALYSIS</vt:lpstr>
      <vt:lpstr>Analysis GEOSPATIAL ANALYSIS</vt:lpstr>
      <vt:lpstr>Analysis GEOSPATIAL ANALYSIS</vt:lpstr>
      <vt:lpstr>Analysis GEOSPATIAL ANALYSIS</vt:lpstr>
      <vt:lpstr>Wildlife Trafficking</vt:lpstr>
      <vt:lpstr>Analysis GEOSPATIAL ANALYSIS</vt:lpstr>
      <vt:lpstr>Analysis GEOSPATIAL ANALYSIS</vt:lpstr>
      <vt:lpstr>Analysis GEOSPATIAL ANALYSIS</vt:lpstr>
      <vt:lpstr>Analysis GEOSPATIAL ANALYSIS</vt:lpstr>
      <vt:lpstr>Wildlife Trafficking 101 ILLICIT TRAFFICKING BASICS</vt:lpstr>
      <vt:lpstr>Wildlife Trafficking 101 ILLICIT TRAFFICKING BASICS</vt:lpstr>
      <vt:lpstr>Wildlife Trafficking 101 ILLICIT TRAFFICKING BASICS</vt:lpstr>
      <vt:lpstr>WILDLIFE TRAFFICKING 101 Typologies of Wildlife Crime</vt:lpstr>
      <vt:lpstr>Money Laundering SHELL COMPANIES</vt:lpstr>
      <vt:lpstr>Money Laundering SHELL COMPANIES</vt:lpstr>
      <vt:lpstr>Money Laundering SHELL COMPANIES</vt:lpstr>
      <vt:lpstr>Producing and Presenting for Action</vt:lpstr>
      <vt:lpstr>Producing and Presenting for Action PRACTICE</vt:lpstr>
      <vt:lpstr>Wildlife Trafficking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TSW</dc:creator>
  <cp:lastModifiedBy>Mike</cp:lastModifiedBy>
  <cp:revision>50</cp:revision>
  <dcterms:created xsi:type="dcterms:W3CDTF">2015-08-22T09:48:22Z</dcterms:created>
  <dcterms:modified xsi:type="dcterms:W3CDTF">2016-03-22T07:14:53Z</dcterms:modified>
</cp:coreProperties>
</file>