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4"/>
  </p:notesMasterIdLst>
  <p:sldIdLst>
    <p:sldId id="257" r:id="rId2"/>
    <p:sldId id="315" r:id="rId3"/>
    <p:sldId id="313" r:id="rId4"/>
    <p:sldId id="319" r:id="rId5"/>
    <p:sldId id="320" r:id="rId6"/>
    <p:sldId id="321" r:id="rId7"/>
    <p:sldId id="323" r:id="rId8"/>
    <p:sldId id="311" r:id="rId9"/>
    <p:sldId id="324" r:id="rId10"/>
    <p:sldId id="331" r:id="rId11"/>
    <p:sldId id="332" r:id="rId12"/>
    <p:sldId id="327" r:id="rId1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8440" autoAdjust="0"/>
    <p:restoredTop sz="98312" autoAdjust="0"/>
  </p:normalViewPr>
  <p:slideViewPr>
    <p:cSldViewPr snapToGrid="0" snapToObjects="1">
      <p:cViewPr>
        <p:scale>
          <a:sx n="75" d="100"/>
          <a:sy n="75" d="100"/>
        </p:scale>
        <p:origin x="-282" y="46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8C5F84C-E1F1-414B-B061-11743D1F6AB5}" type="datetimeFigureOut">
              <a:rPr lang="en-US" smtClean="0"/>
              <a:t>3/9/2016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674F88B-0F16-0C46-A960-C144A68AE2C7}" type="slidenum">
              <a:rPr lang="en-US" smtClean="0"/>
              <a:t>‹#›</a:t>
            </a:fld>
            <a:endParaRPr lang="en-US"/>
          </a:p>
        </p:txBody>
      </p:sp>
    </p:spTree>
    <p:extLst>
      <p:ext uri="{BB962C8B-B14F-4D97-AF65-F5344CB8AC3E}">
        <p14:creationId xmlns:p14="http://schemas.microsoft.com/office/powerpoint/2010/main" val="252647185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1"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Impact" charset="0"/>
                <a:ea typeface="ＭＳ Ｐゴシック" charset="0"/>
                <a:cs typeface="ＭＳ Ｐゴシック" charset="0"/>
              </a:defRPr>
            </a:lvl1pPr>
            <a:lvl2pPr marL="742950" indent="-285750" eaLnBrk="0" hangingPunct="0">
              <a:defRPr sz="2400">
                <a:solidFill>
                  <a:schemeClr val="tx1"/>
                </a:solidFill>
                <a:latin typeface="Impact" charset="0"/>
                <a:ea typeface="ＭＳ Ｐゴシック" charset="0"/>
              </a:defRPr>
            </a:lvl2pPr>
            <a:lvl3pPr marL="1143000" indent="-228600" eaLnBrk="0" hangingPunct="0">
              <a:defRPr sz="2400">
                <a:solidFill>
                  <a:schemeClr val="tx1"/>
                </a:solidFill>
                <a:latin typeface="Impact" charset="0"/>
                <a:ea typeface="ＭＳ Ｐゴシック" charset="0"/>
              </a:defRPr>
            </a:lvl3pPr>
            <a:lvl4pPr marL="1600200" indent="-228600" eaLnBrk="0" hangingPunct="0">
              <a:defRPr sz="2400">
                <a:solidFill>
                  <a:schemeClr val="tx1"/>
                </a:solidFill>
                <a:latin typeface="Impact" charset="0"/>
                <a:ea typeface="ＭＳ Ｐゴシック" charset="0"/>
              </a:defRPr>
            </a:lvl4pPr>
            <a:lvl5pPr marL="2057400" indent="-228600" eaLnBrk="0" hangingPunct="0">
              <a:defRPr sz="2400">
                <a:solidFill>
                  <a:schemeClr val="tx1"/>
                </a:solidFill>
                <a:latin typeface="Impact" charset="0"/>
                <a:ea typeface="ＭＳ Ｐゴシック" charset="0"/>
              </a:defRPr>
            </a:lvl5pPr>
            <a:lvl6pPr marL="2514600" indent="-228600" eaLnBrk="0" fontAlgn="base" hangingPunct="0">
              <a:spcBef>
                <a:spcPct val="0"/>
              </a:spcBef>
              <a:spcAft>
                <a:spcPct val="0"/>
              </a:spcAft>
              <a:defRPr sz="2400">
                <a:solidFill>
                  <a:schemeClr val="tx1"/>
                </a:solidFill>
                <a:latin typeface="Impact" charset="0"/>
                <a:ea typeface="ＭＳ Ｐゴシック" charset="0"/>
              </a:defRPr>
            </a:lvl6pPr>
            <a:lvl7pPr marL="2971800" indent="-228600" eaLnBrk="0" fontAlgn="base" hangingPunct="0">
              <a:spcBef>
                <a:spcPct val="0"/>
              </a:spcBef>
              <a:spcAft>
                <a:spcPct val="0"/>
              </a:spcAft>
              <a:defRPr sz="2400">
                <a:solidFill>
                  <a:schemeClr val="tx1"/>
                </a:solidFill>
                <a:latin typeface="Impact" charset="0"/>
                <a:ea typeface="ＭＳ Ｐゴシック" charset="0"/>
              </a:defRPr>
            </a:lvl7pPr>
            <a:lvl8pPr marL="3429000" indent="-228600" eaLnBrk="0" fontAlgn="base" hangingPunct="0">
              <a:spcBef>
                <a:spcPct val="0"/>
              </a:spcBef>
              <a:spcAft>
                <a:spcPct val="0"/>
              </a:spcAft>
              <a:defRPr sz="2400">
                <a:solidFill>
                  <a:schemeClr val="tx1"/>
                </a:solidFill>
                <a:latin typeface="Impact" charset="0"/>
                <a:ea typeface="ＭＳ Ｐゴシック" charset="0"/>
              </a:defRPr>
            </a:lvl8pPr>
            <a:lvl9pPr marL="3886200" indent="-228600" eaLnBrk="0" fontAlgn="base" hangingPunct="0">
              <a:spcBef>
                <a:spcPct val="0"/>
              </a:spcBef>
              <a:spcAft>
                <a:spcPct val="0"/>
              </a:spcAft>
              <a:defRPr sz="2400">
                <a:solidFill>
                  <a:schemeClr val="tx1"/>
                </a:solidFill>
                <a:latin typeface="Impact" charset="0"/>
                <a:ea typeface="ＭＳ Ｐゴシック" charset="0"/>
              </a:defRPr>
            </a:lvl9pPr>
          </a:lstStyle>
          <a:p>
            <a:pPr eaLnBrk="1" hangingPunct="1"/>
            <a:fld id="{27D4409F-B3D2-9E45-AACD-AADA93F49A07}" type="slidenum">
              <a:rPr lang="en-GB" sz="1200">
                <a:latin typeface="Arial" charset="0"/>
              </a:rPr>
              <a:pPr eaLnBrk="1" hangingPunct="1"/>
              <a:t>1</a:t>
            </a:fld>
            <a:endParaRPr lang="en-GB" sz="1200">
              <a:latin typeface="Arial" charset="0"/>
            </a:endParaRPr>
          </a:p>
        </p:txBody>
      </p:sp>
      <p:sp>
        <p:nvSpPr>
          <p:cNvPr id="5122" name="Rectangle 2"/>
          <p:cNvSpPr>
            <a:spLocks noGrp="1" noRot="1" noChangeAspect="1" noChangeArrowheads="1" noTextEdit="1"/>
          </p:cNvSpPr>
          <p:nvPr>
            <p:ph type="sldImg"/>
          </p:nvPr>
        </p:nvSpPr>
        <p:spPr>
          <a:ln/>
        </p:spPr>
      </p:sp>
      <p:sp>
        <p:nvSpPr>
          <p:cNvPr id="512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1506"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solidFill>
                  <a:srgbClr val="FF0000"/>
                </a:solidFill>
                <a:latin typeface="Calibri" charset="0"/>
                <a:ea typeface="ＭＳ Ｐゴシック" charset="0"/>
                <a:cs typeface="ＭＳ Ｐゴシック" charset="0"/>
              </a:rPr>
              <a:t>Vietnamese citizens play a significant role in the illegal trade of rhino horn from Africa into Asia:</a:t>
            </a:r>
          </a:p>
          <a:p>
            <a:r>
              <a:rPr lang="en-US" b="1" dirty="0">
                <a:latin typeface="Calibri" charset="0"/>
                <a:ea typeface="ＭＳ Ｐゴシック" charset="0"/>
                <a:cs typeface="ＭＳ Ｐゴシック" charset="0"/>
              </a:rPr>
              <a:t>Hunters-Transporters-Traders-Consumers</a:t>
            </a:r>
            <a:r>
              <a:rPr lang="en-US" b="1" dirty="0">
                <a:solidFill>
                  <a:srgbClr val="FF0000"/>
                </a:solidFill>
                <a:latin typeface="Calibri" charset="0"/>
                <a:ea typeface="ＭＳ Ｐゴシック" charset="0"/>
                <a:cs typeface="ＭＳ Ｐゴシック" charset="0"/>
              </a:rPr>
              <a:t>  </a:t>
            </a:r>
          </a:p>
          <a:p>
            <a:pPr eaLnBrk="1" hangingPunct="1"/>
            <a:r>
              <a:rPr lang="en-GB" b="1" dirty="0" smtClean="0">
                <a:latin typeface="Calibri" charset="0"/>
                <a:ea typeface="ＭＳ Ｐゴシック" charset="0"/>
                <a:cs typeface="ＭＳ Ｐゴシック" charset="0"/>
              </a:rPr>
              <a:t>This is undeniable, based on seizures, arrests, investigations and surveys</a:t>
            </a:r>
          </a:p>
          <a:p>
            <a:pPr eaLnBrk="1" hangingPunct="1"/>
            <a:endParaRPr lang="en-GB" b="1" dirty="0" smtClean="0">
              <a:latin typeface="Calibri" charset="0"/>
              <a:ea typeface="ＭＳ Ｐゴシック" charset="0"/>
              <a:cs typeface="ＭＳ Ｐゴシック" charset="0"/>
            </a:endParaRPr>
          </a:p>
          <a:p>
            <a:pPr eaLnBrk="1" hangingPunct="1"/>
            <a:endParaRPr lang="en-GB" b="1" dirty="0">
              <a:latin typeface="Calibri" charset="0"/>
              <a:ea typeface="ＭＳ Ｐゴシック" charset="0"/>
              <a:cs typeface="ＭＳ Ｐゴシック" charset="0"/>
            </a:endParaRPr>
          </a:p>
        </p:txBody>
      </p:sp>
      <p:sp>
        <p:nvSpPr>
          <p:cNvPr id="21507"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4C2E9D43-6B09-7E4E-8F2C-E8A307EE8417}" type="slidenum">
              <a:rPr lang="en-GB" sz="1200">
                <a:latin typeface="Calibri" charset="0"/>
              </a:rPr>
              <a:pPr eaLnBrk="1" hangingPunct="1"/>
              <a:t>2</a:t>
            </a:fld>
            <a:endParaRPr lang="en-GB" sz="1200">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Elephants</a:t>
            </a:r>
            <a:r>
              <a:rPr lang="en-US" baseline="0" dirty="0" smtClean="0"/>
              <a:t> are being poached across Africa – leaving the continent from one of the major ports on the east coast, transiting in SEA en route to major demand markets in China and also Thailand</a:t>
            </a:r>
            <a:endParaRPr lang="en-US" dirty="0"/>
          </a:p>
        </p:txBody>
      </p:sp>
      <p:sp>
        <p:nvSpPr>
          <p:cNvPr id="4" name="Slide Number Placeholder 3"/>
          <p:cNvSpPr>
            <a:spLocks noGrp="1"/>
          </p:cNvSpPr>
          <p:nvPr>
            <p:ph type="sldNum" sz="quarter" idx="10"/>
          </p:nvPr>
        </p:nvSpPr>
        <p:spPr/>
        <p:txBody>
          <a:bodyPr/>
          <a:lstStyle/>
          <a:p>
            <a:fld id="{3674F88B-0F16-0C46-A960-C144A68AE2C7}" type="slidenum">
              <a:rPr lang="en-US" smtClean="0"/>
              <a:t>3</a:t>
            </a:fld>
            <a:endParaRPr lang="en-US"/>
          </a:p>
        </p:txBody>
      </p:sp>
    </p:spTree>
    <p:extLst>
      <p:ext uri="{BB962C8B-B14F-4D97-AF65-F5344CB8AC3E}">
        <p14:creationId xmlns:p14="http://schemas.microsoft.com/office/powerpoint/2010/main" val="13803434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048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smtClean="0">
                <a:solidFill>
                  <a:schemeClr val="bg1"/>
                </a:solidFill>
                <a:cs typeface="Cambria" charset="0"/>
              </a:rPr>
              <a:t>Criminal syndicates exploiting weak land borders as a back-door to China</a:t>
            </a:r>
          </a:p>
          <a:p>
            <a:r>
              <a:rPr lang="en-GB" b="1" dirty="0" smtClean="0">
                <a:solidFill>
                  <a:schemeClr val="bg1"/>
                </a:solidFill>
                <a:latin typeface="Cambria" charset="0"/>
                <a:ea typeface="ＭＳ Ｐゴシック" charset="0"/>
                <a:cs typeface="Arial" charset="0"/>
              </a:rPr>
              <a:t>Since</a:t>
            </a:r>
            <a:r>
              <a:rPr lang="en-GB" b="1" baseline="0" dirty="0" smtClean="0">
                <a:solidFill>
                  <a:schemeClr val="bg1"/>
                </a:solidFill>
                <a:latin typeface="Cambria" charset="0"/>
                <a:ea typeface="ＭＳ Ｐゴシック" charset="0"/>
                <a:cs typeface="Arial" charset="0"/>
              </a:rPr>
              <a:t> 2009 almost </a:t>
            </a:r>
            <a:r>
              <a:rPr lang="en-GB" b="1" dirty="0" smtClean="0">
                <a:solidFill>
                  <a:schemeClr val="bg1"/>
                </a:solidFill>
                <a:latin typeface="Cambria" charset="0"/>
                <a:ea typeface="ＭＳ Ｐゴシック" charset="0"/>
                <a:cs typeface="Arial" charset="0"/>
              </a:rPr>
              <a:t>25,000kg </a:t>
            </a:r>
            <a:r>
              <a:rPr lang="en-GB" b="1" dirty="0">
                <a:solidFill>
                  <a:schemeClr val="bg1"/>
                </a:solidFill>
                <a:latin typeface="Cambria" charset="0"/>
                <a:ea typeface="ＭＳ Ｐゴシック" charset="0"/>
                <a:cs typeface="Arial" charset="0"/>
              </a:rPr>
              <a:t>Ivory </a:t>
            </a:r>
            <a:r>
              <a:rPr lang="en-GB" b="1" dirty="0" smtClean="0">
                <a:solidFill>
                  <a:schemeClr val="bg1"/>
                </a:solidFill>
                <a:latin typeface="Cambria" charset="0"/>
                <a:ea typeface="ＭＳ Ｐゴシック" charset="0"/>
                <a:cs typeface="Arial" charset="0"/>
              </a:rPr>
              <a:t>has</a:t>
            </a:r>
            <a:r>
              <a:rPr lang="en-GB" b="1" baseline="0" dirty="0" smtClean="0">
                <a:solidFill>
                  <a:schemeClr val="bg1"/>
                </a:solidFill>
                <a:latin typeface="Cambria" charset="0"/>
                <a:ea typeface="ＭＳ Ｐゴシック" charset="0"/>
                <a:cs typeface="Arial" charset="0"/>
              </a:rPr>
              <a:t> been </a:t>
            </a:r>
            <a:r>
              <a:rPr lang="en-GB" b="1" dirty="0" smtClean="0">
                <a:solidFill>
                  <a:schemeClr val="bg1"/>
                </a:solidFill>
                <a:latin typeface="Cambria" charset="0"/>
                <a:ea typeface="ＭＳ Ｐゴシック" charset="0"/>
                <a:cs typeface="Arial" charset="0"/>
              </a:rPr>
              <a:t>seized in NE Vietnam en route to China</a:t>
            </a:r>
          </a:p>
          <a:p>
            <a:endParaRPr lang="en-GB" b="1" dirty="0" smtClean="0">
              <a:solidFill>
                <a:schemeClr val="bg1"/>
              </a:solidFill>
              <a:latin typeface="Cambria" charset="0"/>
              <a:ea typeface="ＭＳ Ｐゴシック" charset="0"/>
              <a:cs typeface="Arial" charset="0"/>
            </a:endParaRPr>
          </a:p>
          <a:p>
            <a:r>
              <a:rPr lang="en-GB" b="1" dirty="0" smtClean="0">
                <a:solidFill>
                  <a:schemeClr val="bg1"/>
                </a:solidFill>
                <a:latin typeface="Cambria" charset="0"/>
                <a:ea typeface="ＭＳ Ｐゴシック" charset="0"/>
                <a:cs typeface="Arial" charset="0"/>
              </a:rPr>
              <a:t>This is also the point where large shipments of Pangolins from Sumatra and Kalimantan are being intercepted</a:t>
            </a:r>
          </a:p>
          <a:p>
            <a:r>
              <a:rPr lang="en-GB" b="1" dirty="0" smtClean="0">
                <a:solidFill>
                  <a:schemeClr val="bg1"/>
                </a:solidFill>
                <a:latin typeface="Cambria" charset="0"/>
                <a:ea typeface="ＭＳ Ｐゴシック" charset="0"/>
                <a:cs typeface="Arial" charset="0"/>
              </a:rPr>
              <a:t>Tigers from illegal breeding farms in </a:t>
            </a:r>
            <a:r>
              <a:rPr lang="en-GB" b="1" dirty="0" err="1" smtClean="0">
                <a:solidFill>
                  <a:schemeClr val="bg1"/>
                </a:solidFill>
                <a:latin typeface="Cambria" charset="0"/>
                <a:ea typeface="ＭＳ Ｐゴシック" charset="0"/>
                <a:cs typeface="Arial" charset="0"/>
              </a:rPr>
              <a:t>lao</a:t>
            </a:r>
            <a:r>
              <a:rPr lang="en-GB" b="1" dirty="0" smtClean="0">
                <a:solidFill>
                  <a:schemeClr val="bg1"/>
                </a:solidFill>
                <a:latin typeface="Cambria" charset="0"/>
                <a:ea typeface="ＭＳ Ｐゴシック" charset="0"/>
                <a:cs typeface="Arial" charset="0"/>
              </a:rPr>
              <a:t> and Thailand are also being shipped through VN</a:t>
            </a:r>
            <a:r>
              <a:rPr lang="en-GB" b="1" baseline="0" dirty="0" smtClean="0">
                <a:solidFill>
                  <a:schemeClr val="bg1"/>
                </a:solidFill>
                <a:latin typeface="Cambria" charset="0"/>
                <a:ea typeface="ＭＳ Ｐゴシック" charset="0"/>
                <a:cs typeface="Arial" charset="0"/>
              </a:rPr>
              <a:t> to China at this point</a:t>
            </a:r>
          </a:p>
          <a:p>
            <a:r>
              <a:rPr lang="en-GB" b="1" dirty="0" smtClean="0">
                <a:solidFill>
                  <a:schemeClr val="bg1"/>
                </a:solidFill>
                <a:latin typeface="Cambria" charset="0"/>
                <a:ea typeface="ＭＳ Ｐゴシック" charset="0"/>
                <a:cs typeface="Arial" charset="0"/>
              </a:rPr>
              <a:t>The </a:t>
            </a:r>
            <a:r>
              <a:rPr lang="en-GB" b="1" dirty="0" err="1" smtClean="0">
                <a:solidFill>
                  <a:schemeClr val="bg1"/>
                </a:solidFill>
                <a:latin typeface="Cambria" charset="0"/>
                <a:ea typeface="ＭＳ Ｐゴシック" charset="0"/>
                <a:cs typeface="Arial" charset="0"/>
              </a:rPr>
              <a:t>Ch</a:t>
            </a:r>
            <a:r>
              <a:rPr lang="en-GB" b="1" dirty="0" smtClean="0">
                <a:solidFill>
                  <a:schemeClr val="bg1"/>
                </a:solidFill>
                <a:latin typeface="Cambria" charset="0"/>
                <a:ea typeface="ＭＳ Ｐゴシック" charset="0"/>
                <a:cs typeface="Arial" charset="0"/>
              </a:rPr>
              <a:t> authorities are also finding this is an</a:t>
            </a:r>
            <a:r>
              <a:rPr lang="en-GB" b="1" baseline="0" dirty="0" smtClean="0">
                <a:solidFill>
                  <a:schemeClr val="bg1"/>
                </a:solidFill>
                <a:latin typeface="Cambria" charset="0"/>
                <a:ea typeface="ＭＳ Ｐゴシック" charset="0"/>
                <a:cs typeface="Arial" charset="0"/>
              </a:rPr>
              <a:t> important entry point for white rhino horns being shipped form Africa, through Laos – and Vietnam en route to </a:t>
            </a:r>
            <a:r>
              <a:rPr lang="en-GB" b="1" baseline="0" dirty="0" err="1" smtClean="0">
                <a:solidFill>
                  <a:schemeClr val="bg1"/>
                </a:solidFill>
                <a:latin typeface="Cambria" charset="0"/>
                <a:ea typeface="ＭＳ Ｐゴシック" charset="0"/>
                <a:cs typeface="Arial" charset="0"/>
              </a:rPr>
              <a:t>Chiense</a:t>
            </a:r>
            <a:r>
              <a:rPr lang="en-GB" b="1" baseline="0" dirty="0" smtClean="0">
                <a:solidFill>
                  <a:schemeClr val="bg1"/>
                </a:solidFill>
                <a:latin typeface="Cambria" charset="0"/>
                <a:ea typeface="ＭＳ Ｐゴシック" charset="0"/>
                <a:cs typeface="Arial" charset="0"/>
              </a:rPr>
              <a:t> buyers</a:t>
            </a:r>
            <a:endParaRPr lang="en-GB" b="1" dirty="0">
              <a:solidFill>
                <a:schemeClr val="bg1"/>
              </a:solidFill>
              <a:latin typeface="Cambria" charset="0"/>
              <a:ea typeface="ＭＳ Ｐゴシック" charset="0"/>
              <a:cs typeface="Arial" charset="0"/>
            </a:endParaRPr>
          </a:p>
          <a:p>
            <a:endParaRPr lang="en-GB" dirty="0">
              <a:latin typeface="Calibri" charset="0"/>
              <a:ea typeface="ＭＳ Ｐゴシック" charset="0"/>
              <a:cs typeface="ＭＳ Ｐゴシック" charset="0"/>
            </a:endParaRPr>
          </a:p>
        </p:txBody>
      </p:sp>
      <p:sp>
        <p:nvSpPr>
          <p:cNvPr id="2048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E14334DB-A1DB-3A42-8501-8E332A9024B4}" type="slidenum">
              <a:rPr lang="en-GB" sz="1200">
                <a:latin typeface="Calibri" charset="0"/>
              </a:rPr>
              <a:pPr eaLnBrk="1" hangingPunct="1"/>
              <a:t>4</a:t>
            </a:fld>
            <a:endParaRPr lang="en-GB" sz="120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560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lnSpc>
                <a:spcPct val="90000"/>
              </a:lnSpc>
              <a:spcBef>
                <a:spcPct val="0"/>
              </a:spcBef>
            </a:pPr>
            <a:r>
              <a:rPr lang="en-GB" dirty="0">
                <a:latin typeface="Calibri" charset="0"/>
                <a:ea typeface="ＭＳ Ｐゴシック" charset="0"/>
                <a:cs typeface="ＭＳ Ｐゴシック" charset="0"/>
              </a:rPr>
              <a:t>Wildlife trader </a:t>
            </a:r>
            <a:r>
              <a:rPr lang="en-GB" dirty="0" smtClean="0">
                <a:latin typeface="Calibri" charset="0"/>
                <a:ea typeface="ＭＳ Ｐゴシック" charset="0"/>
                <a:cs typeface="ＭＳ Ｐゴシック" charset="0"/>
              </a:rPr>
              <a:t>A</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Regularly smuggles CITES-listed, Decree 32-listed species via an illegal crossing point from Vietnam to </a:t>
            </a:r>
            <a:r>
              <a:rPr lang="en-GB" dirty="0" smtClean="0">
                <a:latin typeface="Calibri" charset="0"/>
                <a:ea typeface="ＭＳ Ｐゴシック" charset="0"/>
                <a:cs typeface="ＭＳ Ｐゴシック" charset="0"/>
              </a:rPr>
              <a:t>China</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Wildlife trader A and people working for him has threatened law enforcement officers working on the border. His gang uses, transports guns, grenades and tear </a:t>
            </a:r>
            <a:r>
              <a:rPr lang="en-GB" dirty="0" smtClean="0">
                <a:latin typeface="Calibri" charset="0"/>
                <a:ea typeface="ＭＳ Ｐゴシック" charset="0"/>
                <a:cs typeface="ＭＳ Ｐゴシック" charset="0"/>
              </a:rPr>
              <a:t>gas</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Himself and his employees have beaten up journalists investigating cross-border smuggling at that point that he </a:t>
            </a:r>
            <a:r>
              <a:rPr lang="en-GB" dirty="0" smtClean="0">
                <a:latin typeface="Calibri" charset="0"/>
                <a:ea typeface="ＭＳ Ｐゴシック" charset="0"/>
                <a:cs typeface="ＭＳ Ｐゴシック" charset="0"/>
              </a:rPr>
              <a:t>controls</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Facilitates the smuggling of women, drugs, petrol, foreign currency, and e-</a:t>
            </a:r>
            <a:r>
              <a:rPr lang="en-GB" dirty="0" smtClean="0">
                <a:latin typeface="Calibri" charset="0"/>
                <a:ea typeface="ＭＳ Ｐゴシック" charset="0"/>
                <a:cs typeface="ＭＳ Ｐゴシック" charset="0"/>
              </a:rPr>
              <a:t>waste</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Does not pay his </a:t>
            </a:r>
            <a:r>
              <a:rPr lang="en-GB" dirty="0" smtClean="0">
                <a:latin typeface="Calibri" charset="0"/>
                <a:ea typeface="ＭＳ Ｐゴシック" charset="0"/>
                <a:cs typeface="ＭＳ Ｐゴシック" charset="0"/>
              </a:rPr>
              <a:t>taxes</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Uses money obtained through his smuggling activities to buy property and conduct other business </a:t>
            </a:r>
            <a:r>
              <a:rPr lang="en-GB" dirty="0" smtClean="0">
                <a:latin typeface="Calibri" charset="0"/>
                <a:ea typeface="ＭＳ Ｐゴシック" charset="0"/>
                <a:cs typeface="ＭＳ Ｐゴシック" charset="0"/>
              </a:rPr>
              <a:t>activities</a:t>
            </a:r>
            <a:endParaRPr lang="en-US" dirty="0">
              <a:latin typeface="Calibri" charset="0"/>
              <a:ea typeface="ＭＳ Ｐゴシック" charset="0"/>
              <a:cs typeface="ＭＳ Ｐゴシック" charset="0"/>
            </a:endParaRPr>
          </a:p>
          <a:p>
            <a:pPr eaLnBrk="1" hangingPunct="1">
              <a:lnSpc>
                <a:spcPct val="90000"/>
              </a:lnSpc>
              <a:spcBef>
                <a:spcPct val="0"/>
              </a:spcBef>
            </a:pPr>
            <a:r>
              <a:rPr lang="en-GB" dirty="0">
                <a:latin typeface="Calibri" charset="0"/>
                <a:ea typeface="ＭＳ Ｐゴシック" charset="0"/>
                <a:cs typeface="ＭＳ Ｐゴシック" charset="0"/>
              </a:rPr>
              <a:t>Bribes border police officers at KM1</a:t>
            </a:r>
            <a:endParaRPr lang="en-US" dirty="0">
              <a:latin typeface="Calibri" charset="0"/>
              <a:ea typeface="ＭＳ Ｐゴシック" charset="0"/>
              <a:cs typeface="ＭＳ Ｐゴシック" charset="0"/>
            </a:endParaRPr>
          </a:p>
          <a:p>
            <a:pPr eaLnBrk="1" hangingPunct="1">
              <a:lnSpc>
                <a:spcPct val="90000"/>
              </a:lnSpc>
              <a:spcBef>
                <a:spcPct val="0"/>
              </a:spcBef>
            </a:pPr>
            <a:endParaRPr lang="en-GB" dirty="0">
              <a:latin typeface="Calibri" charset="0"/>
              <a:ea typeface="ＭＳ Ｐゴシック" charset="0"/>
              <a:cs typeface="ＭＳ Ｐゴシック" charset="0"/>
            </a:endParaRPr>
          </a:p>
        </p:txBody>
      </p:sp>
      <p:sp>
        <p:nvSpPr>
          <p:cNvPr id="25603"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6E4500-7686-934F-8A3C-82D6424D688A}" type="slidenum">
              <a:rPr lang="en-GB" sz="1200"/>
              <a:pPr eaLnBrk="1" hangingPunct="1"/>
              <a:t>6</a:t>
            </a:fld>
            <a:endParaRPr lang="en-GB" sz="120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Slide Image Placeholder 1"/>
          <p:cNvSpPr>
            <a:spLocks noGrp="1" noRot="1" noChangeAspec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xmlns="" val="1"/>
            </a:ext>
          </a:extLst>
        </p:spPr>
      </p:sp>
      <p:sp>
        <p:nvSpPr>
          <p:cNvPr id="23554"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dirty="0" smtClean="0">
                <a:latin typeface="Calibri" charset="0"/>
                <a:ea typeface="ＭＳ Ｐゴシック" charset="0"/>
                <a:cs typeface="ＭＳ Ｐゴシック" charset="0"/>
              </a:rPr>
              <a:t>For example, in </a:t>
            </a:r>
            <a:r>
              <a:rPr lang="en-US" dirty="0" err="1" smtClean="0">
                <a:latin typeface="Calibri" charset="0"/>
                <a:ea typeface="ＭＳ Ｐゴシック" charset="0"/>
                <a:cs typeface="ＭＳ Ｐゴシック" charset="0"/>
              </a:rPr>
              <a:t>Vn</a:t>
            </a:r>
            <a:r>
              <a:rPr lang="en-US" dirty="0" smtClean="0">
                <a:latin typeface="Calibri" charset="0"/>
                <a:ea typeface="ＭＳ Ｐゴシック" charset="0"/>
                <a:cs typeface="ＭＳ Ｐゴシック" charset="0"/>
              </a:rPr>
              <a:t>,</a:t>
            </a:r>
            <a:r>
              <a:rPr lang="en-US" baseline="0" dirty="0" smtClean="0">
                <a:latin typeface="Calibri" charset="0"/>
                <a:ea typeface="ＭＳ Ｐゴシック" charset="0"/>
                <a:cs typeface="ＭＳ Ｐゴシック" charset="0"/>
              </a:rPr>
              <a:t> WCS has been working with the authorities to promote exactly that, something we are expanding across our programs in Asia. </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where the limited people actually being arrested are rarely facing a fine or jail term</a:t>
            </a:r>
          </a:p>
          <a:p>
            <a:endParaRPr lang="en-US" dirty="0" smtClean="0">
              <a:latin typeface="Calibri" charset="0"/>
              <a:ea typeface="ＭＳ Ｐゴシック" charset="0"/>
              <a:cs typeface="ＭＳ Ｐゴシック" charset="0"/>
            </a:endParaRPr>
          </a:p>
          <a:p>
            <a:r>
              <a:rPr lang="en-US" dirty="0" smtClean="0">
                <a:latin typeface="Calibri" charset="0"/>
                <a:ea typeface="ＭＳ Ｐゴシック" charset="0"/>
                <a:cs typeface="ＭＳ Ｐゴシック" charset="0"/>
              </a:rPr>
              <a:t>More Vietnamese people are in jail in SA for Rhino horn than</a:t>
            </a:r>
            <a:r>
              <a:rPr lang="en-US" baseline="0" dirty="0" smtClean="0">
                <a:latin typeface="Calibri" charset="0"/>
                <a:ea typeface="ＭＳ Ｐゴシック" charset="0"/>
                <a:cs typeface="ＭＳ Ｐゴシック" charset="0"/>
              </a:rPr>
              <a:t> in Vietnam</a:t>
            </a:r>
          </a:p>
          <a:p>
            <a:endParaRPr lang="en-US" baseline="0" dirty="0" smtClean="0">
              <a:latin typeface="Calibri" charset="0"/>
              <a:ea typeface="ＭＳ Ｐゴシック" charset="0"/>
              <a:cs typeface="ＭＳ Ｐゴシック" charset="0"/>
            </a:endParaRPr>
          </a:p>
          <a:p>
            <a:r>
              <a:rPr lang="en-US" baseline="0" dirty="0" smtClean="0">
                <a:latin typeface="Calibri" charset="0"/>
                <a:ea typeface="ＭＳ Ｐゴシック" charset="0"/>
                <a:cs typeface="ＭＳ Ｐゴシック" charset="0"/>
              </a:rPr>
              <a:t>There needs to be transparency and objective reporting of this sort of data to allow IOs and </a:t>
            </a:r>
            <a:r>
              <a:rPr lang="en-US" baseline="0" dirty="0" err="1" smtClean="0">
                <a:latin typeface="Calibri" charset="0"/>
                <a:ea typeface="ＭＳ Ｐゴシック" charset="0"/>
                <a:cs typeface="ＭＳ Ｐゴシック" charset="0"/>
              </a:rPr>
              <a:t>govts</a:t>
            </a:r>
            <a:r>
              <a:rPr lang="en-US" baseline="0" dirty="0" smtClean="0">
                <a:latin typeface="Calibri" charset="0"/>
                <a:ea typeface="ＭＳ Ｐゴシック" charset="0"/>
                <a:cs typeface="ＭＳ Ｐゴシック" charset="0"/>
              </a:rPr>
              <a:t> to </a:t>
            </a:r>
            <a:r>
              <a:rPr lang="en-US" baseline="0" dirty="0" err="1" smtClean="0">
                <a:latin typeface="Calibri" charset="0"/>
                <a:ea typeface="ＭＳ Ｐゴシック" charset="0"/>
                <a:cs typeface="ＭＳ Ｐゴシック" charset="0"/>
              </a:rPr>
              <a:t>analyse</a:t>
            </a:r>
            <a:r>
              <a:rPr lang="en-US" baseline="0" dirty="0" smtClean="0">
                <a:latin typeface="Calibri" charset="0"/>
                <a:ea typeface="ＭＳ Ｐゴシック" charset="0"/>
                <a:cs typeface="ＭＳ Ｐゴシック" charset="0"/>
              </a:rPr>
              <a:t> enforcement  effectiveness</a:t>
            </a:r>
          </a:p>
          <a:p>
            <a:r>
              <a:rPr lang="en-US" baseline="0" dirty="0" smtClean="0">
                <a:latin typeface="Calibri" charset="0"/>
                <a:ea typeface="ＭＳ Ｐゴシック" charset="0"/>
                <a:cs typeface="ＭＳ Ｐゴシック" charset="0"/>
              </a:rPr>
              <a:t>Moving past reporting seizures and arrests in reports to measures that inform on </a:t>
            </a:r>
            <a:r>
              <a:rPr lang="en-US" baseline="0" dirty="0" err="1" smtClean="0">
                <a:latin typeface="Calibri" charset="0"/>
                <a:ea typeface="ＭＳ Ｐゴシック" charset="0"/>
                <a:cs typeface="ＭＳ Ｐゴシック" charset="0"/>
              </a:rPr>
              <a:t>enf</a:t>
            </a:r>
            <a:r>
              <a:rPr lang="en-US" baseline="0" dirty="0" smtClean="0">
                <a:latin typeface="Calibri" charset="0"/>
                <a:ea typeface="ＭＳ Ｐゴシック" charset="0"/>
                <a:cs typeface="ＭＳ Ｐゴシック" charset="0"/>
              </a:rPr>
              <a:t> effectiveness and guide strategies and resource allocations</a:t>
            </a:r>
          </a:p>
          <a:p>
            <a:endParaRPr lang="en-US" baseline="0" dirty="0" smtClean="0">
              <a:latin typeface="Calibri" charset="0"/>
              <a:ea typeface="ＭＳ Ｐゴシック" charset="0"/>
              <a:cs typeface="ＭＳ Ｐゴシック" charset="0"/>
            </a:endParaRPr>
          </a:p>
        </p:txBody>
      </p:sp>
      <p:sp>
        <p:nvSpPr>
          <p:cNvPr id="23555"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5B510855-53C9-0548-8266-37DCE774C758}" type="slidenum">
              <a:rPr lang="en-GB" sz="1200">
                <a:latin typeface="Calibri" charset="0"/>
              </a:rPr>
              <a:pPr eaLnBrk="1" hangingPunct="1"/>
              <a:t>7</a:t>
            </a:fld>
            <a:endParaRPr lang="en-GB" sz="1200">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27982691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5698203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41518422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571470F2-9BB5-4B48-A620-566CC50C0CE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511979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71470F2-9BB5-4B48-A620-566CC50C0CEE}" type="datetimeFigureOut">
              <a:rPr lang="en-US" smtClean="0"/>
              <a:t>3/9/2016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98750256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571470F2-9BB5-4B48-A620-566CC50C0CE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416087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571470F2-9BB5-4B48-A620-566CC50C0CEE}" type="datetimeFigureOut">
              <a:rPr lang="en-US" smtClean="0"/>
              <a:t>3/9/2016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1000544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71470F2-9BB5-4B48-A620-566CC50C0CEE}" type="datetimeFigureOut">
              <a:rPr lang="en-US" smtClean="0"/>
              <a:t>3/9/2016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29077590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1470F2-9BB5-4B48-A620-566CC50C0CEE}" type="datetimeFigureOut">
              <a:rPr lang="en-US" smtClean="0"/>
              <a:t>3/9/2016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30964178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470F2-9BB5-4B48-A620-566CC50C0CE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9132528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71470F2-9BB5-4B48-A620-566CC50C0CEE}" type="datetimeFigureOut">
              <a:rPr lang="en-US" smtClean="0"/>
              <a:t>3/9/2016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F0F59703-EB8D-4440-A8D9-C3F633C4B906}" type="slidenum">
              <a:rPr lang="en-US" smtClean="0"/>
              <a:t>‹#›</a:t>
            </a:fld>
            <a:endParaRPr lang="en-US"/>
          </a:p>
        </p:txBody>
      </p:sp>
    </p:spTree>
    <p:extLst>
      <p:ext uri="{BB962C8B-B14F-4D97-AF65-F5344CB8AC3E}">
        <p14:creationId xmlns:p14="http://schemas.microsoft.com/office/powerpoint/2010/main" val="6112287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71470F2-9BB5-4B48-A620-566CC50C0CEE}" type="datetimeFigureOut">
              <a:rPr lang="en-US" smtClean="0"/>
              <a:t>3/9/2016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0F59703-EB8D-4440-A8D9-C3F633C4B906}" type="slidenum">
              <a:rPr lang="en-US" smtClean="0"/>
              <a:t>‹#›</a:t>
            </a:fld>
            <a:endParaRPr lang="en-US"/>
          </a:p>
        </p:txBody>
      </p:sp>
    </p:spTree>
    <p:extLst>
      <p:ext uri="{BB962C8B-B14F-4D97-AF65-F5344CB8AC3E}">
        <p14:creationId xmlns:p14="http://schemas.microsoft.com/office/powerpoint/2010/main" val="309518207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emf"/><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emf"/><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5.jpeg"/><Relationship Id="rId3" Type="http://schemas.openxmlformats.org/officeDocument/2006/relationships/image" Target="../media/image40.jpeg"/><Relationship Id="rId7" Type="http://schemas.openxmlformats.org/officeDocument/2006/relationships/image" Target="../media/image44.png"/><Relationship Id="rId2" Type="http://schemas.openxmlformats.org/officeDocument/2006/relationships/image" Target="../media/image39.png"/><Relationship Id="rId1" Type="http://schemas.openxmlformats.org/officeDocument/2006/relationships/slideLayout" Target="../slideLayouts/slideLayout7.xml"/><Relationship Id="rId6" Type="http://schemas.openxmlformats.org/officeDocument/2006/relationships/image" Target="../media/image43.png"/><Relationship Id="rId5" Type="http://schemas.openxmlformats.org/officeDocument/2006/relationships/image" Target="../media/image42.jpeg"/><Relationship Id="rId4" Type="http://schemas.openxmlformats.org/officeDocument/2006/relationships/image" Target="../media/image41.jpeg"/></Relationships>
</file>

<file path=ppt/slides/_rels/slide1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7.xml"/><Relationship Id="rId5" Type="http://schemas.openxmlformats.org/officeDocument/2006/relationships/image" Target="../media/image49.jpe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png"/><Relationship Id="rId7" Type="http://schemas.openxmlformats.org/officeDocument/2006/relationships/image" Target="../media/image12.jpe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jpeg"/><Relationship Id="rId7" Type="http://schemas.openxmlformats.org/officeDocument/2006/relationships/image" Target="../media/image20.jpe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0" Type="http://schemas.openxmlformats.org/officeDocument/2006/relationships/image" Target="../media/image23.png"/><Relationship Id="rId4" Type="http://schemas.openxmlformats.org/officeDocument/2006/relationships/image" Target="../media/image17.jpeg"/><Relationship Id="rId9" Type="http://schemas.openxmlformats.org/officeDocument/2006/relationships/image" Target="../media/image22.jpe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5.png"/><Relationship Id="rId7" Type="http://schemas.microsoft.com/office/2007/relationships/hdphoto" Target="../media/hdphoto4.wdp"/><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microsoft.com/office/2007/relationships/hdphoto" Target="../media/hdphoto3.wdp"/><Relationship Id="rId5" Type="http://schemas.microsoft.com/office/2007/relationships/hdphoto" Target="../media/hdphoto2.wdp"/><Relationship Id="rId4" Type="http://schemas.microsoft.com/office/2007/relationships/hdphoto" Target="../media/hdphoto1.wdp"/><Relationship Id="rId9" Type="http://schemas.microsoft.com/office/2007/relationships/hdphoto" Target="../media/hdphoto5.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png"/><Relationship Id="rId1" Type="http://schemas.openxmlformats.org/officeDocument/2006/relationships/slideLayout" Target="../slideLayouts/slideLayout2.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00468.JP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3369" y="0"/>
            <a:ext cx="9144000" cy="6858000"/>
          </a:xfrm>
          <a:prstGeom prst="rect">
            <a:avLst/>
          </a:prstGeom>
        </p:spPr>
      </p:pic>
      <p:sp>
        <p:nvSpPr>
          <p:cNvPr id="2" name="Rectangle 1"/>
          <p:cNvSpPr/>
          <p:nvPr/>
        </p:nvSpPr>
        <p:spPr>
          <a:xfrm>
            <a:off x="-13368" y="5928900"/>
            <a:ext cx="9157369" cy="923330"/>
          </a:xfrm>
          <a:prstGeom prst="rect">
            <a:avLst/>
          </a:prstGeom>
          <a:solidFill>
            <a:schemeClr val="tx1">
              <a:alpha val="50000"/>
            </a:schemeClr>
          </a:solidFill>
        </p:spPr>
        <p:txBody>
          <a:bodyPr wrap="square">
            <a:spAutoFit/>
          </a:bodyPr>
          <a:lstStyle/>
          <a:p>
            <a:pPr algn="r"/>
            <a:r>
              <a:rPr lang="en-US" b="1" dirty="0" smtClean="0">
                <a:solidFill>
                  <a:srgbClr val="EDEDED"/>
                </a:solidFill>
                <a:cs typeface="Cambria"/>
              </a:rPr>
              <a:t>Scott Roberton Ph.D</a:t>
            </a:r>
          </a:p>
          <a:p>
            <a:pPr algn="r"/>
            <a:r>
              <a:rPr lang="en-US" b="1" dirty="0" smtClean="0">
                <a:solidFill>
                  <a:srgbClr val="EDEDED"/>
                </a:solidFill>
                <a:cs typeface="Cambria"/>
              </a:rPr>
              <a:t>Wildlife Conservation Society</a:t>
            </a:r>
          </a:p>
          <a:p>
            <a:pPr algn="r"/>
            <a:r>
              <a:rPr lang="en-US" b="1" dirty="0" smtClean="0">
                <a:solidFill>
                  <a:srgbClr val="EDEDED"/>
                </a:solidFill>
                <a:cs typeface="Cambria"/>
              </a:rPr>
              <a:t>sroberton@wcs.org  /  @</a:t>
            </a:r>
            <a:r>
              <a:rPr lang="en-US" b="1" dirty="0" err="1" smtClean="0">
                <a:solidFill>
                  <a:srgbClr val="EDEDED"/>
                </a:solidFill>
                <a:cs typeface="Cambria"/>
              </a:rPr>
              <a:t>owstons</a:t>
            </a:r>
            <a:endParaRPr lang="en-US" b="1" dirty="0" smtClean="0">
              <a:solidFill>
                <a:srgbClr val="EDEDED"/>
              </a:solidFill>
              <a:cs typeface="Cambria"/>
            </a:endParaRPr>
          </a:p>
        </p:txBody>
      </p:sp>
      <p:sp>
        <p:nvSpPr>
          <p:cNvPr id="4099" name="TextBox 3"/>
          <p:cNvSpPr txBox="1">
            <a:spLocks noChangeArrowheads="1"/>
          </p:cNvSpPr>
          <p:nvPr/>
        </p:nvSpPr>
        <p:spPr bwMode="auto">
          <a:xfrm>
            <a:off x="-13368" y="0"/>
            <a:ext cx="9170737" cy="1169551"/>
          </a:xfrm>
          <a:prstGeom prst="rect">
            <a:avLst/>
          </a:prstGeom>
          <a:solidFill>
            <a:schemeClr val="tx1">
              <a:alpha val="46000"/>
            </a:schemeClr>
          </a:solidFill>
          <a:ln>
            <a:noFill/>
          </a:ln>
        </p:spPr>
        <p:txBody>
          <a:bodyPr wrap="square">
            <a:spAutoFit/>
          </a:bodyPr>
          <a:lstStyle>
            <a:lvl1pPr eaLnBrk="0" hangingPunct="0">
              <a:defRPr sz="2400">
                <a:solidFill>
                  <a:schemeClr val="tx1"/>
                </a:solidFill>
                <a:latin typeface="Impact" charset="0"/>
                <a:ea typeface="ＭＳ Ｐゴシック" charset="0"/>
                <a:cs typeface="ＭＳ Ｐゴシック" charset="0"/>
              </a:defRPr>
            </a:lvl1pPr>
            <a:lvl2pPr marL="742950" indent="-285750" eaLnBrk="0" hangingPunct="0">
              <a:defRPr sz="2400">
                <a:solidFill>
                  <a:schemeClr val="tx1"/>
                </a:solidFill>
                <a:latin typeface="Impact" charset="0"/>
                <a:ea typeface="ＭＳ Ｐゴシック" charset="0"/>
              </a:defRPr>
            </a:lvl2pPr>
            <a:lvl3pPr marL="1143000" indent="-228600" eaLnBrk="0" hangingPunct="0">
              <a:defRPr sz="2400">
                <a:solidFill>
                  <a:schemeClr val="tx1"/>
                </a:solidFill>
                <a:latin typeface="Impact" charset="0"/>
                <a:ea typeface="ＭＳ Ｐゴシック" charset="0"/>
              </a:defRPr>
            </a:lvl3pPr>
            <a:lvl4pPr marL="1600200" indent="-228600" eaLnBrk="0" hangingPunct="0">
              <a:defRPr sz="2400">
                <a:solidFill>
                  <a:schemeClr val="tx1"/>
                </a:solidFill>
                <a:latin typeface="Impact" charset="0"/>
                <a:ea typeface="ＭＳ Ｐゴシック" charset="0"/>
              </a:defRPr>
            </a:lvl4pPr>
            <a:lvl5pPr marL="2057400" indent="-228600" eaLnBrk="0" hangingPunct="0">
              <a:defRPr sz="2400">
                <a:solidFill>
                  <a:schemeClr val="tx1"/>
                </a:solidFill>
                <a:latin typeface="Impact" charset="0"/>
                <a:ea typeface="ＭＳ Ｐゴシック" charset="0"/>
              </a:defRPr>
            </a:lvl5pPr>
            <a:lvl6pPr marL="2514600" indent="-228600" eaLnBrk="0" fontAlgn="base" hangingPunct="0">
              <a:spcBef>
                <a:spcPct val="0"/>
              </a:spcBef>
              <a:spcAft>
                <a:spcPct val="0"/>
              </a:spcAft>
              <a:defRPr sz="2400">
                <a:solidFill>
                  <a:schemeClr val="tx1"/>
                </a:solidFill>
                <a:latin typeface="Impact" charset="0"/>
                <a:ea typeface="ＭＳ Ｐゴシック" charset="0"/>
              </a:defRPr>
            </a:lvl6pPr>
            <a:lvl7pPr marL="2971800" indent="-228600" eaLnBrk="0" fontAlgn="base" hangingPunct="0">
              <a:spcBef>
                <a:spcPct val="0"/>
              </a:spcBef>
              <a:spcAft>
                <a:spcPct val="0"/>
              </a:spcAft>
              <a:defRPr sz="2400">
                <a:solidFill>
                  <a:schemeClr val="tx1"/>
                </a:solidFill>
                <a:latin typeface="Impact" charset="0"/>
                <a:ea typeface="ＭＳ Ｐゴシック" charset="0"/>
              </a:defRPr>
            </a:lvl7pPr>
            <a:lvl8pPr marL="3429000" indent="-228600" eaLnBrk="0" fontAlgn="base" hangingPunct="0">
              <a:spcBef>
                <a:spcPct val="0"/>
              </a:spcBef>
              <a:spcAft>
                <a:spcPct val="0"/>
              </a:spcAft>
              <a:defRPr sz="2400">
                <a:solidFill>
                  <a:schemeClr val="tx1"/>
                </a:solidFill>
                <a:latin typeface="Impact" charset="0"/>
                <a:ea typeface="ＭＳ Ｐゴシック" charset="0"/>
              </a:defRPr>
            </a:lvl8pPr>
            <a:lvl9pPr marL="3886200" indent="-228600" eaLnBrk="0" fontAlgn="base" hangingPunct="0">
              <a:spcBef>
                <a:spcPct val="0"/>
              </a:spcBef>
              <a:spcAft>
                <a:spcPct val="0"/>
              </a:spcAft>
              <a:defRPr sz="2400">
                <a:solidFill>
                  <a:schemeClr val="tx1"/>
                </a:solidFill>
                <a:latin typeface="Impact" charset="0"/>
                <a:ea typeface="ＭＳ Ｐゴシック" charset="0"/>
              </a:defRPr>
            </a:lvl9pPr>
          </a:lstStyle>
          <a:p>
            <a:pPr algn="r" eaLnBrk="1" hangingPunct="1"/>
            <a:r>
              <a:rPr lang="en-US" sz="4000" b="1" dirty="0">
                <a:solidFill>
                  <a:srgbClr val="EDEDED"/>
                </a:solidFill>
                <a:latin typeface="+mn-lt"/>
                <a:cs typeface="Cambria"/>
              </a:rPr>
              <a:t>W</a:t>
            </a:r>
            <a:r>
              <a:rPr lang="en-US" sz="4000" b="1" dirty="0" smtClean="0">
                <a:solidFill>
                  <a:srgbClr val="EDEDED"/>
                </a:solidFill>
                <a:latin typeface="+mn-lt"/>
                <a:cs typeface="Cambria"/>
              </a:rPr>
              <a:t>ildlife trafficking in Viet </a:t>
            </a:r>
            <a:r>
              <a:rPr lang="en-US" sz="4000" b="1" dirty="0">
                <a:solidFill>
                  <a:srgbClr val="EDEDED"/>
                </a:solidFill>
                <a:latin typeface="+mn-lt"/>
                <a:cs typeface="Cambria"/>
              </a:rPr>
              <a:t>N</a:t>
            </a:r>
            <a:r>
              <a:rPr lang="en-US" sz="4000" b="1" dirty="0" smtClean="0">
                <a:solidFill>
                  <a:srgbClr val="EDEDED"/>
                </a:solidFill>
                <a:latin typeface="+mn-lt"/>
                <a:cs typeface="Cambria"/>
              </a:rPr>
              <a:t>am:</a:t>
            </a:r>
          </a:p>
          <a:p>
            <a:pPr algn="r" eaLnBrk="1" hangingPunct="1"/>
            <a:r>
              <a:rPr lang="en-US" sz="3000" b="1" dirty="0" smtClean="0">
                <a:solidFill>
                  <a:srgbClr val="EDEDED"/>
                </a:solidFill>
                <a:latin typeface="+mn-lt"/>
                <a:cs typeface="Cambria"/>
              </a:rPr>
              <a:t>WCS responses</a:t>
            </a:r>
          </a:p>
        </p:txBody>
      </p:sp>
      <p:pic>
        <p:nvPicPr>
          <p:cNvPr id="7" name="Picture 10" descr="Logo-2-inch"/>
          <p:cNvPicPr>
            <a:picLocks noChangeAspect="1" noChangeArrowheads="1"/>
          </p:cNvPicPr>
          <p:nvPr/>
        </p:nvPicPr>
        <p:blipFill>
          <a:blip r:embed="rId4" cstate="email">
            <a:extLst>
              <a:ext uri="{28A0092B-C50C-407E-A947-70E740481C1C}">
                <a14:useLocalDpi xmlns:a14="http://schemas.microsoft.com/office/drawing/2010/main"/>
              </a:ext>
            </a:extLst>
          </a:blip>
          <a:srcRect/>
          <a:stretch>
            <a:fillRect/>
          </a:stretch>
        </p:blipFill>
        <p:spPr bwMode="auto">
          <a:xfrm>
            <a:off x="76200" y="5930900"/>
            <a:ext cx="838200" cy="850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4781538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29412"/>
            <a:ext cx="9144000"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Strengthen </a:t>
            </a:r>
            <a:r>
              <a:rPr lang="en-US" sz="2400" b="1" dirty="0">
                <a:solidFill>
                  <a:srgbClr val="000000"/>
                </a:solidFill>
              </a:rPr>
              <a:t>national commitments and enforcement capacity to address wildlife trafficking  </a:t>
            </a:r>
          </a:p>
        </p:txBody>
      </p:sp>
      <p:pic>
        <p:nvPicPr>
          <p:cNvPr id="7" name="Picture 6" descr="E:\Event\external event\Vietnam WEN meeting 141014\IMG_9905.jpg"/>
          <p:cNvPicPr/>
          <p:nvPr/>
        </p:nvPicPr>
        <p:blipFill rotWithShape="1">
          <a:blip r:embed="rId2" cstate="email">
            <a:extLst>
              <a:ext uri="{28A0092B-C50C-407E-A947-70E740481C1C}">
                <a14:useLocalDpi xmlns:a14="http://schemas.microsoft.com/office/drawing/2010/main"/>
              </a:ext>
            </a:extLst>
          </a:blip>
          <a:srcRect/>
          <a:stretch/>
        </p:blipFill>
        <p:spPr bwMode="auto">
          <a:xfrm>
            <a:off x="174531" y="973370"/>
            <a:ext cx="3076670" cy="1989963"/>
          </a:xfrm>
          <a:prstGeom prst="rect">
            <a:avLst/>
          </a:prstGeom>
          <a:noFill/>
          <a:ln>
            <a:noFill/>
          </a:ln>
        </p:spPr>
      </p:pic>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l="3808"/>
          <a:stretch/>
        </p:blipFill>
        <p:spPr>
          <a:xfrm>
            <a:off x="3403604" y="973370"/>
            <a:ext cx="2859317" cy="1989963"/>
          </a:xfrm>
          <a:prstGeom prst="rect">
            <a:avLst/>
          </a:prstGeom>
        </p:spPr>
      </p:pic>
      <p:pic>
        <p:nvPicPr>
          <p:cNvPr id="9" name="image.jpg"/>
          <p:cNvPicPr/>
          <p:nvPr/>
        </p:nvPicPr>
        <p:blipFill rotWithShape="1">
          <a:blip r:embed="rId4" cstate="email">
            <a:extLst>
              <a:ext uri="{28A0092B-C50C-407E-A947-70E740481C1C}">
                <a14:useLocalDpi xmlns:a14="http://schemas.microsoft.com/office/drawing/2010/main"/>
              </a:ext>
            </a:extLst>
          </a:blip>
          <a:srcRect/>
          <a:stretch/>
        </p:blipFill>
        <p:spPr>
          <a:xfrm>
            <a:off x="6434672" y="973370"/>
            <a:ext cx="2523062" cy="1989963"/>
          </a:xfrm>
          <a:prstGeom prst="rect">
            <a:avLst/>
          </a:prstGeom>
          <a:ln w="12700">
            <a:miter lim="400000"/>
          </a:ln>
          <a:effectLst>
            <a:outerShdw blurRad="114300" dist="114300" dir="2819994" rotWithShape="0">
              <a:srgbClr val="38496D">
                <a:alpha val="75000"/>
              </a:srgbClr>
            </a:outerShdw>
          </a:effectLst>
        </p:spPr>
      </p:pic>
      <p:pic>
        <p:nvPicPr>
          <p:cNvPr id="11" name="Picture 10"/>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43861" y="3081864"/>
            <a:ext cx="3229073" cy="1985838"/>
          </a:xfrm>
          <a:prstGeom prst="rect">
            <a:avLst/>
          </a:prstGeom>
        </p:spPr>
      </p:pic>
      <p:pic>
        <p:nvPicPr>
          <p:cNvPr id="12" name="Picture 5"/>
          <p:cNvPicPr>
            <a:picLocks noChangeAspect="1"/>
          </p:cNvPicPr>
          <p:nvPr/>
        </p:nvPicPr>
        <p:blipFill>
          <a:blip r:embed="rId6" cstate="email">
            <a:extLst>
              <a:ext uri="{28A0092B-C50C-407E-A947-70E740481C1C}">
                <a14:useLocalDpi xmlns:a14="http://schemas.microsoft.com/office/drawing/2010/main"/>
              </a:ext>
            </a:extLst>
          </a:blip>
          <a:srcRect/>
          <a:stretch>
            <a:fillRect/>
          </a:stretch>
        </p:blipFill>
        <p:spPr bwMode="auto">
          <a:xfrm>
            <a:off x="5698063" y="3099855"/>
            <a:ext cx="2977066" cy="1985838"/>
          </a:xfrm>
          <a:prstGeom prst="rect">
            <a:avLst/>
          </a:prstGeom>
          <a:noFill/>
          <a:ln w="9525">
            <a:noFill/>
            <a:miter lim="800000"/>
            <a:headEnd/>
            <a:tailEnd/>
          </a:ln>
        </p:spPr>
      </p:pic>
      <p:pic>
        <p:nvPicPr>
          <p:cNvPr id="13" name="Picture 12"/>
          <p:cNvPicPr/>
          <p:nvPr/>
        </p:nvPicPr>
        <p:blipFill rotWithShape="1">
          <a:blip r:embed="rId7" cstate="email">
            <a:extLst>
              <a:ext uri="{28A0092B-C50C-407E-A947-70E740481C1C}">
                <a14:useLocalDpi xmlns:a14="http://schemas.microsoft.com/office/drawing/2010/main"/>
              </a:ext>
            </a:extLst>
          </a:blip>
          <a:srcRect/>
          <a:stretch/>
        </p:blipFill>
        <p:spPr bwMode="auto">
          <a:xfrm>
            <a:off x="3843865" y="3081865"/>
            <a:ext cx="1676399" cy="2003828"/>
          </a:xfrm>
          <a:prstGeom prst="rect">
            <a:avLst/>
          </a:prstGeom>
          <a:noFill/>
          <a:ln>
            <a:noFill/>
          </a:ln>
        </p:spPr>
      </p:pic>
      <p:pic>
        <p:nvPicPr>
          <p:cNvPr id="15" name="image.jpg"/>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5698063" y="5187291"/>
            <a:ext cx="2573869" cy="1524784"/>
          </a:xfrm>
          <a:prstGeom prst="rect">
            <a:avLst/>
          </a:prstGeom>
          <a:ln w="12700">
            <a:miter lim="400000"/>
          </a:ln>
        </p:spPr>
      </p:pic>
      <p:pic>
        <p:nvPicPr>
          <p:cNvPr id="17" name="Picture 16"/>
          <p:cNvPicPr>
            <a:picLocks noChangeAspect="1"/>
          </p:cNvPicPr>
          <p:nvPr/>
        </p:nvPicPr>
        <p:blipFill>
          <a:blip r:embed="rId9" cstate="email">
            <a:extLst>
              <a:ext uri="{28A0092B-C50C-407E-A947-70E740481C1C}">
                <a14:useLocalDpi xmlns:a14="http://schemas.microsoft.com/office/drawing/2010/main"/>
              </a:ext>
            </a:extLst>
          </a:blip>
          <a:stretch>
            <a:fillRect/>
          </a:stretch>
        </p:blipFill>
        <p:spPr>
          <a:xfrm>
            <a:off x="343861" y="5187291"/>
            <a:ext cx="5054600" cy="1536700"/>
          </a:xfrm>
          <a:prstGeom prst="rect">
            <a:avLst/>
          </a:prstGeom>
        </p:spPr>
      </p:pic>
      <p:pic>
        <p:nvPicPr>
          <p:cNvPr id="18" name="Picture 2" descr="C:\Users\mxtinh\Desktop\presentation-Tinh\presentation for Liz\nga voi 3 nam tu.jpg"/>
          <p:cNvPicPr>
            <a:picLocks noChangeAspect="1" noChangeArrowheads="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768600" y="5469467"/>
            <a:ext cx="2142058" cy="15204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1825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1)">
                                      <p:cBhvr>
                                        <p:cTn id="7"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0"/>
            <a:ext cx="9144000"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Strengthen </a:t>
            </a:r>
            <a:r>
              <a:rPr lang="en-US" sz="2400" b="1" dirty="0">
                <a:solidFill>
                  <a:srgbClr val="000000"/>
                </a:solidFill>
              </a:rPr>
              <a:t>inter-governmental and inter-agency approaches to degrade, disrupt, and dismantle transnational criminal networks</a:t>
            </a:r>
          </a:p>
        </p:txBody>
      </p:sp>
      <p:pic>
        <p:nvPicPr>
          <p:cNvPr id="3" name="Picture 2"/>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27839" y="975301"/>
            <a:ext cx="2468734" cy="1581631"/>
          </a:xfrm>
          <a:prstGeom prst="rect">
            <a:avLst/>
          </a:prstGeom>
        </p:spPr>
      </p:pic>
      <p:pic>
        <p:nvPicPr>
          <p:cNvPr id="4" name="Picture 3" descr="Basic village layout.pdf"/>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691175" y="975302"/>
            <a:ext cx="3403600" cy="1332635"/>
          </a:xfrm>
          <a:prstGeom prst="rect">
            <a:avLst/>
          </a:prstGeom>
        </p:spPr>
      </p:pic>
      <p:pic>
        <p:nvPicPr>
          <p:cNvPr id="5" name="Picture 3" descr="image.jpg"/>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bwMode="auto">
          <a:xfrm>
            <a:off x="6207843" y="975301"/>
            <a:ext cx="2817626" cy="22081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6" name="Picture 2" descr="Owner named Hien showing the rhino horn piece is real using light.jpg"/>
          <p:cNvPicPr>
            <a:picLocks noChangeAspect="1"/>
          </p:cNvPicPr>
          <p:nvPr/>
        </p:nvPicPr>
        <p:blipFill>
          <a:blip r:embed="rId5" cstate="email">
            <a:extLst>
              <a:ext uri="{28A0092B-C50C-407E-A947-70E740481C1C}">
                <a14:useLocalDpi xmlns:a14="http://schemas.microsoft.com/office/drawing/2010/main"/>
              </a:ext>
            </a:extLst>
          </a:blip>
          <a:srcRect/>
          <a:stretch>
            <a:fillRect/>
          </a:stretch>
        </p:blipFill>
        <p:spPr bwMode="auto">
          <a:xfrm>
            <a:off x="255677" y="2593974"/>
            <a:ext cx="2172758" cy="290780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7" name="Picture 6"/>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2708108" y="2421469"/>
            <a:ext cx="3351243" cy="2323040"/>
          </a:xfrm>
          <a:prstGeom prst="rect">
            <a:avLst/>
          </a:prstGeom>
        </p:spPr>
      </p:pic>
      <p:pic>
        <p:nvPicPr>
          <p:cNvPr id="8" name="Picture 7"/>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6207843" y="3263901"/>
            <a:ext cx="2224957" cy="1480608"/>
          </a:xfrm>
          <a:prstGeom prst="rect">
            <a:avLst/>
          </a:prstGeom>
        </p:spPr>
      </p:pic>
      <p:graphicFrame>
        <p:nvGraphicFramePr>
          <p:cNvPr id="9" name="Table 8"/>
          <p:cNvGraphicFramePr>
            <a:graphicFrameLocks noGrp="1"/>
          </p:cNvGraphicFramePr>
          <p:nvPr>
            <p:extLst>
              <p:ext uri="{D42A27DB-BD31-4B8C-83A1-F6EECF244321}">
                <p14:modId xmlns:p14="http://schemas.microsoft.com/office/powerpoint/2010/main" val="2055515380"/>
              </p:ext>
            </p:extLst>
          </p:nvPr>
        </p:nvGraphicFramePr>
        <p:xfrm>
          <a:off x="2715104" y="4974692"/>
          <a:ext cx="6124096" cy="1776731"/>
        </p:xfrm>
        <a:graphic>
          <a:graphicData uri="http://schemas.openxmlformats.org/drawingml/2006/table">
            <a:tbl>
              <a:tblPr/>
              <a:tblGrid>
                <a:gridCol w="6124096"/>
              </a:tblGrid>
              <a:tr h="349568">
                <a:tc>
                  <a:txBody>
                    <a:bodyPr/>
                    <a:lstStyle/>
                    <a:p>
                      <a:pPr algn="l" fontAlgn="t"/>
                      <a:r>
                        <a:rPr lang="en-US" sz="1200" b="1" i="0" u="none" strike="noStrike" dirty="0">
                          <a:solidFill>
                            <a:srgbClr val="000000"/>
                          </a:solidFill>
                          <a:effectLst/>
                          <a:latin typeface="Calibri"/>
                        </a:rPr>
                        <a:t>Outcome 2a. </a:t>
                      </a:r>
                      <a:r>
                        <a:rPr lang="en-US" sz="1200" b="1" i="0" u="none" strike="noStrike" dirty="0" smtClean="0">
                          <a:solidFill>
                            <a:srgbClr val="000000"/>
                          </a:solidFill>
                          <a:effectLst/>
                          <a:latin typeface="Calibri"/>
                        </a:rPr>
                        <a:t>National mechanisms </a:t>
                      </a:r>
                      <a:r>
                        <a:rPr lang="en-US" sz="1200" b="1" i="0" u="none" strike="noStrike" dirty="0">
                          <a:solidFill>
                            <a:srgbClr val="000000"/>
                          </a:solidFill>
                          <a:effectLst/>
                          <a:latin typeface="Calibri"/>
                        </a:rPr>
                        <a:t>for collating, analyzing, and sharing information are in place</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49568">
                <a:tc>
                  <a:txBody>
                    <a:bodyPr/>
                    <a:lstStyle/>
                    <a:p>
                      <a:pPr algn="l" fontAlgn="t"/>
                      <a:r>
                        <a:rPr lang="en-US" sz="1200" b="1" i="0" u="none" strike="noStrike">
                          <a:solidFill>
                            <a:srgbClr val="000000"/>
                          </a:solidFill>
                          <a:effectLst/>
                          <a:latin typeface="Calibri"/>
                        </a:rPr>
                        <a:t>Outcome 2b.</a:t>
                      </a:r>
                      <a:r>
                        <a:rPr lang="en-US" sz="1200" b="0" i="0" u="none" strike="noStrike">
                          <a:solidFill>
                            <a:srgbClr val="000000"/>
                          </a:solidFill>
                          <a:effectLst/>
                          <a:latin typeface="Calibri"/>
                        </a:rPr>
                        <a:t> Identification of key individuals and trafficking routes and methods </a:t>
                      </a:r>
                      <a:endParaRPr lang="en-US" sz="1200" b="1" i="0" u="none" strike="noStrike">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49568">
                <a:tc>
                  <a:txBody>
                    <a:bodyPr/>
                    <a:lstStyle/>
                    <a:p>
                      <a:pPr algn="l" fontAlgn="t"/>
                      <a:r>
                        <a:rPr lang="en-US" sz="1200" b="1" i="0" u="none" strike="noStrike" dirty="0">
                          <a:solidFill>
                            <a:srgbClr val="000000"/>
                          </a:solidFill>
                          <a:effectLst/>
                          <a:latin typeface="Calibri"/>
                        </a:rPr>
                        <a:t>Outcome 2c. Agencies legally mandated, sufficiently trained, and empowered to share information and actionable intelligence at multilateral scales </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699136">
                <a:tc>
                  <a:txBody>
                    <a:bodyPr/>
                    <a:lstStyle/>
                    <a:p>
                      <a:pPr algn="l" fontAlgn="t"/>
                      <a:r>
                        <a:rPr lang="en-US" sz="1200" b="1" i="0" u="none" strike="noStrike" dirty="0">
                          <a:solidFill>
                            <a:srgbClr val="000000"/>
                          </a:solidFill>
                          <a:effectLst/>
                          <a:latin typeface="Calibri"/>
                        </a:rPr>
                        <a:t>Outcome 2d. Multilateral enforcement operations result in the arrest, successful prosecution, and conviction of targeted wildlife criminals along the supply chain and the application of deterrent penalties that degrade trafficking networks</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bl>
          </a:graphicData>
        </a:graphic>
      </p:graphicFrame>
      <p:pic>
        <p:nvPicPr>
          <p:cNvPr id="10" name="Picture 2"/>
          <p:cNvPicPr>
            <a:picLocks noChangeArrowheads="1"/>
          </p:cNvPicPr>
          <p:nvPr/>
        </p:nvPicPr>
        <p:blipFill>
          <a:blip r:embed="rId8" cstate="email">
            <a:extLst>
              <a:ext uri="{28A0092B-C50C-407E-A947-70E740481C1C}">
                <a14:useLocalDpi xmlns:a14="http://schemas.microsoft.com/office/drawing/2010/main"/>
              </a:ext>
            </a:extLst>
          </a:blip>
          <a:srcRect/>
          <a:stretch>
            <a:fillRect/>
          </a:stretch>
        </p:blipFill>
        <p:spPr bwMode="auto">
          <a:xfrm>
            <a:off x="127839" y="5587999"/>
            <a:ext cx="2300596" cy="11634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6552077"/>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 y="31014"/>
            <a:ext cx="9143999" cy="830997"/>
          </a:xfrm>
          <a:prstGeom prst="rect">
            <a:avLst/>
          </a:prstGeom>
          <a:solidFill>
            <a:schemeClr val="bg2">
              <a:lumMod val="75000"/>
            </a:schemeClr>
          </a:solidFill>
        </p:spPr>
        <p:txBody>
          <a:bodyPr wrap="square">
            <a:spAutoFit/>
          </a:bodyPr>
          <a:lstStyle/>
          <a:p>
            <a:pPr algn="ctr" fontAlgn="t"/>
            <a:r>
              <a:rPr lang="en-US" sz="2400" b="1" dirty="0" smtClean="0">
                <a:solidFill>
                  <a:srgbClr val="000000"/>
                </a:solidFill>
              </a:rPr>
              <a:t>Ensure </a:t>
            </a:r>
            <a:r>
              <a:rPr lang="en-US" sz="2400" b="1" dirty="0">
                <a:solidFill>
                  <a:srgbClr val="000000"/>
                </a:solidFill>
              </a:rPr>
              <a:t>enabling environment exists at the international policy level to promote and support anti-trafficking objectives </a:t>
            </a:r>
          </a:p>
        </p:txBody>
      </p:sp>
      <p:graphicFrame>
        <p:nvGraphicFramePr>
          <p:cNvPr id="3" name="Table 2"/>
          <p:cNvGraphicFramePr>
            <a:graphicFrameLocks noGrp="1"/>
          </p:cNvGraphicFramePr>
          <p:nvPr>
            <p:extLst>
              <p:ext uri="{D42A27DB-BD31-4B8C-83A1-F6EECF244321}">
                <p14:modId xmlns:p14="http://schemas.microsoft.com/office/powerpoint/2010/main" val="1612811662"/>
              </p:ext>
            </p:extLst>
          </p:nvPr>
        </p:nvGraphicFramePr>
        <p:xfrm>
          <a:off x="958850" y="5447718"/>
          <a:ext cx="7632700" cy="1143000"/>
        </p:xfrm>
        <a:graphic>
          <a:graphicData uri="http://schemas.openxmlformats.org/drawingml/2006/table">
            <a:tbl>
              <a:tblPr/>
              <a:tblGrid>
                <a:gridCol w="7632700"/>
              </a:tblGrid>
              <a:tr h="381000">
                <a:tc>
                  <a:txBody>
                    <a:bodyPr/>
                    <a:lstStyle/>
                    <a:p>
                      <a:pPr algn="l" fontAlgn="t"/>
                      <a:r>
                        <a:rPr lang="en-US" sz="1200" b="1" i="0" u="none" strike="noStrike">
                          <a:solidFill>
                            <a:srgbClr val="000000"/>
                          </a:solidFill>
                          <a:effectLst/>
                          <a:latin typeface="Calibri"/>
                        </a:rPr>
                        <a:t>Outcome 3a. CITES resolutions, decisions, and listings help reduce trafficking of target species and the illegal wildlife trade more generally</a:t>
                      </a: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81000">
                <a:tc>
                  <a:txBody>
                    <a:bodyPr/>
                    <a:lstStyle/>
                    <a:p>
                      <a:pPr algn="l" fontAlgn="t"/>
                      <a:r>
                        <a:rPr lang="en-US" sz="1200" b="1" i="0" u="none" strike="noStrike" dirty="0">
                          <a:solidFill>
                            <a:srgbClr val="000000"/>
                          </a:solidFill>
                          <a:effectLst/>
                          <a:latin typeface="Calibri"/>
                        </a:rPr>
                        <a:t>Outcome 3b. </a:t>
                      </a:r>
                      <a:r>
                        <a:rPr lang="en-US" sz="1200" b="0" i="0" u="none" strike="noStrike" dirty="0">
                          <a:solidFill>
                            <a:srgbClr val="000000"/>
                          </a:solidFill>
                          <a:effectLst/>
                          <a:latin typeface="Calibri"/>
                        </a:rPr>
                        <a:t>Multilateral and intergovernmental organizations raise the profile of and take actions to combat wildlife trafficking and the illegal wildlife trade more generally</a:t>
                      </a:r>
                      <a:endParaRPr lang="en-US" sz="1200" b="1" i="0" u="none" strike="noStrike" dirty="0">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r h="381000">
                <a:tc>
                  <a:txBody>
                    <a:bodyPr/>
                    <a:lstStyle/>
                    <a:p>
                      <a:pPr algn="l" fontAlgn="t"/>
                      <a:r>
                        <a:rPr lang="en-US" sz="1200" b="1" i="0" u="none" strike="noStrike" dirty="0">
                          <a:solidFill>
                            <a:srgbClr val="000000"/>
                          </a:solidFill>
                          <a:effectLst/>
                          <a:latin typeface="Calibri"/>
                        </a:rPr>
                        <a:t>Outcome 3c. </a:t>
                      </a:r>
                      <a:r>
                        <a:rPr lang="en-US" sz="1200" b="0" i="0" u="none" strike="noStrike" dirty="0">
                          <a:solidFill>
                            <a:srgbClr val="000000"/>
                          </a:solidFill>
                          <a:effectLst/>
                          <a:latin typeface="Calibri"/>
                        </a:rPr>
                        <a:t>Advocacy with key governments results in political attention directed at, funding for, and actions taken to combat wildlife trafficking and the illegal wildlife trace more generally</a:t>
                      </a:r>
                      <a:endParaRPr lang="en-US" sz="1200" b="1" i="0" u="none" strike="noStrike" dirty="0">
                        <a:solidFill>
                          <a:srgbClr val="000000"/>
                        </a:solidFill>
                        <a:effectLst/>
                        <a:latin typeface="Calibri"/>
                      </a:endParaRPr>
                    </a:p>
                  </a:txBody>
                  <a:tcPr marL="12700" marR="12700" marT="12700"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4BD97"/>
                    </a:solidFill>
                  </a:tcPr>
                </a:tc>
              </a:tr>
            </a:tbl>
          </a:graphicData>
        </a:graphic>
      </p:graphicFrame>
      <p:pic>
        <p:nvPicPr>
          <p:cNvPr id="4" name="Picture 3"/>
          <p:cNvPicPr>
            <a:picLocks noChangeAspect="1"/>
          </p:cNvPicPr>
          <p:nvPr/>
        </p:nvPicPr>
        <p:blipFill rotWithShape="1">
          <a:blip r:embed="rId2" cstate="email">
            <a:extLst>
              <a:ext uri="{28A0092B-C50C-407E-A947-70E740481C1C}">
                <a14:useLocalDpi xmlns:a14="http://schemas.microsoft.com/office/drawing/2010/main"/>
              </a:ext>
            </a:extLst>
          </a:blip>
          <a:srcRect/>
          <a:stretch/>
        </p:blipFill>
        <p:spPr>
          <a:xfrm>
            <a:off x="166821" y="1024230"/>
            <a:ext cx="2667491" cy="1888304"/>
          </a:xfrm>
          <a:prstGeom prst="rect">
            <a:avLst/>
          </a:prstGeom>
        </p:spPr>
      </p:pic>
      <p:pic>
        <p:nvPicPr>
          <p:cNvPr id="5" name="Picture 4" descr="C:\Users\wcs\Google Drive\Events\2014\2014Mar24-Wildlife trafficking Policy Roundtable\Photos\VN_UK_US_Discuss stockpiles.jpg"/>
          <p:cNvPicPr/>
          <p:nvPr/>
        </p:nvPicPr>
        <p:blipFill rotWithShape="1">
          <a:blip r:embed="rId3" cstate="email">
            <a:extLst>
              <a:ext uri="{28A0092B-C50C-407E-A947-70E740481C1C}">
                <a14:useLocalDpi xmlns:a14="http://schemas.microsoft.com/office/drawing/2010/main"/>
              </a:ext>
            </a:extLst>
          </a:blip>
          <a:srcRect/>
          <a:stretch/>
        </p:blipFill>
        <p:spPr bwMode="auto">
          <a:xfrm>
            <a:off x="2852461" y="1024230"/>
            <a:ext cx="3091143" cy="1888304"/>
          </a:xfrm>
          <a:prstGeom prst="rect">
            <a:avLst/>
          </a:prstGeom>
          <a:noFill/>
          <a:ln>
            <a:noFill/>
          </a:ln>
        </p:spPr>
      </p:pic>
      <p:pic>
        <p:nvPicPr>
          <p:cNvPr id="6" name="Picture 5"/>
          <p:cNvPicPr>
            <a:picLocks noChangeAspect="1"/>
          </p:cNvPicPr>
          <p:nvPr/>
        </p:nvPicPr>
        <p:blipFill>
          <a:blip r:embed="rId4"/>
          <a:stretch>
            <a:fillRect/>
          </a:stretch>
        </p:blipFill>
        <p:spPr>
          <a:xfrm>
            <a:off x="5984682" y="1024230"/>
            <a:ext cx="3002191" cy="1888304"/>
          </a:xfrm>
          <a:prstGeom prst="rect">
            <a:avLst/>
          </a:prstGeom>
        </p:spPr>
      </p:pic>
      <p:pic>
        <p:nvPicPr>
          <p:cNvPr id="7" name="image.jpg"/>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3257964" y="2993221"/>
            <a:ext cx="2685640" cy="2014230"/>
          </a:xfrm>
          <a:prstGeom prst="rect">
            <a:avLst/>
          </a:prstGeom>
          <a:ln w="12700">
            <a:miter lim="400000"/>
          </a:ln>
        </p:spPr>
      </p:pic>
    </p:spTree>
    <p:extLst>
      <p:ext uri="{BB962C8B-B14F-4D97-AF65-F5344CB8AC3E}">
        <p14:creationId xmlns:p14="http://schemas.microsoft.com/office/powerpoint/2010/main" val="3441067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iterate>
                                    <p:tmAbs val="0"/>
                                  </p:iterate>
                                  <p:childTnLst>
                                    <p:set>
                                      <p:cBhvr>
                                        <p:cTn id="6" fill="hold"/>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5"/>
          <p:cNvPicPr>
            <a:picLocks noChangeAspect="1"/>
          </p:cNvPicPr>
          <p:nvPr/>
        </p:nvPicPr>
        <p:blipFill>
          <a:blip r:embed="rId3" cstate="email">
            <a:extLst>
              <a:ext uri="{28A0092B-C50C-407E-A947-70E740481C1C}">
                <a14:useLocalDpi xmlns:a14="http://schemas.microsoft.com/office/drawing/2010/main"/>
              </a:ext>
            </a:extLst>
          </a:blip>
          <a:srcRect b="-491"/>
          <a:stretch>
            <a:fillRect/>
          </a:stretch>
        </p:blipFill>
        <p:spPr bwMode="auto">
          <a:xfrm>
            <a:off x="0" y="17463"/>
            <a:ext cx="9144000" cy="6824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2" name="Picture 4" descr="vietnamese-woman-rhino-trophy-hunt-photo-via-the-witnes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437313" y="133350"/>
            <a:ext cx="2617787" cy="1963738"/>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pic>
        <p:nvPicPr>
          <p:cNvPr id="20483" name="Picture 22"/>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37313" y="2216150"/>
            <a:ext cx="2635250" cy="2792413"/>
          </a:xfrm>
          <a:prstGeom prst="rect">
            <a:avLst/>
          </a:prstGeom>
          <a:noFill/>
          <a:ln w="2857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0" y="5690908"/>
            <a:ext cx="9144000" cy="553998"/>
          </a:xfrm>
          <a:prstGeom prst="rect">
            <a:avLst/>
          </a:prstGeom>
          <a:solidFill>
            <a:schemeClr val="bg1">
              <a:lumMod val="95000"/>
              <a:lumOff val="5000"/>
              <a:alpha val="55000"/>
            </a:schemeClr>
          </a:solidFill>
        </p:spPr>
        <p:txBody>
          <a:bodyPr>
            <a:spAutoFit/>
          </a:bodyPr>
          <a:lstStyle/>
          <a:p>
            <a:pPr>
              <a:defRPr/>
            </a:pPr>
            <a:r>
              <a:rPr lang="en-US" sz="3000" b="1" dirty="0" smtClean="0"/>
              <a:t>Vietnamese citizens </a:t>
            </a:r>
            <a:r>
              <a:rPr lang="en-US" sz="3000" b="1" dirty="0"/>
              <a:t>are a major part of the </a:t>
            </a:r>
            <a:r>
              <a:rPr lang="en-US" sz="3000" b="1" dirty="0" smtClean="0"/>
              <a:t>problem</a:t>
            </a:r>
            <a:endParaRPr lang="en-US" sz="3000" b="1" dirty="0"/>
          </a:p>
        </p:txBody>
      </p:sp>
    </p:spTree>
    <p:extLst>
      <p:ext uri="{BB962C8B-B14F-4D97-AF65-F5344CB8AC3E}">
        <p14:creationId xmlns:p14="http://schemas.microsoft.com/office/powerpoint/2010/main" val="8255030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80208" y="-2387600"/>
            <a:ext cx="9277316" cy="9245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 name="Picture 1"/>
          <p:cNvPicPr>
            <a:picLocks noChangeAspect="1"/>
          </p:cNvPicPr>
          <p:nvPr/>
        </p:nvPicPr>
        <p:blipFill>
          <a:blip r:embed="rId4"/>
          <a:stretch>
            <a:fillRect/>
          </a:stretch>
        </p:blipFill>
        <p:spPr>
          <a:xfrm>
            <a:off x="5147732" y="3965588"/>
            <a:ext cx="4049375" cy="2892411"/>
          </a:xfrm>
          <a:prstGeom prst="rect">
            <a:avLst/>
          </a:prstGeom>
        </p:spPr>
      </p:pic>
    </p:spTree>
    <p:extLst>
      <p:ext uri="{BB962C8B-B14F-4D97-AF65-F5344CB8AC3E}">
        <p14:creationId xmlns:p14="http://schemas.microsoft.com/office/powerpoint/2010/main" val="46094447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3" descr="VietnamMap.tif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465138"/>
            <a:ext cx="9144000" cy="4738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Oval 13"/>
          <p:cNvSpPr/>
          <p:nvPr/>
        </p:nvSpPr>
        <p:spPr>
          <a:xfrm>
            <a:off x="3679825" y="3865563"/>
            <a:ext cx="241300" cy="228600"/>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24" name="Oval 23"/>
          <p:cNvSpPr/>
          <p:nvPr/>
        </p:nvSpPr>
        <p:spPr>
          <a:xfrm>
            <a:off x="2981325" y="3865563"/>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0" name="Oval 29"/>
          <p:cNvSpPr/>
          <p:nvPr/>
        </p:nvSpPr>
        <p:spPr>
          <a:xfrm>
            <a:off x="5857875" y="3335338"/>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6" name="Oval 35"/>
          <p:cNvSpPr/>
          <p:nvPr/>
        </p:nvSpPr>
        <p:spPr>
          <a:xfrm>
            <a:off x="4257675" y="4546600"/>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7" name="Oval 36"/>
          <p:cNvSpPr/>
          <p:nvPr/>
        </p:nvSpPr>
        <p:spPr>
          <a:xfrm>
            <a:off x="3505200" y="4070350"/>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8" name="Oval 37"/>
          <p:cNvSpPr/>
          <p:nvPr/>
        </p:nvSpPr>
        <p:spPr>
          <a:xfrm>
            <a:off x="3740150" y="4195763"/>
            <a:ext cx="234950" cy="2524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39" name="Oval 38"/>
          <p:cNvSpPr/>
          <p:nvPr/>
        </p:nvSpPr>
        <p:spPr>
          <a:xfrm>
            <a:off x="4022725" y="444817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1" name="Oval 40"/>
          <p:cNvSpPr/>
          <p:nvPr/>
        </p:nvSpPr>
        <p:spPr>
          <a:xfrm>
            <a:off x="4257675" y="426402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5" name="Oval 44"/>
          <p:cNvSpPr/>
          <p:nvPr/>
        </p:nvSpPr>
        <p:spPr>
          <a:xfrm>
            <a:off x="7699375" y="1812925"/>
            <a:ext cx="234950" cy="252413"/>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49" name="Oval 48"/>
          <p:cNvSpPr/>
          <p:nvPr/>
        </p:nvSpPr>
        <p:spPr>
          <a:xfrm>
            <a:off x="3889375" y="4440238"/>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0" name="Oval 49"/>
          <p:cNvSpPr/>
          <p:nvPr/>
        </p:nvSpPr>
        <p:spPr>
          <a:xfrm>
            <a:off x="4029075" y="4322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1" name="Oval 50"/>
          <p:cNvSpPr/>
          <p:nvPr/>
        </p:nvSpPr>
        <p:spPr>
          <a:xfrm>
            <a:off x="4143375" y="42640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3" name="Oval 52"/>
          <p:cNvSpPr/>
          <p:nvPr/>
        </p:nvSpPr>
        <p:spPr>
          <a:xfrm>
            <a:off x="3857625" y="4068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4" name="Oval 53"/>
          <p:cNvSpPr/>
          <p:nvPr/>
        </p:nvSpPr>
        <p:spPr>
          <a:xfrm>
            <a:off x="3981450" y="40100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6" name="Oval 55"/>
          <p:cNvSpPr/>
          <p:nvPr/>
        </p:nvSpPr>
        <p:spPr>
          <a:xfrm>
            <a:off x="7953375" y="1939925"/>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sp>
        <p:nvSpPr>
          <p:cNvPr id="58" name="Oval 57"/>
          <p:cNvSpPr/>
          <p:nvPr/>
        </p:nvSpPr>
        <p:spPr>
          <a:xfrm>
            <a:off x="3819525" y="5118100"/>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solidFill>
                <a:schemeClr val="tx1"/>
              </a:solidFill>
            </a:endParaRPr>
          </a:p>
        </p:txBody>
      </p:sp>
      <p:sp>
        <p:nvSpPr>
          <p:cNvPr id="19474" name="TextBox 58"/>
          <p:cNvSpPr txBox="1">
            <a:spLocks noChangeArrowheads="1"/>
          </p:cNvSpPr>
          <p:nvPr/>
        </p:nvSpPr>
        <p:spPr bwMode="auto">
          <a:xfrm>
            <a:off x="3343275" y="5118100"/>
            <a:ext cx="800100" cy="200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US" sz="700">
                <a:latin typeface="Calibri" charset="0"/>
              </a:rPr>
              <a:t>Thai Binh</a:t>
            </a:r>
          </a:p>
        </p:txBody>
      </p:sp>
      <p:sp>
        <p:nvSpPr>
          <p:cNvPr id="22" name="Oval 21"/>
          <p:cNvSpPr/>
          <p:nvPr/>
        </p:nvSpPr>
        <p:spPr>
          <a:xfrm>
            <a:off x="7424738" y="4329113"/>
            <a:ext cx="234950" cy="252412"/>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26" name="Oval 25"/>
          <p:cNvSpPr/>
          <p:nvPr/>
        </p:nvSpPr>
        <p:spPr>
          <a:xfrm>
            <a:off x="7589838" y="4965700"/>
            <a:ext cx="69850" cy="8572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28" name="Oval 27"/>
          <p:cNvSpPr/>
          <p:nvPr/>
        </p:nvSpPr>
        <p:spPr>
          <a:xfrm>
            <a:off x="7545388" y="4703763"/>
            <a:ext cx="114300" cy="117475"/>
          </a:xfrm>
          <a:prstGeom prst="ellipse">
            <a:avLst/>
          </a:prstGeom>
          <a:solidFill>
            <a:srgbClr val="FF0000"/>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b="1">
              <a:solidFill>
                <a:schemeClr val="tx1"/>
              </a:solidFill>
              <a:cs typeface="Arial"/>
            </a:endParaRPr>
          </a:p>
        </p:txBody>
      </p:sp>
      <p:sp>
        <p:nvSpPr>
          <p:cNvPr id="19478" name="TextBox 28"/>
          <p:cNvSpPr txBox="1">
            <a:spLocks noChangeArrowheads="1"/>
          </p:cNvSpPr>
          <p:nvPr/>
        </p:nvSpPr>
        <p:spPr bwMode="auto">
          <a:xfrm>
            <a:off x="7727950" y="4264025"/>
            <a:ext cx="141605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r>
              <a:rPr lang="en-GB" sz="1800" b="1">
                <a:solidFill>
                  <a:srgbClr val="000000"/>
                </a:solidFill>
                <a:latin typeface="Cambria" charset="0"/>
                <a:cs typeface="Arial" charset="0"/>
              </a:rPr>
              <a:t>Over 800kg</a:t>
            </a:r>
          </a:p>
          <a:p>
            <a:pPr eaLnBrk="1" hangingPunct="1"/>
            <a:r>
              <a:rPr lang="en-GB" sz="1800" b="1">
                <a:solidFill>
                  <a:srgbClr val="000000"/>
                </a:solidFill>
                <a:latin typeface="Cambria" charset="0"/>
                <a:cs typeface="Arial" charset="0"/>
              </a:rPr>
              <a:t>100-800kg</a:t>
            </a:r>
          </a:p>
          <a:p>
            <a:pPr eaLnBrk="1" hangingPunct="1"/>
            <a:r>
              <a:rPr lang="en-GB" sz="1800" b="1">
                <a:solidFill>
                  <a:srgbClr val="000000"/>
                </a:solidFill>
                <a:latin typeface="Cambria" charset="0"/>
                <a:cs typeface="Arial" charset="0"/>
              </a:rPr>
              <a:t>Less 100kg</a:t>
            </a:r>
          </a:p>
        </p:txBody>
      </p:sp>
      <p:sp>
        <p:nvSpPr>
          <p:cNvPr id="19479" name="Rectangle 26"/>
          <p:cNvSpPr>
            <a:spLocks noChangeArrowheads="1"/>
          </p:cNvSpPr>
          <p:nvPr/>
        </p:nvSpPr>
        <p:spPr bwMode="auto">
          <a:xfrm>
            <a:off x="39688" y="-12700"/>
            <a:ext cx="9104312" cy="477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a:r>
              <a:rPr lang="en-US" sz="2500" b="1" dirty="0" smtClean="0">
                <a:solidFill>
                  <a:schemeClr val="bg1"/>
                </a:solidFill>
                <a:cs typeface="Cambria" charset="0"/>
              </a:rPr>
              <a:t>Syndicates exploiting weak land borders as a back-door to China</a:t>
            </a:r>
            <a:endParaRPr lang="en-GB" sz="2500" b="1" dirty="0">
              <a:solidFill>
                <a:schemeClr val="bg1"/>
              </a:solidFill>
              <a:cs typeface="Cambria" charset="0"/>
            </a:endParaRPr>
          </a:p>
        </p:txBody>
      </p:sp>
      <p:pic>
        <p:nvPicPr>
          <p:cNvPr id="19480" name="Picture 32" descr="ivory seizure 149kg_March2010_QN_NhanDan.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7131050" y="5203825"/>
            <a:ext cx="2012950" cy="165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65"/>
          <p:cNvGrpSpPr>
            <a:grpSpLocks/>
          </p:cNvGrpSpPr>
          <p:nvPr/>
        </p:nvGrpSpPr>
        <p:grpSpPr bwMode="auto">
          <a:xfrm>
            <a:off x="0" y="4479925"/>
            <a:ext cx="1784350" cy="2378075"/>
            <a:chOff x="0" y="4479537"/>
            <a:chExt cx="1783847" cy="2378463"/>
          </a:xfrm>
        </p:grpSpPr>
        <p:sp>
          <p:nvSpPr>
            <p:cNvPr id="35" name="Rectangular Callout 34"/>
            <p:cNvSpPr/>
            <p:nvPr/>
          </p:nvSpPr>
          <p:spPr>
            <a:xfrm>
              <a:off x="12696" y="4479537"/>
              <a:ext cx="1771151" cy="2354647"/>
            </a:xfrm>
            <a:prstGeom prst="wedgeRectCallout">
              <a:avLst>
                <a:gd name="adj1" fmla="val 156110"/>
                <a:gd name="adj2" fmla="val -49872"/>
              </a:avLst>
            </a:prstGeom>
            <a:solidFill>
              <a:schemeClr val="bg1"/>
            </a:solidFill>
            <a:ln>
              <a:solidFill>
                <a:schemeClr val="tx1"/>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9491" name="Picture 39" descr="IMG_029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4479537"/>
              <a:ext cx="1783847" cy="2378463"/>
            </a:xfrm>
            <a:prstGeom prst="rect">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pic>
      </p:grpSp>
      <p:grpSp>
        <p:nvGrpSpPr>
          <p:cNvPr id="3" name="Group 66"/>
          <p:cNvGrpSpPr>
            <a:grpSpLocks/>
          </p:cNvGrpSpPr>
          <p:nvPr/>
        </p:nvGrpSpPr>
        <p:grpSpPr bwMode="auto">
          <a:xfrm>
            <a:off x="0" y="1570038"/>
            <a:ext cx="1784350" cy="2752725"/>
            <a:chOff x="-1" y="1570329"/>
            <a:chExt cx="1783846" cy="2752434"/>
          </a:xfrm>
        </p:grpSpPr>
        <p:sp>
          <p:nvSpPr>
            <p:cNvPr id="44" name="Rectangular Callout 43"/>
            <p:cNvSpPr/>
            <p:nvPr/>
          </p:nvSpPr>
          <p:spPr>
            <a:xfrm>
              <a:off x="-1" y="1908430"/>
              <a:ext cx="1771150" cy="2355601"/>
            </a:xfrm>
            <a:prstGeom prst="wedgeRectCallout">
              <a:avLst>
                <a:gd name="adj1" fmla="val 329227"/>
                <a:gd name="adj2" fmla="val -1463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19489" name="Picture 45" descr="MongCaiTigersJul2011.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rot="5400000">
              <a:off x="-484295" y="2054623"/>
              <a:ext cx="2752434" cy="1783846"/>
            </a:xfrm>
            <a:prstGeom prst="rect">
              <a:avLst/>
            </a:prstGeom>
            <a:noFill/>
            <a:ln w="22225">
              <a:solidFill>
                <a:schemeClr val="bg1"/>
              </a:solidFill>
              <a:round/>
              <a:headEnd/>
              <a:tailEnd/>
            </a:ln>
            <a:extLst>
              <a:ext uri="{909E8E84-426E-40DD-AFC4-6F175D3DCCD1}">
                <a14:hiddenFill xmlns:a14="http://schemas.microsoft.com/office/drawing/2010/main">
                  <a:solidFill>
                    <a:srgbClr val="FFFFFF"/>
                  </a:solidFill>
                </a14:hiddenFill>
              </a:ext>
            </a:extLst>
          </p:spPr>
        </p:pic>
      </p:grpSp>
      <p:sp>
        <p:nvSpPr>
          <p:cNvPr id="48" name="Rectangular Callout 47"/>
          <p:cNvSpPr/>
          <p:nvPr/>
        </p:nvSpPr>
        <p:spPr>
          <a:xfrm>
            <a:off x="7112000" y="3875088"/>
            <a:ext cx="1951038" cy="2681287"/>
          </a:xfrm>
          <a:prstGeom prst="wedgeRectCallout">
            <a:avLst>
              <a:gd name="adj1" fmla="val 37656"/>
              <a:gd name="adj2" fmla="val -140957"/>
            </a:avLst>
          </a:prstGeom>
          <a:solidFill>
            <a:schemeClr val="bg1"/>
          </a:solidFill>
          <a:ln>
            <a:solidFill>
              <a:srgbClr val="0000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GB"/>
          </a:p>
        </p:txBody>
      </p:sp>
      <p:pic>
        <p:nvPicPr>
          <p:cNvPr id="52" name="Picture 22" descr="DSC02635.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rot="5400000">
            <a:off x="6622256" y="4355307"/>
            <a:ext cx="2992437" cy="2012950"/>
          </a:xfrm>
          <a:prstGeom prst="rect">
            <a:avLst/>
          </a:prstGeom>
          <a:noFill/>
          <a:ln w="222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65" name="Freeform 64"/>
          <p:cNvSpPr/>
          <p:nvPr/>
        </p:nvSpPr>
        <p:spPr>
          <a:xfrm>
            <a:off x="3962400" y="1381125"/>
            <a:ext cx="5148263" cy="2725738"/>
          </a:xfrm>
          <a:custGeom>
            <a:avLst/>
            <a:gdLst>
              <a:gd name="connsiteX0" fmla="*/ 296333 w 5147733"/>
              <a:gd name="connsiteY0" fmla="*/ 2724855 h 2724855"/>
              <a:gd name="connsiteX1" fmla="*/ 50800 w 5147733"/>
              <a:gd name="connsiteY1" fmla="*/ 2199922 h 2724855"/>
              <a:gd name="connsiteX2" fmla="*/ 601133 w 5147733"/>
              <a:gd name="connsiteY2" fmla="*/ 2216855 h 2724855"/>
              <a:gd name="connsiteX3" fmla="*/ 1346200 w 5147733"/>
              <a:gd name="connsiteY3" fmla="*/ 2233789 h 2724855"/>
              <a:gd name="connsiteX4" fmla="*/ 2226733 w 5147733"/>
              <a:gd name="connsiteY4" fmla="*/ 2199922 h 2724855"/>
              <a:gd name="connsiteX5" fmla="*/ 2286000 w 5147733"/>
              <a:gd name="connsiteY5" fmla="*/ 1547989 h 2724855"/>
              <a:gd name="connsiteX6" fmla="*/ 2844800 w 5147733"/>
              <a:gd name="connsiteY6" fmla="*/ 1302455 h 2724855"/>
              <a:gd name="connsiteX7" fmla="*/ 3242733 w 5147733"/>
              <a:gd name="connsiteY7" fmla="*/ 946855 h 2724855"/>
              <a:gd name="connsiteX8" fmla="*/ 3454400 w 5147733"/>
              <a:gd name="connsiteY8" fmla="*/ 692855 h 2724855"/>
              <a:gd name="connsiteX9" fmla="*/ 4013200 w 5147733"/>
              <a:gd name="connsiteY9" fmla="*/ 718255 h 2724855"/>
              <a:gd name="connsiteX10" fmla="*/ 4648200 w 5147733"/>
              <a:gd name="connsiteY10" fmla="*/ 438855 h 2724855"/>
              <a:gd name="connsiteX11" fmla="*/ 4715933 w 5147733"/>
              <a:gd name="connsiteY11" fmla="*/ 66322 h 2724855"/>
              <a:gd name="connsiteX12" fmla="*/ 5147733 w 5147733"/>
              <a:gd name="connsiteY12" fmla="*/ 40922 h 27248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5147733" h="2724855">
                <a:moveTo>
                  <a:pt x="296333" y="2724855"/>
                </a:moveTo>
                <a:cubicBezTo>
                  <a:pt x="148166" y="2504722"/>
                  <a:pt x="0" y="2284589"/>
                  <a:pt x="50800" y="2199922"/>
                </a:cubicBezTo>
                <a:cubicBezTo>
                  <a:pt x="101600" y="2115255"/>
                  <a:pt x="601133" y="2216855"/>
                  <a:pt x="601133" y="2216855"/>
                </a:cubicBezTo>
                <a:cubicBezTo>
                  <a:pt x="817033" y="2222500"/>
                  <a:pt x="1075267" y="2236611"/>
                  <a:pt x="1346200" y="2233789"/>
                </a:cubicBezTo>
                <a:cubicBezTo>
                  <a:pt x="1617133" y="2230967"/>
                  <a:pt x="2070100" y="2314222"/>
                  <a:pt x="2226733" y="2199922"/>
                </a:cubicBezTo>
                <a:cubicBezTo>
                  <a:pt x="2383366" y="2085622"/>
                  <a:pt x="2182989" y="1697567"/>
                  <a:pt x="2286000" y="1547989"/>
                </a:cubicBezTo>
                <a:cubicBezTo>
                  <a:pt x="2389011" y="1398411"/>
                  <a:pt x="2685345" y="1402644"/>
                  <a:pt x="2844800" y="1302455"/>
                </a:cubicBezTo>
                <a:cubicBezTo>
                  <a:pt x="3004255" y="1202266"/>
                  <a:pt x="3141133" y="1048455"/>
                  <a:pt x="3242733" y="946855"/>
                </a:cubicBezTo>
                <a:cubicBezTo>
                  <a:pt x="3344333" y="845255"/>
                  <a:pt x="3325989" y="730955"/>
                  <a:pt x="3454400" y="692855"/>
                </a:cubicBezTo>
                <a:cubicBezTo>
                  <a:pt x="3582811" y="654755"/>
                  <a:pt x="3814233" y="760588"/>
                  <a:pt x="4013200" y="718255"/>
                </a:cubicBezTo>
                <a:cubicBezTo>
                  <a:pt x="4212167" y="675922"/>
                  <a:pt x="4531078" y="547511"/>
                  <a:pt x="4648200" y="438855"/>
                </a:cubicBezTo>
                <a:cubicBezTo>
                  <a:pt x="4765322" y="330200"/>
                  <a:pt x="4632677" y="132644"/>
                  <a:pt x="4715933" y="66322"/>
                </a:cubicBezTo>
                <a:cubicBezTo>
                  <a:pt x="4799189" y="0"/>
                  <a:pt x="5147733" y="40922"/>
                  <a:pt x="5147733" y="40922"/>
                </a:cubicBezTo>
              </a:path>
            </a:pathLst>
          </a:custGeom>
          <a:ln>
            <a:prstDash val="sysDash"/>
            <a:headEnd type="none"/>
            <a:tailEnd type="triangle" w="lg" len="lg"/>
          </a:ln>
        </p:spPr>
        <p:style>
          <a:lnRef idx="3">
            <a:schemeClr val="dk1"/>
          </a:lnRef>
          <a:fillRef idx="0">
            <a:schemeClr val="dk1"/>
          </a:fillRef>
          <a:effectRef idx="2">
            <a:schemeClr val="dk1"/>
          </a:effectRef>
          <a:fontRef idx="minor">
            <a:schemeClr val="tx1"/>
          </a:fontRef>
        </p:style>
        <p:txBody>
          <a:bodyPr anchor="ctr"/>
          <a:lstStyle/>
          <a:p>
            <a:pPr algn="ctr">
              <a:defRPr/>
            </a:pPr>
            <a:endParaRPr lang="en-GB"/>
          </a:p>
        </p:txBody>
      </p:sp>
      <p:pic>
        <p:nvPicPr>
          <p:cNvPr id="19486" name="Picture 67" descr="elephant-poached-tusks-Cameroon.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4657725" y="5203825"/>
            <a:ext cx="2246313" cy="1684338"/>
          </a:xfrm>
          <a:prstGeom prst="rect">
            <a:avLst/>
          </a:pr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pic>
      <p:pic>
        <p:nvPicPr>
          <p:cNvPr id="19487" name="Picture 68" descr="ivory seizure 149kg_March2010_QN_NhanDan2.jpg"/>
          <p:cNvPicPr>
            <a:picLocks noChangeAspect="1"/>
          </p:cNvPicPr>
          <p:nvPr/>
        </p:nvPicPr>
        <p:blipFill>
          <a:blip r:embed="rId9">
            <a:extLst>
              <a:ext uri="{28A0092B-C50C-407E-A947-70E740481C1C}">
                <a14:useLocalDpi xmlns:a14="http://schemas.microsoft.com/office/drawing/2010/main"/>
              </a:ext>
            </a:extLst>
          </a:blip>
          <a:srcRect/>
          <a:stretch>
            <a:fillRect/>
          </a:stretch>
        </p:blipFill>
        <p:spPr bwMode="auto">
          <a:xfrm>
            <a:off x="2193925" y="5192713"/>
            <a:ext cx="2125663" cy="1695450"/>
          </a:xfrm>
          <a:prstGeom prst="rect">
            <a:avLst/>
          </a:prstGeom>
          <a:noFill/>
          <a:ln w="22225">
            <a:solidFill>
              <a:srgbClr val="000000"/>
            </a:solidFill>
            <a:round/>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86467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Picture 11" descr="BusySmugg;ing rout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6" name="TextBox 12"/>
          <p:cNvSpPr txBox="1">
            <a:spLocks noChangeArrowheads="1"/>
          </p:cNvSpPr>
          <p:nvPr/>
        </p:nvSpPr>
        <p:spPr bwMode="auto">
          <a:xfrm>
            <a:off x="41275" y="0"/>
            <a:ext cx="9102725"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b="1">
                <a:solidFill>
                  <a:schemeClr val="bg1"/>
                </a:solidFill>
                <a:latin typeface="Cambria" charset="0"/>
                <a:cs typeface="Cambria" charset="0"/>
              </a:rPr>
              <a:t>Monitoring cross-border vehicle traffic </a:t>
            </a:r>
          </a:p>
        </p:txBody>
      </p:sp>
      <p:sp>
        <p:nvSpPr>
          <p:cNvPr id="14" name="TextBox 13"/>
          <p:cNvSpPr txBox="1"/>
          <p:nvPr/>
        </p:nvSpPr>
        <p:spPr>
          <a:xfrm>
            <a:off x="-160970" y="0"/>
            <a:ext cx="9304970" cy="2062103"/>
          </a:xfrm>
          <a:prstGeom prst="rect">
            <a:avLst/>
          </a:prstGeom>
          <a:solidFill>
            <a:schemeClr val="tx1">
              <a:lumMod val="50000"/>
              <a:alpha val="58000"/>
            </a:schemeClr>
          </a:solidFill>
        </p:spPr>
        <p:txBody>
          <a:bodyPr wrap="square">
            <a:spAutoFit/>
          </a:bodyPr>
          <a:lstStyle/>
          <a:p>
            <a:pPr algn="ctr" fontAlgn="auto">
              <a:spcBef>
                <a:spcPts val="0"/>
              </a:spcBef>
              <a:spcAft>
                <a:spcPts val="0"/>
              </a:spcAft>
              <a:defRPr/>
            </a:pPr>
            <a:r>
              <a:rPr lang="en-GB" sz="2000" b="1" dirty="0">
                <a:solidFill>
                  <a:schemeClr val="bg1"/>
                </a:solidFill>
                <a:ea typeface="+mn-ea"/>
                <a:cs typeface="Cambria"/>
              </a:rPr>
              <a:t>Surveillance at six border crossings:</a:t>
            </a:r>
          </a:p>
          <a:p>
            <a:pPr algn="ctr" fontAlgn="auto">
              <a:spcBef>
                <a:spcPts val="0"/>
              </a:spcBef>
              <a:spcAft>
                <a:spcPts val="0"/>
              </a:spcAft>
              <a:defRPr/>
            </a:pPr>
            <a:r>
              <a:rPr lang="en-GB" dirty="0" err="1">
                <a:solidFill>
                  <a:schemeClr val="bg1"/>
                </a:solidFill>
                <a:ea typeface="+mn-ea"/>
                <a:cs typeface="Cambria"/>
              </a:rPr>
              <a:t>Bac</a:t>
            </a:r>
            <a:r>
              <a:rPr lang="en-GB" dirty="0">
                <a:solidFill>
                  <a:schemeClr val="bg1"/>
                </a:solidFill>
                <a:ea typeface="+mn-ea"/>
                <a:cs typeface="Cambria"/>
              </a:rPr>
              <a:t> Luan International Border Gate </a:t>
            </a:r>
          </a:p>
          <a:p>
            <a:pPr algn="ctr" fontAlgn="auto">
              <a:spcBef>
                <a:spcPts val="0"/>
              </a:spcBef>
              <a:spcAft>
                <a:spcPts val="0"/>
              </a:spcAft>
              <a:defRPr/>
            </a:pPr>
            <a:r>
              <a:rPr lang="en-GB" dirty="0">
                <a:solidFill>
                  <a:schemeClr val="bg1"/>
                </a:solidFill>
                <a:ea typeface="+mn-ea"/>
                <a:cs typeface="Cambria"/>
              </a:rPr>
              <a:t>Ka Long and Luc Lam Customs Clearance Points</a:t>
            </a:r>
          </a:p>
          <a:p>
            <a:pPr algn="ctr" fontAlgn="auto">
              <a:spcBef>
                <a:spcPts val="0"/>
              </a:spcBef>
              <a:spcAft>
                <a:spcPts val="0"/>
              </a:spcAft>
              <a:defRPr/>
            </a:pPr>
            <a:r>
              <a:rPr lang="en-GB" dirty="0">
                <a:solidFill>
                  <a:schemeClr val="bg1"/>
                </a:solidFill>
                <a:ea typeface="+mn-ea"/>
                <a:cs typeface="Cambria"/>
              </a:rPr>
              <a:t>‘</a:t>
            </a:r>
            <a:r>
              <a:rPr lang="en-GB" dirty="0" err="1">
                <a:solidFill>
                  <a:schemeClr val="bg1"/>
                </a:solidFill>
                <a:ea typeface="+mn-ea"/>
                <a:cs typeface="Cambria"/>
              </a:rPr>
              <a:t>Vang</a:t>
            </a:r>
            <a:r>
              <a:rPr lang="en-GB" dirty="0">
                <a:solidFill>
                  <a:schemeClr val="bg1"/>
                </a:solidFill>
                <a:ea typeface="+mn-ea"/>
                <a:cs typeface="Cambria"/>
              </a:rPr>
              <a:t> Lay’, ‘Co </a:t>
            </a:r>
            <a:r>
              <a:rPr lang="en-GB" dirty="0" err="1">
                <a:solidFill>
                  <a:schemeClr val="bg1"/>
                </a:solidFill>
                <a:ea typeface="+mn-ea"/>
                <a:cs typeface="Cambria"/>
              </a:rPr>
              <a:t>Ngong</a:t>
            </a:r>
            <a:r>
              <a:rPr lang="en-GB" dirty="0">
                <a:solidFill>
                  <a:schemeClr val="bg1"/>
                </a:solidFill>
                <a:ea typeface="+mn-ea"/>
                <a:cs typeface="Cambria"/>
              </a:rPr>
              <a:t>’, ‘Km1’ Smuggling points</a:t>
            </a:r>
          </a:p>
          <a:p>
            <a:pPr algn="ctr" fontAlgn="auto">
              <a:spcBef>
                <a:spcPts val="0"/>
              </a:spcBef>
              <a:spcAft>
                <a:spcPts val="0"/>
              </a:spcAft>
              <a:defRPr/>
            </a:pPr>
            <a:endParaRPr lang="en-GB" b="1" dirty="0">
              <a:solidFill>
                <a:schemeClr val="bg1"/>
              </a:solidFill>
              <a:ea typeface="+mn-ea"/>
              <a:cs typeface="Cambria"/>
            </a:endParaRPr>
          </a:p>
          <a:p>
            <a:pPr algn="ctr" fontAlgn="auto">
              <a:spcBef>
                <a:spcPts val="0"/>
              </a:spcBef>
              <a:spcAft>
                <a:spcPts val="0"/>
              </a:spcAft>
              <a:defRPr/>
            </a:pPr>
            <a:r>
              <a:rPr lang="en-GB" b="1" dirty="0">
                <a:solidFill>
                  <a:schemeClr val="bg1"/>
                </a:solidFill>
                <a:ea typeface="+mn-ea"/>
                <a:cs typeface="Cambria"/>
              </a:rPr>
              <a:t>All vehicles by hour and vehicle type counted</a:t>
            </a:r>
          </a:p>
          <a:p>
            <a:pPr algn="ctr" fontAlgn="auto">
              <a:spcBef>
                <a:spcPts val="0"/>
              </a:spcBef>
              <a:spcAft>
                <a:spcPts val="0"/>
              </a:spcAft>
              <a:defRPr/>
            </a:pPr>
            <a:r>
              <a:rPr lang="en-GB" b="1" dirty="0">
                <a:solidFill>
                  <a:schemeClr val="bg1"/>
                </a:solidFill>
                <a:ea typeface="+mn-ea"/>
                <a:cs typeface="Cambria"/>
              </a:rPr>
              <a:t>Four trips of non-stop 36-hour surveillance sessions</a:t>
            </a:r>
          </a:p>
        </p:txBody>
      </p:sp>
      <p:sp>
        <p:nvSpPr>
          <p:cNvPr id="15" name="TextBox 14"/>
          <p:cNvSpPr txBox="1">
            <a:spLocks noChangeArrowheads="1"/>
          </p:cNvSpPr>
          <p:nvPr/>
        </p:nvSpPr>
        <p:spPr bwMode="auto">
          <a:xfrm>
            <a:off x="0" y="5080000"/>
            <a:ext cx="9144000" cy="1784350"/>
          </a:xfrm>
          <a:prstGeom prst="rect">
            <a:avLst/>
          </a:prstGeom>
          <a:solidFill>
            <a:schemeClr val="tx1">
              <a:alpha val="65000"/>
            </a:schemeClr>
          </a:solidFill>
          <a:ln w="47625">
            <a:noFill/>
            <a:round/>
            <a:headEnd/>
            <a:tailEnd/>
          </a:ln>
        </p:spPr>
        <p:txBody>
          <a:bodyPr wrap="square">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2200" b="1" dirty="0">
                <a:solidFill>
                  <a:schemeClr val="bg1"/>
                </a:solidFill>
                <a:latin typeface="+mn-lt"/>
                <a:cs typeface="Cambria" charset="0"/>
              </a:rPr>
              <a:t>33,703 two-way shipments counted </a:t>
            </a:r>
          </a:p>
          <a:p>
            <a:pPr algn="ctr" eaLnBrk="1" hangingPunct="1"/>
            <a:endParaRPr lang="en-GB" sz="2200" b="1" dirty="0">
              <a:solidFill>
                <a:schemeClr val="bg1"/>
              </a:solidFill>
              <a:latin typeface="+mn-lt"/>
              <a:cs typeface="Cambria" charset="0"/>
            </a:endParaRPr>
          </a:p>
          <a:p>
            <a:pPr algn="ctr" eaLnBrk="1" hangingPunct="1"/>
            <a:r>
              <a:rPr lang="en-GB" sz="2200" b="1" dirty="0" smtClean="0">
                <a:solidFill>
                  <a:schemeClr val="bg1"/>
                </a:solidFill>
                <a:latin typeface="+mn-lt"/>
                <a:cs typeface="Cambria" charset="0"/>
              </a:rPr>
              <a:t>International </a:t>
            </a:r>
            <a:r>
              <a:rPr lang="en-GB" sz="2200" b="1" dirty="0">
                <a:solidFill>
                  <a:schemeClr val="bg1"/>
                </a:solidFill>
                <a:latin typeface="+mn-lt"/>
                <a:cs typeface="Cambria" charset="0"/>
              </a:rPr>
              <a:t>Border Gate: 760, </a:t>
            </a:r>
            <a:r>
              <a:rPr lang="en-GB" sz="2200" b="1" dirty="0">
                <a:solidFill>
                  <a:srgbClr val="FF0000"/>
                </a:solidFill>
                <a:latin typeface="+mn-lt"/>
                <a:cs typeface="Cambria" charset="0"/>
              </a:rPr>
              <a:t>2% </a:t>
            </a:r>
          </a:p>
          <a:p>
            <a:pPr algn="ctr" eaLnBrk="1" hangingPunct="1"/>
            <a:r>
              <a:rPr lang="en-GB" sz="2200" b="1" dirty="0" smtClean="0">
                <a:solidFill>
                  <a:schemeClr val="bg1"/>
                </a:solidFill>
                <a:latin typeface="+mn-lt"/>
                <a:cs typeface="Cambria" charset="0"/>
              </a:rPr>
              <a:t>Customs </a:t>
            </a:r>
            <a:r>
              <a:rPr lang="en-GB" sz="2200" b="1" dirty="0">
                <a:solidFill>
                  <a:schemeClr val="bg1"/>
                </a:solidFill>
                <a:latin typeface="+mn-lt"/>
                <a:cs typeface="Cambria" charset="0"/>
              </a:rPr>
              <a:t>clearance points: 7472,  </a:t>
            </a:r>
            <a:r>
              <a:rPr lang="en-GB" sz="2200" b="1" dirty="0">
                <a:solidFill>
                  <a:srgbClr val="FF0000"/>
                </a:solidFill>
                <a:latin typeface="+mn-lt"/>
                <a:cs typeface="Cambria" charset="0"/>
              </a:rPr>
              <a:t>22%</a:t>
            </a:r>
          </a:p>
          <a:p>
            <a:pPr algn="ctr" eaLnBrk="1" hangingPunct="1"/>
            <a:r>
              <a:rPr lang="en-GB" sz="2200" b="1" dirty="0" smtClean="0">
                <a:solidFill>
                  <a:schemeClr val="bg1"/>
                </a:solidFill>
                <a:latin typeface="+mn-lt"/>
                <a:cs typeface="Cambria" charset="0"/>
              </a:rPr>
              <a:t>Smuggling </a:t>
            </a:r>
            <a:r>
              <a:rPr lang="en-GB" sz="2200" b="1" dirty="0">
                <a:solidFill>
                  <a:schemeClr val="bg1"/>
                </a:solidFill>
                <a:latin typeface="+mn-lt"/>
                <a:cs typeface="Cambria" charset="0"/>
              </a:rPr>
              <a:t>points: 25,471, </a:t>
            </a:r>
            <a:r>
              <a:rPr lang="en-GB" sz="2200" b="1" dirty="0">
                <a:solidFill>
                  <a:srgbClr val="FF0000"/>
                </a:solidFill>
                <a:latin typeface="+mn-lt"/>
                <a:cs typeface="Cambria" charset="0"/>
              </a:rPr>
              <a:t>76%</a:t>
            </a:r>
          </a:p>
        </p:txBody>
      </p:sp>
    </p:spTree>
    <p:extLst>
      <p:ext uri="{BB962C8B-B14F-4D97-AF65-F5344CB8AC3E}">
        <p14:creationId xmlns:p14="http://schemas.microsoft.com/office/powerpoint/2010/main" val="266847076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TextBox 40"/>
          <p:cNvSpPr txBox="1">
            <a:spLocks noChangeArrowheads="1"/>
          </p:cNvSpPr>
          <p:nvPr/>
        </p:nvSpPr>
        <p:spPr bwMode="auto">
          <a:xfrm>
            <a:off x="41275" y="18257"/>
            <a:ext cx="91027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b="1" dirty="0">
                <a:solidFill>
                  <a:schemeClr val="bg1"/>
                </a:solidFill>
                <a:latin typeface="+mn-lt"/>
                <a:cs typeface="Cambria" charset="0"/>
              </a:rPr>
              <a:t>Brokers trading wildlife are involved in other crimes</a:t>
            </a:r>
          </a:p>
        </p:txBody>
      </p:sp>
      <p:grpSp>
        <p:nvGrpSpPr>
          <p:cNvPr id="24578" name="Group 903"/>
          <p:cNvGrpSpPr>
            <a:grpSpLocks/>
          </p:cNvGrpSpPr>
          <p:nvPr/>
        </p:nvGrpSpPr>
        <p:grpSpPr bwMode="auto">
          <a:xfrm>
            <a:off x="466725" y="711200"/>
            <a:ext cx="8204200" cy="5918200"/>
            <a:chOff x="466652" y="711200"/>
            <a:chExt cx="8203972" cy="5917846"/>
          </a:xfrm>
        </p:grpSpPr>
        <p:pic>
          <p:nvPicPr>
            <p:cNvPr id="24579" name="Picture 41" descr="8b1-1856.gif"/>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877563" y="711200"/>
              <a:ext cx="2729351" cy="158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8" name="Curved Connector 147"/>
            <p:cNvCxnSpPr>
              <a:endCxn id="24577" idx="1"/>
            </p:cNvCxnSpPr>
            <p:nvPr/>
          </p:nvCxnSpPr>
          <p:spPr bwMode="auto">
            <a:xfrm flipV="1">
              <a:off x="5008364" y="1275523"/>
              <a:ext cx="869926" cy="2158871"/>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sp>
          <p:nvSpPr>
            <p:cNvPr id="24581" name="TextBox 164"/>
            <p:cNvSpPr txBox="1">
              <a:spLocks noChangeArrowheads="1"/>
            </p:cNvSpPr>
            <p:nvPr/>
          </p:nvSpPr>
          <p:spPr bwMode="auto">
            <a:xfrm>
              <a:off x="5868504" y="2103340"/>
              <a:ext cx="2738410" cy="369888"/>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103</a:t>
              </a:r>
            </a:p>
          </p:txBody>
        </p:sp>
        <p:cxnSp>
          <p:nvCxnSpPr>
            <p:cNvPr id="162" name="Curved Connector 161"/>
            <p:cNvCxnSpPr>
              <a:endCxn id="24584" idx="2"/>
            </p:cNvCxnSpPr>
            <p:nvPr/>
          </p:nvCxnSpPr>
          <p:spPr bwMode="auto">
            <a:xfrm rot="5400000" flipH="1" flipV="1">
              <a:off x="4059867" y="2653391"/>
              <a:ext cx="576229" cy="19049"/>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pic>
          <p:nvPicPr>
            <p:cNvPr id="24583" name="Picture 118" descr="guns and drugs.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3328194" y="774440"/>
              <a:ext cx="20653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84" name="TextBox 165"/>
            <p:cNvSpPr txBox="1">
              <a:spLocks noChangeArrowheads="1"/>
            </p:cNvSpPr>
            <p:nvPr/>
          </p:nvSpPr>
          <p:spPr bwMode="auto">
            <a:xfrm>
              <a:off x="3328194" y="2004752"/>
              <a:ext cx="2057400" cy="369888"/>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233, 234</a:t>
              </a:r>
            </a:p>
          </p:txBody>
        </p:sp>
        <p:cxnSp>
          <p:nvCxnSpPr>
            <p:cNvPr id="132" name="Curved Connector 131"/>
            <p:cNvCxnSpPr/>
            <p:nvPr/>
          </p:nvCxnSpPr>
          <p:spPr bwMode="auto">
            <a:xfrm rot="10800000">
              <a:off x="2666866" y="1709678"/>
              <a:ext cx="1003272" cy="1955683"/>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grpSp>
          <p:nvGrpSpPr>
            <p:cNvPr id="24586" name="Group 30"/>
            <p:cNvGrpSpPr>
              <a:grpSpLocks/>
            </p:cNvGrpSpPr>
            <p:nvPr/>
          </p:nvGrpSpPr>
          <p:grpSpPr bwMode="auto">
            <a:xfrm>
              <a:off x="533400" y="909540"/>
              <a:ext cx="2133600" cy="1600200"/>
              <a:chOff x="533400" y="990600"/>
              <a:chExt cx="2133600" cy="1600200"/>
            </a:xfrm>
          </p:grpSpPr>
          <p:pic>
            <p:nvPicPr>
              <p:cNvPr id="24604" name="Picture 117" descr="tiger4_smaller.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33400" y="990600"/>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5" name="TextBox 166"/>
              <p:cNvSpPr txBox="1">
                <a:spLocks noChangeArrowheads="1"/>
              </p:cNvSpPr>
              <p:nvPr/>
            </p:nvSpPr>
            <p:spPr bwMode="auto">
              <a:xfrm>
                <a:off x="533400" y="2207402"/>
                <a:ext cx="2133600" cy="369888"/>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190</a:t>
                </a:r>
              </a:p>
            </p:txBody>
          </p:sp>
        </p:grpSp>
        <p:pic>
          <p:nvPicPr>
            <p:cNvPr id="24587" name="Picture 120" descr="face.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6652" y="3085420"/>
              <a:ext cx="2168525"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35" name="Curved Connector 134"/>
            <p:cNvCxnSpPr/>
            <p:nvPr/>
          </p:nvCxnSpPr>
          <p:spPr bwMode="auto">
            <a:xfrm rot="10800000" flipV="1">
              <a:off x="2600193" y="3665361"/>
              <a:ext cx="1069945" cy="9524"/>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sp>
          <p:nvSpPr>
            <p:cNvPr id="24589" name="TextBox 167"/>
            <p:cNvSpPr txBox="1">
              <a:spLocks noChangeArrowheads="1"/>
            </p:cNvSpPr>
            <p:nvPr/>
          </p:nvSpPr>
          <p:spPr bwMode="auto">
            <a:xfrm>
              <a:off x="466652" y="3934732"/>
              <a:ext cx="2133600" cy="369888"/>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104</a:t>
              </a:r>
            </a:p>
          </p:txBody>
        </p:sp>
        <p:cxnSp>
          <p:nvCxnSpPr>
            <p:cNvPr id="153" name="Curved Connector 152"/>
            <p:cNvCxnSpPr/>
            <p:nvPr/>
          </p:nvCxnSpPr>
          <p:spPr bwMode="auto">
            <a:xfrm>
              <a:off x="5008364" y="3665361"/>
              <a:ext cx="887387" cy="9524"/>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pic>
          <p:nvPicPr>
            <p:cNvPr id="24591" name="Picture 168" descr="buon-lau.jpg"/>
            <p:cNvPicPr>
              <a:picLocks noChangeAspect="1"/>
            </p:cNvPicPr>
            <p:nvPr/>
          </p:nvPicPr>
          <p:blipFill>
            <a:blip r:embed="rId7">
              <a:extLst>
                <a:ext uri="{28A0092B-C50C-407E-A947-70E740481C1C}">
                  <a14:useLocalDpi xmlns:a14="http://schemas.microsoft.com/office/drawing/2010/main"/>
                </a:ext>
              </a:extLst>
            </a:blip>
            <a:srcRect/>
            <a:stretch>
              <a:fillRect/>
            </a:stretch>
          </p:blipFill>
          <p:spPr bwMode="auto">
            <a:xfrm>
              <a:off x="5895528" y="2913970"/>
              <a:ext cx="27178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92" name="TextBox 170"/>
            <p:cNvSpPr txBox="1">
              <a:spLocks noChangeArrowheads="1"/>
            </p:cNvSpPr>
            <p:nvPr/>
          </p:nvSpPr>
          <p:spPr bwMode="auto">
            <a:xfrm>
              <a:off x="5895528" y="3791857"/>
              <a:ext cx="2667000" cy="646113"/>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153, 154, 155, 273, 274, 275</a:t>
              </a:r>
            </a:p>
          </p:txBody>
        </p:sp>
        <p:pic>
          <p:nvPicPr>
            <p:cNvPr id="24593" name="Picture 123" descr="Nhap[huonglinhhot.jpg"/>
            <p:cNvPicPr>
              <a:picLocks noChangeAspect="1"/>
            </p:cNvPicPr>
            <p:nvPr/>
          </p:nvPicPr>
          <p:blipFill>
            <a:blip r:embed="rId8">
              <a:extLst>
                <a:ext uri="{28A0092B-C50C-407E-A947-70E740481C1C}">
                  <a14:useLocalDpi xmlns:a14="http://schemas.microsoft.com/office/drawing/2010/main"/>
                </a:ext>
              </a:extLst>
            </a:blip>
            <a:srcRect/>
            <a:stretch>
              <a:fillRect/>
            </a:stretch>
          </p:blipFill>
          <p:spPr bwMode="auto">
            <a:xfrm>
              <a:off x="533400" y="5028846"/>
              <a:ext cx="2133600"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45" name="Curved Connector 144"/>
            <p:cNvCxnSpPr>
              <a:endCxn id="24595" idx="0"/>
            </p:cNvCxnSpPr>
            <p:nvPr/>
          </p:nvCxnSpPr>
          <p:spPr bwMode="auto">
            <a:xfrm rot="5400000">
              <a:off x="2645446" y="3335930"/>
              <a:ext cx="647661" cy="2738362"/>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sp>
          <p:nvSpPr>
            <p:cNvPr id="24595" name="TextBox 173"/>
            <p:cNvSpPr txBox="1">
              <a:spLocks noChangeArrowheads="1"/>
            </p:cNvSpPr>
            <p:nvPr/>
          </p:nvSpPr>
          <p:spPr bwMode="auto">
            <a:xfrm>
              <a:off x="520700" y="6243282"/>
              <a:ext cx="2133600" cy="369888"/>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251</a:t>
              </a:r>
            </a:p>
          </p:txBody>
        </p:sp>
        <p:pic>
          <p:nvPicPr>
            <p:cNvPr id="24596" name="Picture 126" descr="tham-nhung.jpg"/>
            <p:cNvPicPr>
              <a:picLocks noChangeAspect="1"/>
            </p:cNvPicPr>
            <p:nvPr/>
          </p:nvPicPr>
          <p:blipFill>
            <a:blip r:embed="rId9" cstate="email">
              <a:extLst>
                <a:ext uri="{28A0092B-C50C-407E-A947-70E740481C1C}">
                  <a14:useLocalDpi xmlns:a14="http://schemas.microsoft.com/office/drawing/2010/main"/>
                </a:ext>
              </a:extLst>
            </a:blip>
            <a:srcRect/>
            <a:stretch>
              <a:fillRect/>
            </a:stretch>
          </p:blipFill>
          <p:spPr bwMode="auto">
            <a:xfrm>
              <a:off x="6016324" y="4976457"/>
              <a:ext cx="2654300" cy="1607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6" name="Curved Connector 155"/>
            <p:cNvCxnSpPr>
              <a:endCxn id="24592" idx="0"/>
            </p:cNvCxnSpPr>
            <p:nvPr/>
          </p:nvCxnSpPr>
          <p:spPr bwMode="auto">
            <a:xfrm rot="16200000" flipH="1">
              <a:off x="5543345" y="3176392"/>
              <a:ext cx="595277" cy="3005053"/>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sp>
          <p:nvSpPr>
            <p:cNvPr id="24598" name="TextBox 174"/>
            <p:cNvSpPr txBox="1">
              <a:spLocks noChangeArrowheads="1"/>
            </p:cNvSpPr>
            <p:nvPr/>
          </p:nvSpPr>
          <p:spPr bwMode="auto">
            <a:xfrm>
              <a:off x="6003624" y="6221681"/>
              <a:ext cx="2667000" cy="370009"/>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289</a:t>
              </a:r>
            </a:p>
          </p:txBody>
        </p:sp>
        <p:cxnSp>
          <p:nvCxnSpPr>
            <p:cNvPr id="159" name="Curved Connector 158"/>
            <p:cNvCxnSpPr>
              <a:endCxn id="24589" idx="0"/>
            </p:cNvCxnSpPr>
            <p:nvPr/>
          </p:nvCxnSpPr>
          <p:spPr bwMode="auto">
            <a:xfrm rot="16200000" flipH="1">
              <a:off x="4040818" y="4678920"/>
              <a:ext cx="595277" cy="0"/>
            </a:xfrm>
            <a:prstGeom prst="curvedConnector3">
              <a:avLst>
                <a:gd name="adj1" fmla="val 50000"/>
              </a:avLst>
            </a:prstGeom>
            <a:ln w="76200" cap="flat" cmpd="sng" algn="ctr">
              <a:solidFill>
                <a:srgbClr val="990000"/>
              </a:solidFill>
              <a:prstDash val="solid"/>
              <a:round/>
              <a:headEnd type="none" w="med" len="med"/>
              <a:tailEnd type="triangle" w="sm" len="lg"/>
            </a:ln>
          </p:spPr>
          <p:style>
            <a:lnRef idx="2">
              <a:schemeClr val="accent1"/>
            </a:lnRef>
            <a:fillRef idx="0">
              <a:schemeClr val="accent1"/>
            </a:fillRef>
            <a:effectRef idx="1">
              <a:schemeClr val="accent1"/>
            </a:effectRef>
            <a:fontRef idx="minor">
              <a:schemeClr val="tx1"/>
            </a:fontRef>
          </p:style>
        </p:cxnSp>
        <p:pic>
          <p:nvPicPr>
            <p:cNvPr id="24600" name="Picture 46" descr="LoGoThue22.png"/>
            <p:cNvPicPr>
              <a:picLocks noChangeAspect="1"/>
            </p:cNvPicPr>
            <p:nvPr/>
          </p:nvPicPr>
          <p:blipFill>
            <a:blip r:embed="rId10">
              <a:extLst>
                <a:ext uri="{28A0092B-C50C-407E-A947-70E740481C1C}">
                  <a14:useLocalDpi xmlns:a14="http://schemas.microsoft.com/office/drawing/2010/main"/>
                </a:ext>
              </a:extLst>
            </a:blip>
            <a:srcRect/>
            <a:stretch>
              <a:fillRect/>
            </a:stretch>
          </p:blipFill>
          <p:spPr bwMode="auto">
            <a:xfrm>
              <a:off x="3459719" y="4976458"/>
              <a:ext cx="1758950" cy="145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601" name="TextBox 172"/>
            <p:cNvSpPr txBox="1">
              <a:spLocks noChangeArrowheads="1"/>
            </p:cNvSpPr>
            <p:nvPr/>
          </p:nvSpPr>
          <p:spPr bwMode="auto">
            <a:xfrm>
              <a:off x="3110469" y="6243283"/>
              <a:ext cx="2438400" cy="369887"/>
            </a:xfrm>
            <a:prstGeom prst="rect">
              <a:avLst/>
            </a:prstGeom>
            <a:solidFill>
              <a:schemeClr val="bg2">
                <a:alpha val="56862"/>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r>
                <a:rPr lang="en-GB" sz="1800" b="1">
                  <a:cs typeface="Arial" charset="0"/>
                </a:rPr>
                <a:t>Article 161</a:t>
              </a:r>
            </a:p>
          </p:txBody>
        </p:sp>
        <p:sp>
          <p:nvSpPr>
            <p:cNvPr id="50" name="Multiply 49"/>
            <p:cNvSpPr/>
            <p:nvPr/>
          </p:nvSpPr>
          <p:spPr>
            <a:xfrm>
              <a:off x="3543142" y="5028942"/>
              <a:ext cx="1590631" cy="1233414"/>
            </a:xfrm>
            <a:prstGeom prst="mathMultiply">
              <a:avLst/>
            </a:prstGeom>
            <a:solidFill>
              <a:schemeClr val="tx1">
                <a:lumMod val="50000"/>
                <a:alpha val="84000"/>
              </a:schemeClr>
            </a:solidFill>
            <a:ln>
              <a:solidFill>
                <a:schemeClr val="bg1"/>
              </a:solidFill>
            </a:ln>
          </p:spPr>
          <p:style>
            <a:lnRef idx="1">
              <a:schemeClr val="accent1"/>
            </a:lnRef>
            <a:fillRef idx="3">
              <a:schemeClr val="accent1"/>
            </a:fillRef>
            <a:effectRef idx="2">
              <a:schemeClr val="accent1"/>
            </a:effectRef>
            <a:fontRef idx="minor">
              <a:schemeClr val="lt1"/>
            </a:fontRef>
          </p:style>
          <p:txBody>
            <a:bodyPr anchor="ctr"/>
            <a:lstStyle/>
            <a:p>
              <a:pPr algn="ctr" fontAlgn="auto">
                <a:spcBef>
                  <a:spcPts val="0"/>
                </a:spcBef>
                <a:spcAft>
                  <a:spcPts val="0"/>
                </a:spcAft>
                <a:defRPr/>
              </a:pPr>
              <a:endParaRPr lang="en-GB"/>
            </a:p>
          </p:txBody>
        </p:sp>
        <p:pic>
          <p:nvPicPr>
            <p:cNvPr id="24603" name="Picture 40" descr="NTPhuong1_f04e5.jpg"/>
            <p:cNvPicPr>
              <a:picLocks noChangeAspect="1"/>
            </p:cNvPicPr>
            <p:nvPr/>
          </p:nvPicPr>
          <p:blipFill>
            <a:blip r:embed="rId11">
              <a:extLst>
                <a:ext uri="{28A0092B-C50C-407E-A947-70E740481C1C}">
                  <a14:useLocalDpi xmlns:a14="http://schemas.microsoft.com/office/drawing/2010/main"/>
                </a:ext>
              </a:extLst>
            </a:blip>
            <a:srcRect/>
            <a:stretch>
              <a:fillRect/>
            </a:stretch>
          </p:blipFill>
          <p:spPr bwMode="auto">
            <a:xfrm>
              <a:off x="3670026" y="2950320"/>
              <a:ext cx="1338126" cy="1431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3803158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9"/>
          <p:cNvSpPr txBox="1">
            <a:spLocks noChangeArrowheads="1"/>
          </p:cNvSpPr>
          <p:nvPr/>
        </p:nvSpPr>
        <p:spPr bwMode="auto">
          <a:xfrm>
            <a:off x="152400" y="80963"/>
            <a:ext cx="8915400" cy="64325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eaLnBrk="1" hangingPunct="1"/>
            <a:endParaRPr lang="en-US" sz="2800" b="1" dirty="0"/>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a:solidFill>
                <a:srgbClr val="FF0000"/>
              </a:solidFill>
            </a:endParaRPr>
          </a:p>
          <a:p>
            <a:pPr algn="r" eaLnBrk="1" hangingPunct="1"/>
            <a:endParaRPr lang="en-US" b="1" dirty="0" smtClean="0"/>
          </a:p>
          <a:p>
            <a:pPr algn="r" eaLnBrk="1" hangingPunct="1"/>
            <a:r>
              <a:rPr lang="en-US" b="1" dirty="0" smtClean="0">
                <a:solidFill>
                  <a:srgbClr val="FFFFFF"/>
                </a:solidFill>
              </a:rPr>
              <a:t>2008-2013</a:t>
            </a:r>
            <a:endParaRPr lang="en-US" b="1" dirty="0">
              <a:solidFill>
                <a:srgbClr val="FFFFFF"/>
              </a:solidFill>
            </a:endParaRPr>
          </a:p>
          <a:p>
            <a:pPr algn="r" eaLnBrk="1" hangingPunct="1"/>
            <a:r>
              <a:rPr lang="en-US" b="1" dirty="0" smtClean="0">
                <a:solidFill>
                  <a:srgbClr val="FFFFFF"/>
                </a:solidFill>
              </a:rPr>
              <a:t>19 rhino horn arrests</a:t>
            </a:r>
            <a:endParaRPr lang="en-US" b="1" dirty="0">
              <a:solidFill>
                <a:srgbClr val="FFFFFF"/>
              </a:solidFill>
            </a:endParaRPr>
          </a:p>
          <a:p>
            <a:pPr algn="r" eaLnBrk="1" hangingPunct="1"/>
            <a:r>
              <a:rPr lang="en-US" b="1" dirty="0">
                <a:solidFill>
                  <a:srgbClr val="FFFFFF"/>
                </a:solidFill>
              </a:rPr>
              <a:t>1 person jailed</a:t>
            </a:r>
          </a:p>
          <a:p>
            <a:pPr algn="r" eaLnBrk="1" hangingPunct="1"/>
            <a:r>
              <a:rPr lang="en-US" b="1" dirty="0">
                <a:solidFill>
                  <a:srgbClr val="FFFFFF"/>
                </a:solidFill>
              </a:rPr>
              <a:t>Some </a:t>
            </a:r>
            <a:r>
              <a:rPr lang="en-US" b="1" dirty="0" smtClean="0">
                <a:solidFill>
                  <a:srgbClr val="FFFFFF"/>
                </a:solidFill>
              </a:rPr>
              <a:t>small fines</a:t>
            </a:r>
            <a:endParaRPr lang="en-US" b="1" dirty="0">
              <a:solidFill>
                <a:srgbClr val="FFFFFF"/>
              </a:solidFill>
            </a:endParaRPr>
          </a:p>
          <a:p>
            <a:pPr algn="r" eaLnBrk="1" hangingPunct="1"/>
            <a:r>
              <a:rPr lang="en-US" b="1" dirty="0">
                <a:solidFill>
                  <a:srgbClr val="FFFFFF"/>
                </a:solidFill>
              </a:rPr>
              <a:t>Many cases still </a:t>
            </a:r>
            <a:r>
              <a:rPr lang="en-US" b="1" dirty="0" smtClean="0">
                <a:solidFill>
                  <a:srgbClr val="FFFFFF"/>
                </a:solidFill>
              </a:rPr>
              <a:t>open</a:t>
            </a:r>
          </a:p>
          <a:p>
            <a:pPr algn="r" eaLnBrk="1" hangingPunct="1"/>
            <a:r>
              <a:rPr lang="en-US" b="1" dirty="0" smtClean="0">
                <a:solidFill>
                  <a:srgbClr val="FFFFFF"/>
                </a:solidFill>
              </a:rPr>
              <a:t>No additional arrests following interrogation</a:t>
            </a:r>
          </a:p>
        </p:txBody>
      </p:sp>
      <p:pic>
        <p:nvPicPr>
          <p:cNvPr id="3" name="Picture 2"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4">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52400" y="1728309"/>
            <a:ext cx="690245" cy="1386967"/>
          </a:xfrm>
          <a:prstGeom prst="rect">
            <a:avLst/>
          </a:prstGeom>
        </p:spPr>
      </p:pic>
      <p:pic>
        <p:nvPicPr>
          <p:cNvPr id="11" name="Picture 10"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73622" y="1678044"/>
            <a:ext cx="690245" cy="1386967"/>
          </a:xfrm>
          <a:prstGeom prst="rect">
            <a:avLst/>
          </a:prstGeom>
        </p:spPr>
      </p:pic>
      <p:pic>
        <p:nvPicPr>
          <p:cNvPr id="12" name="Picture 11"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94842" y="1678044"/>
            <a:ext cx="690245" cy="1386967"/>
          </a:xfrm>
          <a:prstGeom prst="rect">
            <a:avLst/>
          </a:prstGeom>
        </p:spPr>
      </p:pic>
      <p:pic>
        <p:nvPicPr>
          <p:cNvPr id="13" name="Picture 12"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016064" y="1678578"/>
            <a:ext cx="690245" cy="1386967"/>
          </a:xfrm>
          <a:prstGeom prst="rect">
            <a:avLst/>
          </a:prstGeom>
        </p:spPr>
      </p:pic>
      <p:pic>
        <p:nvPicPr>
          <p:cNvPr id="14" name="Picture 13"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610221" y="1676442"/>
            <a:ext cx="690245" cy="1386967"/>
          </a:xfrm>
          <a:prstGeom prst="rect">
            <a:avLst/>
          </a:prstGeom>
        </p:spPr>
      </p:pic>
      <p:pic>
        <p:nvPicPr>
          <p:cNvPr id="15" name="Picture 14"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231443" y="1676976"/>
            <a:ext cx="690245" cy="1386967"/>
          </a:xfrm>
          <a:prstGeom prst="rect">
            <a:avLst/>
          </a:prstGeom>
        </p:spPr>
      </p:pic>
      <p:pic>
        <p:nvPicPr>
          <p:cNvPr id="16" name="Picture 15"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852663" y="1676976"/>
            <a:ext cx="690245" cy="1386967"/>
          </a:xfrm>
          <a:prstGeom prst="rect">
            <a:avLst/>
          </a:prstGeom>
        </p:spPr>
      </p:pic>
      <p:pic>
        <p:nvPicPr>
          <p:cNvPr id="17" name="Picture 16"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4473885" y="1677510"/>
            <a:ext cx="690245" cy="1386967"/>
          </a:xfrm>
          <a:prstGeom prst="rect">
            <a:avLst/>
          </a:prstGeom>
        </p:spPr>
      </p:pic>
      <p:pic>
        <p:nvPicPr>
          <p:cNvPr id="18" name="Picture 17"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6375834" y="1694443"/>
            <a:ext cx="690245" cy="1386967"/>
          </a:xfrm>
          <a:prstGeom prst="rect">
            <a:avLst/>
          </a:prstGeom>
        </p:spPr>
      </p:pic>
      <p:pic>
        <p:nvPicPr>
          <p:cNvPr id="19" name="Picture 18"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015280" y="1711376"/>
            <a:ext cx="690245" cy="1386967"/>
          </a:xfrm>
          <a:prstGeom prst="rect">
            <a:avLst/>
          </a:prstGeom>
        </p:spPr>
      </p:pic>
      <p:pic>
        <p:nvPicPr>
          <p:cNvPr id="20" name="Picture 19"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8597" y="3122163"/>
            <a:ext cx="690245" cy="1386967"/>
          </a:xfrm>
          <a:prstGeom prst="rect">
            <a:avLst/>
          </a:prstGeom>
        </p:spPr>
      </p:pic>
      <p:pic>
        <p:nvPicPr>
          <p:cNvPr id="21" name="Picture 20"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759819" y="3122697"/>
            <a:ext cx="690245" cy="1386967"/>
          </a:xfrm>
          <a:prstGeom prst="rect">
            <a:avLst/>
          </a:prstGeom>
        </p:spPr>
      </p:pic>
      <p:pic>
        <p:nvPicPr>
          <p:cNvPr id="22" name="Picture 21"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353976" y="3120561"/>
            <a:ext cx="690245" cy="1386967"/>
          </a:xfrm>
          <a:prstGeom prst="rect">
            <a:avLst/>
          </a:prstGeom>
        </p:spPr>
      </p:pic>
      <p:pic>
        <p:nvPicPr>
          <p:cNvPr id="23" name="Picture 22"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1975198" y="3121095"/>
            <a:ext cx="690245" cy="1386967"/>
          </a:xfrm>
          <a:prstGeom prst="rect">
            <a:avLst/>
          </a:prstGeom>
        </p:spPr>
      </p:pic>
      <p:pic>
        <p:nvPicPr>
          <p:cNvPr id="24" name="Picture 23"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5081300" y="1678578"/>
            <a:ext cx="690245" cy="1386967"/>
          </a:xfrm>
          <a:prstGeom prst="rect">
            <a:avLst/>
          </a:prstGeom>
        </p:spPr>
      </p:pic>
      <p:pic>
        <p:nvPicPr>
          <p:cNvPr id="25" name="Picture 24" descr="man_silhouette_clip_art.png"/>
          <p:cNvPicPr>
            <a:picLocks noChangeAspect="1"/>
          </p:cNvPicPr>
          <p:nvPr/>
        </p:nvPicPr>
        <p:blipFill rotWithShape="1">
          <a:blip r:embed="rId3" cstate="email">
            <a:lum bright="70000" contrast="-70000"/>
            <a:extLst>
              <a:ext uri="{BEBA8EAE-BF5A-486C-A8C5-ECC9F3942E4B}">
                <a14:imgProps xmlns:a14="http://schemas.microsoft.com/office/drawing/2010/main">
                  <a14:imgLayer r:embed="rId5">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5702522" y="1679112"/>
            <a:ext cx="690245" cy="1386967"/>
          </a:xfrm>
          <a:prstGeom prst="rect">
            <a:avLst/>
          </a:prstGeom>
        </p:spPr>
      </p:pic>
      <p:pic>
        <p:nvPicPr>
          <p:cNvPr id="34" name="Picture 33"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7">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2582613" y="3115276"/>
            <a:ext cx="690245" cy="1386967"/>
          </a:xfrm>
          <a:prstGeom prst="rect">
            <a:avLst/>
          </a:prstGeom>
        </p:spPr>
      </p:pic>
      <p:pic>
        <p:nvPicPr>
          <p:cNvPr id="35" name="Picture 34" descr="man_silhouette_clip_art.png"/>
          <p:cNvPicPr>
            <a:picLocks noChangeAspect="1"/>
          </p:cNvPicPr>
          <p:nvPr/>
        </p:nvPicPr>
        <p:blipFill rotWithShape="1">
          <a:blip r:embed="rId8" cstate="email">
            <a:duotone>
              <a:schemeClr val="accent2">
                <a:shade val="45000"/>
                <a:satMod val="135000"/>
              </a:schemeClr>
              <a:prstClr val="white"/>
            </a:duotone>
            <a:extLst>
              <a:ext uri="{BEBA8EAE-BF5A-486C-A8C5-ECC9F3942E4B}">
                <a14:imgProps xmlns:a14="http://schemas.microsoft.com/office/drawing/2010/main">
                  <a14:imgLayer r:embed="rId9">
                    <a14:imgEffect>
                      <a14:backgroundRemoval t="1145" b="98473" l="3448" r="95402">
                        <a14:foregroundMark x1="50958" y1="10115" x2="50958" y2="10115"/>
                      </a14:backgroundRemoval>
                    </a14:imgEffect>
                    <a14:imgEffect>
                      <a14:colorTemperature colorTemp="11200"/>
                    </a14:imgEffect>
                  </a14:imgLayer>
                </a14:imgProps>
              </a:ext>
              <a:ext uri="{28A0092B-C50C-407E-A947-70E740481C1C}">
                <a14:useLocalDpi xmlns:a14="http://schemas.microsoft.com/office/drawing/2010/main"/>
              </a:ext>
            </a:extLst>
          </a:blip>
          <a:srcRect/>
          <a:stretch/>
        </p:blipFill>
        <p:spPr>
          <a:xfrm>
            <a:off x="138597" y="4516583"/>
            <a:ext cx="690245" cy="1386967"/>
          </a:xfrm>
          <a:prstGeom prst="rect">
            <a:avLst/>
          </a:prstGeom>
        </p:spPr>
      </p:pic>
      <p:pic>
        <p:nvPicPr>
          <p:cNvPr id="36" name="Picture 35" descr="man_silhouette_clip_art.png"/>
          <p:cNvPicPr>
            <a:picLocks noChangeAspect="1"/>
          </p:cNvPicPr>
          <p:nvPr/>
        </p:nvPicPr>
        <p:blipFill rotWithShape="1">
          <a:blip r:embed="rId3" cstate="email">
            <a:duotone>
              <a:schemeClr val="accent6">
                <a:shade val="45000"/>
                <a:satMod val="135000"/>
              </a:schemeClr>
              <a:prstClr val="white"/>
            </a:duotone>
            <a:extLst>
              <a:ext uri="{BEBA8EAE-BF5A-486C-A8C5-ECC9F3942E4B}">
                <a14:imgProps xmlns:a14="http://schemas.microsoft.com/office/drawing/2010/main">
                  <a14:imgLayer r:embed="rId6">
                    <a14:imgEffect>
                      <a14:backgroundRemoval t="1145" b="98473" l="3448" r="95402">
                        <a14:foregroundMark x1="50958" y1="10115" x2="50958" y2="10115"/>
                      </a14:backgroundRemoval>
                    </a14:imgEffect>
                  </a14:imgLayer>
                </a14:imgProps>
              </a:ext>
              <a:ext uri="{28A0092B-C50C-407E-A947-70E740481C1C}">
                <a14:useLocalDpi xmlns:a14="http://schemas.microsoft.com/office/drawing/2010/main"/>
              </a:ext>
            </a:extLst>
          </a:blip>
          <a:srcRect/>
          <a:stretch/>
        </p:blipFill>
        <p:spPr>
          <a:xfrm>
            <a:off x="3176773" y="3129616"/>
            <a:ext cx="690245" cy="1386967"/>
          </a:xfrm>
          <a:prstGeom prst="rect">
            <a:avLst/>
          </a:prstGeom>
        </p:spPr>
      </p:pic>
      <p:sp>
        <p:nvSpPr>
          <p:cNvPr id="37" name="TextBox 36"/>
          <p:cNvSpPr txBox="1"/>
          <p:nvPr/>
        </p:nvSpPr>
        <p:spPr>
          <a:xfrm>
            <a:off x="12325" y="-5147"/>
            <a:ext cx="9144000" cy="1015663"/>
          </a:xfrm>
          <a:prstGeom prst="rect">
            <a:avLst/>
          </a:prstGeom>
          <a:noFill/>
        </p:spPr>
        <p:txBody>
          <a:bodyPr>
            <a:spAutoFit/>
          </a:bodyPr>
          <a:lstStyle/>
          <a:p>
            <a:pPr>
              <a:defRPr/>
            </a:pPr>
            <a:r>
              <a:rPr lang="en-US" sz="3000" b="1" dirty="0">
                <a:solidFill>
                  <a:srgbClr val="FFFFFF"/>
                </a:solidFill>
              </a:rPr>
              <a:t>C</a:t>
            </a:r>
            <a:r>
              <a:rPr lang="en-US" sz="3000" b="1" dirty="0" smtClean="0">
                <a:solidFill>
                  <a:srgbClr val="FFFFFF"/>
                </a:solidFill>
              </a:rPr>
              <a:t>riminal justice system not effectively addressing the criminal groups in Asia yet</a:t>
            </a:r>
            <a:endParaRPr lang="en-US" sz="3000" b="1" dirty="0">
              <a:solidFill>
                <a:srgbClr val="FFFFFF"/>
              </a:solidFill>
            </a:endParaRPr>
          </a:p>
        </p:txBody>
      </p:sp>
    </p:spTree>
    <p:extLst>
      <p:ext uri="{BB962C8B-B14F-4D97-AF65-F5344CB8AC3E}">
        <p14:creationId xmlns:p14="http://schemas.microsoft.com/office/powerpoint/2010/main" val="368173532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AutoShape 7"/>
          <p:cNvSpPr>
            <a:spLocks noChangeArrowheads="1"/>
          </p:cNvSpPr>
          <p:nvPr/>
        </p:nvSpPr>
        <p:spPr bwMode="auto">
          <a:xfrm>
            <a:off x="73025" y="115888"/>
            <a:ext cx="9036050" cy="573087"/>
          </a:xfrm>
          <a:prstGeom prst="roundRect">
            <a:avLst>
              <a:gd name="adj" fmla="val 16667"/>
            </a:avLst>
          </a:prstGeom>
          <a:ln>
            <a:noFill/>
          </a:ln>
        </p:spPr>
        <p:style>
          <a:lnRef idx="3">
            <a:schemeClr val="lt1"/>
          </a:lnRef>
          <a:fillRef idx="1">
            <a:schemeClr val="dk1"/>
          </a:fillRef>
          <a:effectRef idx="1">
            <a:schemeClr val="dk1"/>
          </a:effectRef>
          <a:fontRef idx="minor">
            <a:schemeClr val="lt1"/>
          </a:fontRef>
        </p:style>
        <p:txBody>
          <a:bodyPr wrap="none" anchor="ctr"/>
          <a:lstStyle/>
          <a:p>
            <a:pPr algn="ctr">
              <a:spcBef>
                <a:spcPct val="50000"/>
              </a:spcBef>
            </a:pPr>
            <a:r>
              <a:rPr lang="en-US" sz="3000" b="1" dirty="0"/>
              <a:t>Is wildlife trade treated as a serious crime? </a:t>
            </a:r>
          </a:p>
        </p:txBody>
      </p:sp>
      <p:graphicFrame>
        <p:nvGraphicFramePr>
          <p:cNvPr id="74152" name="Group 424"/>
          <p:cNvGraphicFramePr>
            <a:graphicFrameLocks noGrp="1"/>
          </p:cNvGraphicFramePr>
          <p:nvPr/>
        </p:nvGraphicFramePr>
        <p:xfrm>
          <a:off x="323850" y="836613"/>
          <a:ext cx="1033463" cy="5851776"/>
        </p:xfrm>
        <a:graphic>
          <a:graphicData uri="http://schemas.openxmlformats.org/drawingml/2006/table">
            <a:tbl>
              <a:tblPr/>
              <a:tblGrid>
                <a:gridCol w="208222"/>
                <a:gridCol w="825241"/>
              </a:tblGrid>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a:noFill/>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Death</a:t>
                      </a:r>
                    </a:p>
                  </a:txBody>
                  <a:tcPr marL="91411" marR="91411" marT="45712" marB="45712" horzOverflow="overflow">
                    <a:lnL w="12700" cap="flat" cmpd="sng" algn="ctr">
                      <a:solidFill>
                        <a:schemeClr val="bg1"/>
                      </a:solidFill>
                      <a:prstDash val="solid"/>
                      <a:round/>
                      <a:headEnd type="none" w="med" len="med"/>
                      <a:tailEnd type="none" w="med" len="med"/>
                    </a:lnL>
                    <a:lnR>
                      <a:noFill/>
                    </a:lnR>
                    <a:lnT>
                      <a:noFill/>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Life</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20</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19</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18</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17</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16</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15</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14</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13</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12</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11</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10</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9</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8</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7</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6</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5</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4</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3</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2</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1</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6mth</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noFill/>
                  </a:tcPr>
                </a:tc>
              </a:tr>
              <a:tr h="24381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endParaRPr kumimoji="0" lang="en-GB" sz="1000" b="0" i="0" u="none" strike="noStrike" cap="none" normalizeH="0" baseline="0">
                        <a:ln>
                          <a:noFill/>
                        </a:ln>
                        <a:solidFill>
                          <a:schemeClr val="tx1"/>
                        </a:solidFill>
                        <a:effectLst/>
                        <a:latin typeface="Arial" pitchFamily="-109" charset="0"/>
                      </a:endParaRPr>
                    </a:p>
                  </a:txBody>
                  <a:tcPr marL="91411" marR="91411" marT="45712" marB="45712" horzOverflow="overflow">
                    <a:lnL>
                      <a:noFill/>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000" b="0" i="0" u="none" strike="noStrike" cap="none" normalizeH="0" baseline="0">
                          <a:ln>
                            <a:noFill/>
                          </a:ln>
                          <a:solidFill>
                            <a:schemeClr val="bg1"/>
                          </a:solidFill>
                          <a:effectLst/>
                          <a:latin typeface="Arial" pitchFamily="-109" charset="0"/>
                        </a:rPr>
                        <a:t>3mth</a:t>
                      </a:r>
                    </a:p>
                  </a:txBody>
                  <a:tcPr marL="91411" marR="91411" marT="45712" marB="45712" horzOverflow="overflow">
                    <a:lnL w="12700" cap="flat" cmpd="sng" algn="ctr">
                      <a:solidFill>
                        <a:schemeClr val="bg1"/>
                      </a:solidFill>
                      <a:prstDash val="solid"/>
                      <a:round/>
                      <a:headEnd type="none" w="med" len="med"/>
                      <a:tailEnd type="none" w="med" len="med"/>
                    </a:lnL>
                    <a:lnR>
                      <a:noFill/>
                    </a:lnR>
                    <a:lnT w="12700" cap="flat" cmpd="sng" algn="ctr">
                      <a:solidFill>
                        <a:schemeClr val="bg1"/>
                      </a:solidFill>
                      <a:prstDash val="solid"/>
                      <a:round/>
                      <a:headEnd type="none" w="med" len="med"/>
                      <a:tailEnd type="none" w="med" len="med"/>
                    </a:lnT>
                    <a:lnB>
                      <a:noFill/>
                    </a:lnB>
                    <a:lnTlToBr>
                      <a:noFill/>
                    </a:lnTlToBr>
                    <a:lnBlToTr>
                      <a:noFill/>
                    </a:lnBlToTr>
                    <a:noFill/>
                  </a:tcPr>
                </a:tc>
              </a:tr>
            </a:tbl>
          </a:graphicData>
        </a:graphic>
      </p:graphicFrame>
      <p:sp>
        <p:nvSpPr>
          <p:cNvPr id="74153" name="Rectangle 425"/>
          <p:cNvSpPr>
            <a:spLocks noChangeArrowheads="1"/>
          </p:cNvSpPr>
          <p:nvPr/>
        </p:nvSpPr>
        <p:spPr bwMode="auto">
          <a:xfrm>
            <a:off x="1403350" y="5445125"/>
            <a:ext cx="360363" cy="1223963"/>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Gambling</a:t>
            </a:r>
          </a:p>
        </p:txBody>
      </p:sp>
      <p:sp>
        <p:nvSpPr>
          <p:cNvPr id="74154" name="Rectangle 426"/>
          <p:cNvSpPr>
            <a:spLocks noChangeArrowheads="1"/>
          </p:cNvSpPr>
          <p:nvPr/>
        </p:nvSpPr>
        <p:spPr bwMode="auto">
          <a:xfrm>
            <a:off x="2330450" y="4954588"/>
            <a:ext cx="360363" cy="1223962"/>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Org. gambling</a:t>
            </a:r>
          </a:p>
        </p:txBody>
      </p:sp>
      <p:sp>
        <p:nvSpPr>
          <p:cNvPr id="74155" name="Rectangle 427"/>
          <p:cNvSpPr>
            <a:spLocks noChangeArrowheads="1"/>
          </p:cNvSpPr>
          <p:nvPr/>
        </p:nvSpPr>
        <p:spPr bwMode="auto">
          <a:xfrm>
            <a:off x="2779713" y="4495800"/>
            <a:ext cx="360362" cy="1957388"/>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Creating computer virus</a:t>
            </a:r>
          </a:p>
        </p:txBody>
      </p:sp>
      <p:sp>
        <p:nvSpPr>
          <p:cNvPr id="74156" name="Rectangle 428"/>
          <p:cNvSpPr>
            <a:spLocks noChangeArrowheads="1"/>
          </p:cNvSpPr>
          <p:nvPr/>
        </p:nvSpPr>
        <p:spPr bwMode="auto">
          <a:xfrm>
            <a:off x="3203575" y="4508500"/>
            <a:ext cx="360363" cy="1893888"/>
          </a:xfrm>
          <a:prstGeom prst="rect">
            <a:avLst/>
          </a:prstGeom>
          <a:solidFill>
            <a:srgbClr val="00FF00"/>
          </a:solidFill>
          <a:ln w="9525">
            <a:solidFill>
              <a:schemeClr val="tx1"/>
            </a:solidFill>
            <a:miter lim="800000"/>
            <a:headEnd/>
            <a:tailEnd/>
          </a:ln>
        </p:spPr>
        <p:txBody>
          <a:bodyPr vert="eaVert" wrap="none" anchor="ctr"/>
          <a:lstStyle/>
          <a:p>
            <a:pPr algn="ctr"/>
            <a:r>
              <a:rPr lang="en-GB" sz="1400">
                <a:latin typeface="Franklin Gothic Demi" charset="0"/>
              </a:rPr>
              <a:t>Wildlife trade</a:t>
            </a:r>
          </a:p>
        </p:txBody>
      </p:sp>
      <p:sp>
        <p:nvSpPr>
          <p:cNvPr id="74157" name="Rectangle 429"/>
          <p:cNvSpPr>
            <a:spLocks noChangeArrowheads="1"/>
          </p:cNvSpPr>
          <p:nvPr/>
        </p:nvSpPr>
        <p:spPr bwMode="auto">
          <a:xfrm>
            <a:off x="3683000" y="2552700"/>
            <a:ext cx="360363" cy="3846513"/>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Disseminating debauched cultural products</a:t>
            </a:r>
          </a:p>
        </p:txBody>
      </p:sp>
      <p:sp>
        <p:nvSpPr>
          <p:cNvPr id="74158" name="Rectangle 430"/>
          <p:cNvSpPr>
            <a:spLocks noChangeArrowheads="1"/>
          </p:cNvSpPr>
          <p:nvPr/>
        </p:nvSpPr>
        <p:spPr bwMode="auto">
          <a:xfrm>
            <a:off x="5041900" y="1341438"/>
            <a:ext cx="360363" cy="4591050"/>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Trafficking in women</a:t>
            </a:r>
          </a:p>
        </p:txBody>
      </p:sp>
      <p:sp>
        <p:nvSpPr>
          <p:cNvPr id="74162" name="Rectangle 434"/>
          <p:cNvSpPr>
            <a:spLocks noChangeArrowheads="1"/>
          </p:cNvSpPr>
          <p:nvPr/>
        </p:nvSpPr>
        <p:spPr bwMode="auto">
          <a:xfrm>
            <a:off x="6443663" y="874713"/>
            <a:ext cx="360362" cy="5040312"/>
          </a:xfrm>
          <a:prstGeom prst="rect">
            <a:avLst/>
          </a:prstGeom>
          <a:solidFill>
            <a:srgbClr val="FFCC00"/>
          </a:solidFill>
          <a:ln w="9525">
            <a:solidFill>
              <a:schemeClr val="tx1"/>
            </a:solidFill>
            <a:miter lim="800000"/>
            <a:headEnd/>
            <a:tailEnd/>
          </a:ln>
        </p:spPr>
        <p:txBody>
          <a:bodyPr vert="eaVert" wrap="none" anchor="ctr" anchorCtr="1"/>
          <a:lstStyle/>
          <a:p>
            <a:pPr algn="ctr"/>
            <a:r>
              <a:rPr lang="en-GB" sz="1300" b="1">
                <a:latin typeface="Arial" charset="0"/>
              </a:rPr>
              <a:t>Illegal narcotic trade, storage, transport</a:t>
            </a:r>
          </a:p>
        </p:txBody>
      </p:sp>
      <p:sp>
        <p:nvSpPr>
          <p:cNvPr id="74163" name="Rectangle 435"/>
          <p:cNvSpPr>
            <a:spLocks noChangeArrowheads="1"/>
          </p:cNvSpPr>
          <p:nvPr/>
        </p:nvSpPr>
        <p:spPr bwMode="auto">
          <a:xfrm>
            <a:off x="6948488" y="869950"/>
            <a:ext cx="360362" cy="5040313"/>
          </a:xfrm>
          <a:prstGeom prst="rect">
            <a:avLst/>
          </a:prstGeom>
          <a:solidFill>
            <a:srgbClr val="FFCC00"/>
          </a:solidFill>
          <a:ln w="9525">
            <a:solidFill>
              <a:schemeClr val="tx1"/>
            </a:solidFill>
            <a:miter lim="800000"/>
            <a:headEnd/>
            <a:tailEnd/>
          </a:ln>
        </p:spPr>
        <p:txBody>
          <a:bodyPr vert="eaVert" wrap="none" anchor="ctr" anchorCtr="1"/>
          <a:lstStyle/>
          <a:p>
            <a:pPr algn="ctr"/>
            <a:r>
              <a:rPr lang="en-GB" sz="1300" b="1">
                <a:latin typeface="Arial" charset="0"/>
              </a:rPr>
              <a:t>Rape and murder</a:t>
            </a:r>
          </a:p>
        </p:txBody>
      </p:sp>
      <p:sp>
        <p:nvSpPr>
          <p:cNvPr id="74164" name="Rectangle 436"/>
          <p:cNvSpPr>
            <a:spLocks noChangeArrowheads="1"/>
          </p:cNvSpPr>
          <p:nvPr/>
        </p:nvSpPr>
        <p:spPr bwMode="auto">
          <a:xfrm>
            <a:off x="4592638" y="1341438"/>
            <a:ext cx="360362" cy="4827587"/>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Procuring prostitutes</a:t>
            </a:r>
          </a:p>
        </p:txBody>
      </p:sp>
      <p:sp>
        <p:nvSpPr>
          <p:cNvPr id="74166" name="Rectangle 438"/>
          <p:cNvSpPr>
            <a:spLocks noChangeArrowheads="1"/>
          </p:cNvSpPr>
          <p:nvPr/>
        </p:nvSpPr>
        <p:spPr bwMode="auto">
          <a:xfrm>
            <a:off x="5508625" y="1341438"/>
            <a:ext cx="360363" cy="5327650"/>
          </a:xfrm>
          <a:prstGeom prst="rect">
            <a:avLst/>
          </a:prstGeom>
          <a:solidFill>
            <a:srgbClr val="FFCC00"/>
          </a:solidFill>
          <a:ln w="9525">
            <a:solidFill>
              <a:schemeClr val="tx1"/>
            </a:solidFill>
            <a:miter lim="800000"/>
            <a:headEnd/>
            <a:tailEnd/>
          </a:ln>
        </p:spPr>
        <p:txBody>
          <a:bodyPr vert="eaVert" wrap="none" anchor="ctr" anchorCtr="1"/>
          <a:lstStyle/>
          <a:p>
            <a:pPr algn="ctr"/>
            <a:r>
              <a:rPr lang="en-GB" sz="1300" b="1">
                <a:latin typeface="Arial" charset="0"/>
              </a:rPr>
              <a:t>Particpating in illegal motorbike/car racing</a:t>
            </a:r>
          </a:p>
        </p:txBody>
      </p:sp>
      <p:sp>
        <p:nvSpPr>
          <p:cNvPr id="74167" name="Rectangle 439"/>
          <p:cNvSpPr>
            <a:spLocks noChangeArrowheads="1"/>
          </p:cNvSpPr>
          <p:nvPr/>
        </p:nvSpPr>
        <p:spPr bwMode="auto">
          <a:xfrm>
            <a:off x="1857375" y="5445125"/>
            <a:ext cx="360363" cy="1223963"/>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Bigamy</a:t>
            </a:r>
          </a:p>
        </p:txBody>
      </p:sp>
      <p:sp>
        <p:nvSpPr>
          <p:cNvPr id="74169" name="Rectangle 441"/>
          <p:cNvSpPr>
            <a:spLocks noChangeArrowheads="1"/>
          </p:cNvSpPr>
          <p:nvPr/>
        </p:nvSpPr>
        <p:spPr bwMode="auto">
          <a:xfrm>
            <a:off x="5965825" y="1052513"/>
            <a:ext cx="360363" cy="5111750"/>
          </a:xfrm>
          <a:prstGeom prst="rect">
            <a:avLst/>
          </a:prstGeom>
          <a:solidFill>
            <a:srgbClr val="FFCC00"/>
          </a:solidFill>
          <a:ln w="9525">
            <a:solidFill>
              <a:schemeClr val="tx1"/>
            </a:solidFill>
            <a:miter lim="800000"/>
            <a:headEnd/>
            <a:tailEnd/>
          </a:ln>
        </p:spPr>
        <p:txBody>
          <a:bodyPr vert="eaVert" wrap="none" anchor="ctr" anchorCtr="1"/>
          <a:lstStyle/>
          <a:p>
            <a:pPr algn="ctr"/>
            <a:r>
              <a:rPr lang="en-GB" sz="1300" b="1">
                <a:latin typeface="Arial" charset="0"/>
              </a:rPr>
              <a:t>Cross-border smuggling  (non-wildlife)</a:t>
            </a:r>
          </a:p>
        </p:txBody>
      </p:sp>
      <p:sp>
        <p:nvSpPr>
          <p:cNvPr id="74170" name="Rectangle 442"/>
          <p:cNvSpPr>
            <a:spLocks noChangeArrowheads="1"/>
          </p:cNvSpPr>
          <p:nvPr/>
        </p:nvSpPr>
        <p:spPr bwMode="auto">
          <a:xfrm>
            <a:off x="3225800" y="4508500"/>
            <a:ext cx="360363" cy="1662113"/>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Tax evasion</a:t>
            </a:r>
          </a:p>
        </p:txBody>
      </p:sp>
      <p:sp>
        <p:nvSpPr>
          <p:cNvPr id="74171" name="Rectangle 443"/>
          <p:cNvSpPr>
            <a:spLocks noChangeArrowheads="1"/>
          </p:cNvSpPr>
          <p:nvPr/>
        </p:nvSpPr>
        <p:spPr bwMode="auto">
          <a:xfrm>
            <a:off x="4140200" y="2543175"/>
            <a:ext cx="360363" cy="3224213"/>
          </a:xfrm>
          <a:prstGeom prst="rect">
            <a:avLst/>
          </a:prstGeom>
          <a:solidFill>
            <a:srgbClr val="FFCC00"/>
          </a:solidFill>
          <a:ln w="9525">
            <a:solidFill>
              <a:schemeClr val="tx1"/>
            </a:solidFill>
            <a:miter lim="800000"/>
            <a:headEnd/>
            <a:tailEnd/>
          </a:ln>
        </p:spPr>
        <p:txBody>
          <a:bodyPr vert="eaVert" wrap="none" anchor="ctr"/>
          <a:lstStyle/>
          <a:p>
            <a:pPr algn="ctr"/>
            <a:r>
              <a:rPr lang="en-GB" sz="1300" b="1">
                <a:latin typeface="Arial" charset="0"/>
              </a:rPr>
              <a:t>Receiving bribe – 500,000 – 10 million</a:t>
            </a:r>
          </a:p>
        </p:txBody>
      </p:sp>
      <p:sp>
        <p:nvSpPr>
          <p:cNvPr id="74172" name="Rectangle 444"/>
          <p:cNvSpPr>
            <a:spLocks noChangeArrowheads="1"/>
          </p:cNvSpPr>
          <p:nvPr/>
        </p:nvSpPr>
        <p:spPr bwMode="auto">
          <a:xfrm>
            <a:off x="7451725" y="873125"/>
            <a:ext cx="360363" cy="5040313"/>
          </a:xfrm>
          <a:prstGeom prst="rect">
            <a:avLst/>
          </a:prstGeom>
          <a:solidFill>
            <a:srgbClr val="FFCC00"/>
          </a:solidFill>
          <a:ln w="9525">
            <a:solidFill>
              <a:schemeClr val="tx1"/>
            </a:solidFill>
            <a:miter lim="800000"/>
            <a:headEnd/>
            <a:tailEnd/>
          </a:ln>
        </p:spPr>
        <p:txBody>
          <a:bodyPr vert="eaVert" wrap="none" anchor="ctr" anchorCtr="1"/>
          <a:lstStyle/>
          <a:p>
            <a:pPr algn="ctr"/>
            <a:r>
              <a:rPr lang="en-GB" sz="1300" b="1">
                <a:latin typeface="Arial" charset="0"/>
              </a:rPr>
              <a:t>Manufacture/trade of fake medicinal products</a:t>
            </a:r>
          </a:p>
        </p:txBody>
      </p:sp>
    </p:spTree>
    <p:extLst>
      <p:ext uri="{BB962C8B-B14F-4D97-AF65-F5344CB8AC3E}">
        <p14:creationId xmlns:p14="http://schemas.microsoft.com/office/powerpoint/2010/main" val="252558056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415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4167"/>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415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415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4170"/>
                                        </p:tgtEl>
                                        <p:attrNameLst>
                                          <p:attrName>style.visibility</p:attrName>
                                        </p:attrNameLst>
                                      </p:cBhvr>
                                      <p:to>
                                        <p:strVal val="visible"/>
                                      </p:to>
                                    </p:se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41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417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4158"/>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7416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416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16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4162"/>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74163"/>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74172"/>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0" presetClass="path" presetSubtype="0" accel="50000" decel="50000" fill="hold" grpId="1" nodeType="clickEffect">
                                  <p:stCondLst>
                                    <p:cond delay="0"/>
                                  </p:stCondLst>
                                  <p:childTnLst>
                                    <p:animMotion origin="layout" path="M 0 0 L 0.04722 0 " pathEditMode="relative" ptsTypes="AA">
                                      <p:cBhvr>
                                        <p:cTn id="46" dur="2000" fill="hold"/>
                                        <p:tgtEl>
                                          <p:spTgt spid="74170"/>
                                        </p:tgtEl>
                                        <p:attrNameLst>
                                          <p:attrName>ppt_x</p:attrName>
                                          <p:attrName>ppt_y</p:attrName>
                                        </p:attrNameLst>
                                      </p:cBhvr>
                                    </p:animMotion>
                                  </p:childTnLst>
                                </p:cTn>
                              </p:par>
                              <p:par>
                                <p:cTn id="47" presetID="0" presetClass="path" presetSubtype="0" accel="50000" decel="50000" fill="hold" grpId="1" nodeType="withEffect">
                                  <p:stCondLst>
                                    <p:cond delay="0"/>
                                  </p:stCondLst>
                                  <p:childTnLst>
                                    <p:animMotion origin="layout" path="M 0 0 L 0.0474 0 " pathEditMode="relative" ptsTypes="AA">
                                      <p:cBhvr>
                                        <p:cTn id="48" dur="2000" fill="hold"/>
                                        <p:tgtEl>
                                          <p:spTgt spid="74157"/>
                                        </p:tgtEl>
                                        <p:attrNameLst>
                                          <p:attrName>ppt_x</p:attrName>
                                          <p:attrName>ppt_y</p:attrName>
                                        </p:attrNameLst>
                                      </p:cBhvr>
                                    </p:animMotion>
                                  </p:childTnLst>
                                </p:cTn>
                              </p:par>
                              <p:par>
                                <p:cTn id="49" presetID="0" presetClass="path" presetSubtype="0" accel="50000" decel="50000" fill="hold" grpId="1" nodeType="withEffect">
                                  <p:stCondLst>
                                    <p:cond delay="0"/>
                                  </p:stCondLst>
                                  <p:childTnLst>
                                    <p:animMotion origin="layout" path="M 0 0 L 0.04722 0 " pathEditMode="relative" ptsTypes="AA">
                                      <p:cBhvr>
                                        <p:cTn id="50" dur="2000" fill="hold"/>
                                        <p:tgtEl>
                                          <p:spTgt spid="74171"/>
                                        </p:tgtEl>
                                        <p:attrNameLst>
                                          <p:attrName>ppt_x</p:attrName>
                                          <p:attrName>ppt_y</p:attrName>
                                        </p:attrNameLst>
                                      </p:cBhvr>
                                    </p:animMotion>
                                  </p:childTnLst>
                                </p:cTn>
                              </p:par>
                              <p:par>
                                <p:cTn id="51" presetID="0" presetClass="path" presetSubtype="0" accel="50000" decel="50000" fill="hold" grpId="1" nodeType="withEffect">
                                  <p:stCondLst>
                                    <p:cond delay="0"/>
                                  </p:stCondLst>
                                  <p:childTnLst>
                                    <p:animMotion origin="layout" path="M 0 0 L 0.04722 0 " pathEditMode="relative" ptsTypes="AA">
                                      <p:cBhvr>
                                        <p:cTn id="52" dur="2000" fill="hold"/>
                                        <p:tgtEl>
                                          <p:spTgt spid="74164"/>
                                        </p:tgtEl>
                                        <p:attrNameLst>
                                          <p:attrName>ppt_x</p:attrName>
                                          <p:attrName>ppt_y</p:attrName>
                                        </p:attrNameLst>
                                      </p:cBhvr>
                                    </p:animMotion>
                                  </p:childTnLst>
                                </p:cTn>
                              </p:par>
                              <p:par>
                                <p:cTn id="53" presetID="0" presetClass="path" presetSubtype="0" accel="50000" decel="50000" fill="hold" grpId="1" nodeType="withEffect">
                                  <p:stCondLst>
                                    <p:cond delay="0"/>
                                  </p:stCondLst>
                                  <p:childTnLst>
                                    <p:animMotion origin="layout" path="M 0 0 L 0.04723 0 " pathEditMode="relative" ptsTypes="AA">
                                      <p:cBhvr>
                                        <p:cTn id="54" dur="2000" fill="hold"/>
                                        <p:tgtEl>
                                          <p:spTgt spid="74158"/>
                                        </p:tgtEl>
                                        <p:attrNameLst>
                                          <p:attrName>ppt_x</p:attrName>
                                          <p:attrName>ppt_y</p:attrName>
                                        </p:attrNameLst>
                                      </p:cBhvr>
                                    </p:animMotion>
                                  </p:childTnLst>
                                </p:cTn>
                              </p:par>
                              <p:par>
                                <p:cTn id="55" presetID="0" presetClass="path" presetSubtype="0" accel="50000" decel="50000" fill="hold" grpId="1" nodeType="withEffect">
                                  <p:stCondLst>
                                    <p:cond delay="0"/>
                                  </p:stCondLst>
                                  <p:childTnLst>
                                    <p:animMotion origin="layout" path="M 1.38889E-6 2.22222E-6 L 0.0434 2.22222E-6 " pathEditMode="relative" rAng="0" ptsTypes="AA">
                                      <p:cBhvr>
                                        <p:cTn id="56" dur="2000" fill="hold"/>
                                        <p:tgtEl>
                                          <p:spTgt spid="74166"/>
                                        </p:tgtEl>
                                        <p:attrNameLst>
                                          <p:attrName>ppt_x</p:attrName>
                                          <p:attrName>ppt_y</p:attrName>
                                        </p:attrNameLst>
                                      </p:cBhvr>
                                      <p:rCtr x="2170" y="0"/>
                                    </p:animMotion>
                                  </p:childTnLst>
                                </p:cTn>
                              </p:par>
                              <p:par>
                                <p:cTn id="57" presetID="0" presetClass="path" presetSubtype="0" accel="50000" decel="50000" fill="hold" grpId="1" nodeType="withEffect">
                                  <p:stCondLst>
                                    <p:cond delay="0"/>
                                  </p:stCondLst>
                                  <p:childTnLst>
                                    <p:animMotion origin="layout" path="M 0 0 L 0.04723 0 " pathEditMode="relative" ptsTypes="AA">
                                      <p:cBhvr>
                                        <p:cTn id="58" dur="2000" fill="hold"/>
                                        <p:tgtEl>
                                          <p:spTgt spid="74169"/>
                                        </p:tgtEl>
                                        <p:attrNameLst>
                                          <p:attrName>ppt_x</p:attrName>
                                          <p:attrName>ppt_y</p:attrName>
                                        </p:attrNameLst>
                                      </p:cBhvr>
                                    </p:animMotion>
                                  </p:childTnLst>
                                </p:cTn>
                              </p:par>
                              <p:par>
                                <p:cTn id="59" presetID="0" presetClass="path" presetSubtype="0" accel="50000" decel="50000" fill="hold" grpId="1" nodeType="withEffect">
                                  <p:stCondLst>
                                    <p:cond delay="0"/>
                                  </p:stCondLst>
                                  <p:childTnLst>
                                    <p:animMotion origin="layout" path="M 0 0 L 0.0552 0 " pathEditMode="relative" ptsTypes="AA">
                                      <p:cBhvr>
                                        <p:cTn id="60" dur="2000" fill="hold"/>
                                        <p:tgtEl>
                                          <p:spTgt spid="74162"/>
                                        </p:tgtEl>
                                        <p:attrNameLst>
                                          <p:attrName>ppt_x</p:attrName>
                                          <p:attrName>ppt_y</p:attrName>
                                        </p:attrNameLst>
                                      </p:cBhvr>
                                    </p:animMotion>
                                  </p:childTnLst>
                                </p:cTn>
                              </p:par>
                              <p:par>
                                <p:cTn id="61" presetID="0" presetClass="path" presetSubtype="0" accel="50000" decel="50000" fill="hold" grpId="1" nodeType="withEffect">
                                  <p:stCondLst>
                                    <p:cond delay="0"/>
                                  </p:stCondLst>
                                  <p:childTnLst>
                                    <p:animMotion origin="layout" path="M 0 0 L 0.06285 0 " pathEditMode="relative" ptsTypes="AA">
                                      <p:cBhvr>
                                        <p:cTn id="62" dur="2000" fill="hold"/>
                                        <p:tgtEl>
                                          <p:spTgt spid="74163"/>
                                        </p:tgtEl>
                                        <p:attrNameLst>
                                          <p:attrName>ppt_x</p:attrName>
                                          <p:attrName>ppt_y</p:attrName>
                                        </p:attrNameLst>
                                      </p:cBhvr>
                                    </p:animMotion>
                                  </p:childTnLst>
                                </p:cTn>
                              </p:par>
                              <p:par>
                                <p:cTn id="63" presetID="0" presetClass="path" presetSubtype="0" accel="50000" decel="50000" fill="hold" grpId="1" nodeType="withEffect">
                                  <p:stCondLst>
                                    <p:cond delay="0"/>
                                  </p:stCondLst>
                                  <p:childTnLst>
                                    <p:animMotion origin="layout" path="M 0 0 L 0.07083 0 " pathEditMode="relative" ptsTypes="AA">
                                      <p:cBhvr>
                                        <p:cTn id="64" dur="2000" fill="hold"/>
                                        <p:tgtEl>
                                          <p:spTgt spid="74172"/>
                                        </p:tgtEl>
                                        <p:attrNameLst>
                                          <p:attrName>ppt_x</p:attrName>
                                          <p:attrName>ppt_y</p:attrName>
                                        </p:attrNameLst>
                                      </p:cBhvr>
                                    </p:animMotion>
                                  </p:childTnLst>
                                </p:cTn>
                              </p:par>
                            </p:childTnLst>
                          </p:cTn>
                        </p:par>
                        <p:par>
                          <p:cTn id="65" fill="hold" nodeType="afterGroup">
                            <p:stCondLst>
                              <p:cond delay="2000"/>
                            </p:stCondLst>
                            <p:childTnLst>
                              <p:par>
                                <p:cTn id="66" presetID="1" presetClass="entr" presetSubtype="0" fill="hold" grpId="0" nodeType="afterEffect">
                                  <p:stCondLst>
                                    <p:cond delay="1000"/>
                                  </p:stCondLst>
                                  <p:childTnLst>
                                    <p:set>
                                      <p:cBhvr>
                                        <p:cTn id="67" dur="1" fill="hold">
                                          <p:stCondLst>
                                            <p:cond delay="0"/>
                                          </p:stCondLst>
                                        </p:cTn>
                                        <p:tgtEl>
                                          <p:spTgt spid="7415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153" grpId="0" animBg="1"/>
      <p:bldP spid="74154" grpId="0" animBg="1"/>
      <p:bldP spid="74155" grpId="0" animBg="1"/>
      <p:bldP spid="74156" grpId="0" animBg="1"/>
      <p:bldP spid="74157" grpId="0" animBg="1"/>
      <p:bldP spid="74157" grpId="1" animBg="1"/>
      <p:bldP spid="74158" grpId="0" animBg="1"/>
      <p:bldP spid="74158" grpId="1" animBg="1"/>
      <p:bldP spid="74162" grpId="0" animBg="1"/>
      <p:bldP spid="74162" grpId="1" animBg="1"/>
      <p:bldP spid="74163" grpId="0" animBg="1"/>
      <p:bldP spid="74163" grpId="1" animBg="1"/>
      <p:bldP spid="74164" grpId="0" animBg="1"/>
      <p:bldP spid="74164" grpId="1" animBg="1"/>
      <p:bldP spid="74166" grpId="0" animBg="1"/>
      <p:bldP spid="74166" grpId="1" animBg="1"/>
      <p:bldP spid="74167" grpId="0" animBg="1"/>
      <p:bldP spid="74169" grpId="0" animBg="1"/>
      <p:bldP spid="74169" grpId="1" animBg="1"/>
      <p:bldP spid="74170" grpId="0" animBg="1"/>
      <p:bldP spid="74170" grpId="1" animBg="1"/>
      <p:bldP spid="74171" grpId="0" animBg="1"/>
      <p:bldP spid="74171" grpId="1" animBg="1"/>
      <p:bldP spid="74172" grpId="0" animBg="1"/>
      <p:bldP spid="74172"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image.png"/>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8033370" y="5723930"/>
            <a:ext cx="896317" cy="91082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7" name="Picture 2" descr="image.jp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bwMode="auto">
          <a:xfrm>
            <a:off x="169333" y="372534"/>
            <a:ext cx="3539067" cy="343746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flat" cmpd="sng">
                <a:solidFill>
                  <a:srgbClr val="000000"/>
                </a:solidFill>
                <a:prstDash val="solid"/>
                <a:miter lim="0"/>
                <a:headEnd type="none" w="med" len="med"/>
                <a:tailEnd type="none" w="med" len="me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8" name="Content Placeholder 4"/>
          <p:cNvPicPr>
            <a:picLocks noGrp="1" noChangeAspect="1"/>
          </p:cNvPicPr>
          <p:nvPr>
            <p:ph idx="1"/>
          </p:nvPr>
        </p:nvPicPr>
        <p:blipFill>
          <a:blip r:embed="rId4" cstate="email">
            <a:extLst>
              <a:ext uri="{28A0092B-C50C-407E-A947-70E740481C1C}">
                <a14:useLocalDpi xmlns:a14="http://schemas.microsoft.com/office/drawing/2010/main"/>
              </a:ext>
            </a:extLst>
          </a:blip>
          <a:stretch>
            <a:fillRect/>
          </a:stretch>
        </p:blipFill>
        <p:spPr>
          <a:xfrm>
            <a:off x="169333" y="3945467"/>
            <a:ext cx="4780961" cy="2689291"/>
          </a:xfrm>
          <a:prstGeom prst="rect">
            <a:avLst/>
          </a:prstGeom>
          <a:ln>
            <a:noFill/>
          </a:ln>
          <a:effectLst>
            <a:outerShdw blurRad="292100" dist="139700" dir="2700000" algn="tl" rotWithShape="0">
              <a:srgbClr val="333333">
                <a:alpha val="65000"/>
              </a:srgbClr>
            </a:outerShdw>
          </a:effectLst>
        </p:spPr>
      </p:pic>
      <p:sp>
        <p:nvSpPr>
          <p:cNvPr id="4" name="TextBox 3"/>
          <p:cNvSpPr txBox="1"/>
          <p:nvPr/>
        </p:nvSpPr>
        <p:spPr>
          <a:xfrm>
            <a:off x="3911600" y="508000"/>
            <a:ext cx="5018087" cy="2369880"/>
          </a:xfrm>
          <a:prstGeom prst="rect">
            <a:avLst/>
          </a:prstGeom>
          <a:noFill/>
        </p:spPr>
        <p:txBody>
          <a:bodyPr wrap="square" rtlCol="0">
            <a:spAutoFit/>
          </a:bodyPr>
          <a:lstStyle/>
          <a:p>
            <a:r>
              <a:rPr lang="en-US" sz="2800" b="1" dirty="0" smtClean="0">
                <a:solidFill>
                  <a:srgbClr val="EDEDED"/>
                </a:solidFill>
              </a:rPr>
              <a:t>Geographic focus:</a:t>
            </a:r>
          </a:p>
          <a:p>
            <a:r>
              <a:rPr lang="en-US" sz="2000" dirty="0" smtClean="0">
                <a:solidFill>
                  <a:srgbClr val="EDEDED"/>
                </a:solidFill>
              </a:rPr>
              <a:t>(</a:t>
            </a:r>
            <a:r>
              <a:rPr lang="en-US" sz="2000" dirty="0" err="1" smtClean="0">
                <a:solidFill>
                  <a:srgbClr val="EDEDED"/>
                </a:solidFill>
              </a:rPr>
              <a:t>i</a:t>
            </a:r>
            <a:r>
              <a:rPr lang="en-US" sz="2000" dirty="0" smtClean="0">
                <a:solidFill>
                  <a:srgbClr val="EDEDED"/>
                </a:solidFill>
              </a:rPr>
              <a:t>) Indo-Burma Trafficking Network</a:t>
            </a:r>
          </a:p>
          <a:p>
            <a:r>
              <a:rPr lang="en-US" sz="2000" dirty="0" smtClean="0">
                <a:solidFill>
                  <a:srgbClr val="EDEDED"/>
                </a:solidFill>
              </a:rPr>
              <a:t>Central VN-China Border</a:t>
            </a:r>
          </a:p>
          <a:p>
            <a:endParaRPr lang="en-US" sz="2000" dirty="0">
              <a:solidFill>
                <a:srgbClr val="EDEDED"/>
              </a:solidFill>
            </a:endParaRPr>
          </a:p>
          <a:p>
            <a:r>
              <a:rPr lang="en-US" sz="2000" dirty="0" smtClean="0">
                <a:solidFill>
                  <a:srgbClr val="EDEDED"/>
                </a:solidFill>
              </a:rPr>
              <a:t>(ii) </a:t>
            </a:r>
            <a:r>
              <a:rPr lang="en-US" sz="2000" dirty="0" err="1" smtClean="0">
                <a:solidFill>
                  <a:srgbClr val="EDEDED"/>
                </a:solidFill>
              </a:rPr>
              <a:t>Mondulkuri</a:t>
            </a:r>
            <a:r>
              <a:rPr lang="en-US" sz="2000" dirty="0" smtClean="0">
                <a:solidFill>
                  <a:srgbClr val="EDEDED"/>
                </a:solidFill>
              </a:rPr>
              <a:t> – HCMC Trafficking Network </a:t>
            </a:r>
          </a:p>
          <a:p>
            <a:endParaRPr lang="en-US" sz="2000" dirty="0">
              <a:solidFill>
                <a:srgbClr val="EDEDED"/>
              </a:solidFill>
            </a:endParaRPr>
          </a:p>
          <a:p>
            <a:r>
              <a:rPr lang="en-US" sz="2000" dirty="0" smtClean="0">
                <a:solidFill>
                  <a:srgbClr val="EDEDED"/>
                </a:solidFill>
              </a:rPr>
              <a:t>(iii) Policy level</a:t>
            </a:r>
            <a:endParaRPr lang="en-US" sz="2000" dirty="0">
              <a:solidFill>
                <a:srgbClr val="EDEDED"/>
              </a:solidFill>
            </a:endParaRPr>
          </a:p>
        </p:txBody>
      </p:sp>
    </p:spTree>
    <p:extLst>
      <p:ext uri="{BB962C8B-B14F-4D97-AF65-F5344CB8AC3E}">
        <p14:creationId xmlns:p14="http://schemas.microsoft.com/office/powerpoint/2010/main" val="2245293646"/>
      </p:ext>
    </p:extLst>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545</TotalTime>
  <Words>876</Words>
  <Application>Microsoft Office PowerPoint</Application>
  <PresentationFormat>On-screen Show (4:3)</PresentationFormat>
  <Paragraphs>140</Paragraphs>
  <Slides>12</Slides>
  <Notes>6</Notes>
  <HiddenSlides>0</HiddenSlides>
  <MMClips>0</MMClips>
  <ScaleCrop>false</ScaleCrop>
  <HeadingPairs>
    <vt:vector size="4" baseType="variant">
      <vt:variant>
        <vt:lpstr>Theme</vt:lpstr>
      </vt:variant>
      <vt:variant>
        <vt:i4>1</vt:i4>
      </vt:variant>
      <vt:variant>
        <vt:lpstr>Slide Titles</vt:lpstr>
      </vt:variant>
      <vt:variant>
        <vt:i4>12</vt:i4>
      </vt:variant>
    </vt:vector>
  </HeadingPairs>
  <TitlesOfParts>
    <vt:vector size="13"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Scott Roberton</dc:creator>
  <cp:lastModifiedBy>Mike</cp:lastModifiedBy>
  <cp:revision>58</cp:revision>
  <dcterms:created xsi:type="dcterms:W3CDTF">2013-12-12T02:32:51Z</dcterms:created>
  <dcterms:modified xsi:type="dcterms:W3CDTF">2016-03-09T03:03:40Z</dcterms:modified>
</cp:coreProperties>
</file>