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65" r:id="rId3"/>
    <p:sldId id="391" r:id="rId4"/>
    <p:sldId id="390" r:id="rId5"/>
    <p:sldId id="453" r:id="rId6"/>
    <p:sldId id="454" r:id="rId7"/>
    <p:sldId id="455" r:id="rId8"/>
    <p:sldId id="456" r:id="rId9"/>
    <p:sldId id="458" r:id="rId10"/>
    <p:sldId id="459" r:id="rId11"/>
    <p:sldId id="460" r:id="rId12"/>
    <p:sldId id="461" r:id="rId13"/>
    <p:sldId id="462" r:id="rId14"/>
    <p:sldId id="463" r:id="rId15"/>
    <p:sldId id="466" r:id="rId16"/>
    <p:sldId id="468" r:id="rId17"/>
    <p:sldId id="464" r:id="rId18"/>
    <p:sldId id="465" r:id="rId19"/>
    <p:sldId id="347" r:id="rId20"/>
  </p:sldIdLst>
  <p:sldSz cx="9144000" cy="6858000" type="screen4x3"/>
  <p:notesSz cx="7053263" cy="9356725"/>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525" autoAdjust="0"/>
  </p:normalViewPr>
  <p:slideViewPr>
    <p:cSldViewPr>
      <p:cViewPr varScale="1">
        <p:scale>
          <a:sx n="45" d="100"/>
          <a:sy n="45" d="100"/>
        </p:scale>
        <p:origin x="-1236" y="-90"/>
      </p:cViewPr>
      <p:guideLst>
        <p:guide orient="horz" pos="2160"/>
        <p:guide pos="2880"/>
        <p:guide pos="5112"/>
        <p:guide pos="612"/>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9900"/>
          </a:xfrm>
          <a:prstGeom prst="rect">
            <a:avLst/>
          </a:prstGeom>
        </p:spPr>
        <p:txBody>
          <a:bodyPr vert="horz" lIns="93763" tIns="46881" rIns="93763" bIns="46881" rtlCol="0"/>
          <a:lstStyle>
            <a:lvl1pPr algn="l" fontAlgn="auto">
              <a:spcBef>
                <a:spcPts val="0"/>
              </a:spcBef>
              <a:spcAft>
                <a:spcPts val="0"/>
              </a:spcAft>
              <a:defRPr sz="1200">
                <a:latin typeface="+mn-lt"/>
                <a:ea typeface="+mn-ea"/>
                <a:cs typeface="+mn-cs"/>
              </a:defRPr>
            </a:lvl1pPr>
          </a:lstStyle>
          <a:p>
            <a:pPr>
              <a:defRPr/>
            </a:pPr>
            <a:endParaRPr/>
          </a:p>
        </p:txBody>
      </p:sp>
      <p:sp>
        <p:nvSpPr>
          <p:cNvPr id="3" name="Date Placeholder 2"/>
          <p:cNvSpPr>
            <a:spLocks noGrp="1"/>
          </p:cNvSpPr>
          <p:nvPr>
            <p:ph type="dt" sz="quarter" idx="1"/>
          </p:nvPr>
        </p:nvSpPr>
        <p:spPr>
          <a:xfrm>
            <a:off x="3995738" y="0"/>
            <a:ext cx="3055937" cy="469900"/>
          </a:xfrm>
          <a:prstGeom prst="rect">
            <a:avLst/>
          </a:prstGeom>
        </p:spPr>
        <p:txBody>
          <a:bodyPr vert="horz" wrap="square" lIns="93763" tIns="46881" rIns="93763" bIns="46881" numCol="1" anchor="t" anchorCtr="0" compatLnSpc="1">
            <a:prstTxWarp prst="textNoShape">
              <a:avLst/>
            </a:prstTxWarp>
          </a:bodyPr>
          <a:lstStyle>
            <a:lvl1pPr algn="r">
              <a:defRPr sz="1200" smtClean="0">
                <a:latin typeface="Corbel" charset="0"/>
                <a:cs typeface="Arial" charset="0"/>
              </a:defRPr>
            </a:lvl1pPr>
          </a:lstStyle>
          <a:p>
            <a:pPr>
              <a:defRPr/>
            </a:pPr>
            <a:fld id="{136216D0-3B5C-3B40-925F-670A52A62446}" type="datetimeFigureOut">
              <a:rPr lang="en-US"/>
              <a:pPr>
                <a:defRPr/>
              </a:pPr>
              <a:t>3/8/2016</a:t>
            </a:fld>
            <a:endParaRPr lang="en-US"/>
          </a:p>
        </p:txBody>
      </p:sp>
      <p:sp>
        <p:nvSpPr>
          <p:cNvPr id="4" name="Footer Placeholder 3"/>
          <p:cNvSpPr>
            <a:spLocks noGrp="1"/>
          </p:cNvSpPr>
          <p:nvPr>
            <p:ph type="ftr" sz="quarter" idx="2"/>
          </p:nvPr>
        </p:nvSpPr>
        <p:spPr>
          <a:xfrm>
            <a:off x="0" y="8886825"/>
            <a:ext cx="3055938" cy="469900"/>
          </a:xfrm>
          <a:prstGeom prst="rect">
            <a:avLst/>
          </a:prstGeom>
        </p:spPr>
        <p:txBody>
          <a:bodyPr vert="horz" lIns="93763" tIns="46881" rIns="93763" bIns="46881" rtlCol="0" anchor="b"/>
          <a:lstStyle>
            <a:lvl1pPr algn="l" fontAlgn="auto">
              <a:spcBef>
                <a:spcPts val="0"/>
              </a:spcBef>
              <a:spcAft>
                <a:spcPts val="0"/>
              </a:spcAft>
              <a:defRPr sz="1200">
                <a:latin typeface="+mn-lt"/>
                <a:ea typeface="+mn-ea"/>
                <a:cs typeface="+mn-cs"/>
              </a:defRPr>
            </a:lvl1pPr>
          </a:lstStyle>
          <a:p>
            <a:pPr>
              <a:defRPr/>
            </a:pPr>
            <a:endParaRPr/>
          </a:p>
        </p:txBody>
      </p:sp>
      <p:sp>
        <p:nvSpPr>
          <p:cNvPr id="5" name="Slide Number Placeholder 4"/>
          <p:cNvSpPr>
            <a:spLocks noGrp="1"/>
          </p:cNvSpPr>
          <p:nvPr>
            <p:ph type="sldNum" sz="quarter" idx="3"/>
          </p:nvPr>
        </p:nvSpPr>
        <p:spPr>
          <a:xfrm>
            <a:off x="3995738" y="8886825"/>
            <a:ext cx="3055937" cy="469900"/>
          </a:xfrm>
          <a:prstGeom prst="rect">
            <a:avLst/>
          </a:prstGeom>
        </p:spPr>
        <p:txBody>
          <a:bodyPr vert="horz" wrap="square" lIns="93763" tIns="46881" rIns="93763" bIns="46881" numCol="1" anchor="b" anchorCtr="0" compatLnSpc="1">
            <a:prstTxWarp prst="textNoShape">
              <a:avLst/>
            </a:prstTxWarp>
          </a:bodyPr>
          <a:lstStyle>
            <a:lvl1pPr algn="r">
              <a:defRPr sz="1200" smtClean="0">
                <a:latin typeface="Corbel" charset="0"/>
                <a:cs typeface="Arial" charset="0"/>
              </a:defRPr>
            </a:lvl1pPr>
          </a:lstStyle>
          <a:p>
            <a:pPr>
              <a:defRPr/>
            </a:pPr>
            <a:fld id="{E332C6F8-D088-B945-9401-A80D98AE748E}" type="slidenum">
              <a:rPr lang="en-US"/>
              <a:pPr>
                <a:defRPr/>
              </a:pPr>
              <a:t>‹#›</a:t>
            </a:fld>
            <a:endParaRPr lang="en-US"/>
          </a:p>
        </p:txBody>
      </p:sp>
    </p:spTree>
    <p:extLst>
      <p:ext uri="{BB962C8B-B14F-4D97-AF65-F5344CB8AC3E}">
        <p14:creationId xmlns:p14="http://schemas.microsoft.com/office/powerpoint/2010/main" val="98564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9900"/>
          </a:xfrm>
          <a:prstGeom prst="rect">
            <a:avLst/>
          </a:prstGeom>
        </p:spPr>
        <p:txBody>
          <a:bodyPr vert="horz" lIns="93763" tIns="46881" rIns="93763" bIns="46881" rtlCol="0"/>
          <a:lstStyle>
            <a:lvl1pPr algn="l" fontAlgn="auto">
              <a:spcBef>
                <a:spcPts val="0"/>
              </a:spcBef>
              <a:spcAft>
                <a:spcPts val="0"/>
              </a:spcAft>
              <a:defRPr sz="1200">
                <a:latin typeface="+mn-lt"/>
                <a:ea typeface="+mn-ea"/>
                <a:cs typeface="+mn-cs"/>
              </a:defRPr>
            </a:lvl1pPr>
          </a:lstStyle>
          <a:p>
            <a:pPr>
              <a:defRPr/>
            </a:pPr>
            <a:endParaRPr/>
          </a:p>
        </p:txBody>
      </p:sp>
      <p:sp>
        <p:nvSpPr>
          <p:cNvPr id="3" name="Date Placeholder 2"/>
          <p:cNvSpPr>
            <a:spLocks noGrp="1"/>
          </p:cNvSpPr>
          <p:nvPr>
            <p:ph type="dt" idx="1"/>
          </p:nvPr>
        </p:nvSpPr>
        <p:spPr>
          <a:xfrm>
            <a:off x="3995738" y="0"/>
            <a:ext cx="3055937" cy="469900"/>
          </a:xfrm>
          <a:prstGeom prst="rect">
            <a:avLst/>
          </a:prstGeom>
        </p:spPr>
        <p:txBody>
          <a:bodyPr vert="horz" wrap="square" lIns="93763" tIns="46881" rIns="93763" bIns="46881" numCol="1" anchor="t" anchorCtr="0" compatLnSpc="1">
            <a:prstTxWarp prst="textNoShape">
              <a:avLst/>
            </a:prstTxWarp>
          </a:bodyPr>
          <a:lstStyle>
            <a:lvl1pPr algn="r">
              <a:defRPr sz="1200" smtClean="0">
                <a:latin typeface="Corbel" charset="0"/>
                <a:cs typeface="Arial" charset="0"/>
              </a:defRPr>
            </a:lvl1pPr>
          </a:lstStyle>
          <a:p>
            <a:pPr>
              <a:defRPr/>
            </a:pPr>
            <a:fld id="{B747E61F-EEB6-CE4F-A125-E767F4AF31AF}" type="datetimeFigureOut">
              <a:rPr lang="en-US"/>
              <a:pPr>
                <a:defRPr/>
              </a:pPr>
              <a:t>3/8/2016</a:t>
            </a:fld>
            <a:endParaRPr lang="en-US"/>
          </a:p>
        </p:txBody>
      </p:sp>
      <p:sp>
        <p:nvSpPr>
          <p:cNvPr id="4" name="Slide Image Placeholder 3"/>
          <p:cNvSpPr>
            <a:spLocks noGrp="1" noRot="1" noChangeAspect="1"/>
          </p:cNvSpPr>
          <p:nvPr>
            <p:ph type="sldImg" idx="2"/>
          </p:nvPr>
        </p:nvSpPr>
        <p:spPr>
          <a:xfrm>
            <a:off x="1420813" y="1169988"/>
            <a:ext cx="4211637" cy="3157537"/>
          </a:xfrm>
          <a:prstGeom prst="rect">
            <a:avLst/>
          </a:prstGeom>
          <a:noFill/>
          <a:ln w="12700">
            <a:solidFill>
              <a:prstClr val="black"/>
            </a:solidFill>
          </a:ln>
        </p:spPr>
        <p:txBody>
          <a:bodyPr vert="horz" lIns="93763" tIns="46881" rIns="93763" bIns="46881" rtlCol="0" anchor="ctr"/>
          <a:lstStyle/>
          <a:p>
            <a:pPr lvl="0"/>
            <a:endParaRPr noProof="0"/>
          </a:p>
        </p:txBody>
      </p:sp>
      <p:sp>
        <p:nvSpPr>
          <p:cNvPr id="5" name="Notes Placeholder 4"/>
          <p:cNvSpPr>
            <a:spLocks noGrp="1"/>
          </p:cNvSpPr>
          <p:nvPr>
            <p:ph type="body" sz="quarter" idx="3"/>
          </p:nvPr>
        </p:nvSpPr>
        <p:spPr>
          <a:xfrm>
            <a:off x="704850" y="4502150"/>
            <a:ext cx="5643563" cy="3159125"/>
          </a:xfrm>
          <a:prstGeom prst="rect">
            <a:avLst/>
          </a:prstGeom>
        </p:spPr>
        <p:txBody>
          <a:bodyPr vert="horz" lIns="93763" tIns="46881" rIns="93763" bIns="46881" rtlCol="0"/>
          <a:lstStyle/>
          <a:p>
            <a:pPr lvl="0"/>
            <a:r>
              <a:rPr noProof="0" dirty="0"/>
              <a:t>Click to edit Master text styles</a:t>
            </a:r>
          </a:p>
          <a:p>
            <a:pPr lvl="1"/>
            <a:r>
              <a:rPr noProof="0" dirty="0"/>
              <a:t>Second level</a:t>
            </a:r>
          </a:p>
          <a:p>
            <a:pPr lvl="2"/>
            <a:r>
              <a:rPr noProof="0" dirty="0"/>
              <a:t>Third level</a:t>
            </a:r>
          </a:p>
          <a:p>
            <a:pPr lvl="3"/>
            <a:r>
              <a:rPr noProof="0" dirty="0"/>
              <a:t>Fourth level</a:t>
            </a:r>
          </a:p>
          <a:p>
            <a:pPr lvl="4"/>
            <a:r>
              <a:rPr noProof="0" dirty="0"/>
              <a:t>Fifth level</a:t>
            </a:r>
          </a:p>
        </p:txBody>
      </p:sp>
      <p:sp>
        <p:nvSpPr>
          <p:cNvPr id="6" name="Footer Placeholder 5"/>
          <p:cNvSpPr>
            <a:spLocks noGrp="1"/>
          </p:cNvSpPr>
          <p:nvPr>
            <p:ph type="ftr" sz="quarter" idx="4"/>
          </p:nvPr>
        </p:nvSpPr>
        <p:spPr>
          <a:xfrm>
            <a:off x="0" y="8886825"/>
            <a:ext cx="3055938" cy="469900"/>
          </a:xfrm>
          <a:prstGeom prst="rect">
            <a:avLst/>
          </a:prstGeom>
        </p:spPr>
        <p:txBody>
          <a:bodyPr vert="horz" lIns="93763" tIns="46881" rIns="93763" bIns="46881" rtlCol="0" anchor="b"/>
          <a:lstStyle>
            <a:lvl1pPr algn="l" fontAlgn="auto">
              <a:spcBef>
                <a:spcPts val="0"/>
              </a:spcBef>
              <a:spcAft>
                <a:spcPts val="0"/>
              </a:spcAft>
              <a:defRPr sz="1200">
                <a:latin typeface="+mn-lt"/>
                <a:ea typeface="+mn-ea"/>
                <a:cs typeface="+mn-cs"/>
              </a:defRPr>
            </a:lvl1pPr>
          </a:lstStyle>
          <a:p>
            <a:pPr>
              <a:defRPr/>
            </a:pPr>
            <a:endParaRPr/>
          </a:p>
        </p:txBody>
      </p:sp>
      <p:sp>
        <p:nvSpPr>
          <p:cNvPr id="7" name="Slide Number Placeholder 6"/>
          <p:cNvSpPr>
            <a:spLocks noGrp="1"/>
          </p:cNvSpPr>
          <p:nvPr>
            <p:ph type="sldNum" sz="quarter" idx="5"/>
          </p:nvPr>
        </p:nvSpPr>
        <p:spPr>
          <a:xfrm>
            <a:off x="3995738" y="8886825"/>
            <a:ext cx="3055937" cy="469900"/>
          </a:xfrm>
          <a:prstGeom prst="rect">
            <a:avLst/>
          </a:prstGeom>
        </p:spPr>
        <p:txBody>
          <a:bodyPr vert="horz" wrap="square" lIns="93763" tIns="46881" rIns="93763" bIns="46881" numCol="1" anchor="b" anchorCtr="0" compatLnSpc="1">
            <a:prstTxWarp prst="textNoShape">
              <a:avLst/>
            </a:prstTxWarp>
          </a:bodyPr>
          <a:lstStyle>
            <a:lvl1pPr algn="r">
              <a:defRPr sz="1200" smtClean="0">
                <a:latin typeface="Corbel" charset="0"/>
                <a:cs typeface="Arial" charset="0"/>
              </a:defRPr>
            </a:lvl1pPr>
          </a:lstStyle>
          <a:p>
            <a:pPr>
              <a:defRPr/>
            </a:pPr>
            <a:fld id="{5F4AB363-45C6-A84A-AD9A-A032EE3DD9DA}" type="slidenum">
              <a:rPr lang="en-US"/>
              <a:pPr>
                <a:defRPr/>
              </a:pPr>
              <a:t>‹#›</a:t>
            </a:fld>
            <a:endParaRPr lang="en-US"/>
          </a:p>
        </p:txBody>
      </p:sp>
    </p:spTree>
    <p:extLst>
      <p:ext uri="{BB962C8B-B14F-4D97-AF65-F5344CB8AC3E}">
        <p14:creationId xmlns:p14="http://schemas.microsoft.com/office/powerpoint/2010/main" val="1278064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rbel"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6B66D8-0586-7E44-8BB9-93D8E8B556D7}" type="slidenum">
              <a:rPr lang="en-US" sz="1200">
                <a:latin typeface="Corbel" charset="0"/>
              </a:rPr>
              <a:pPr eaLnBrk="1" hangingPunct="1"/>
              <a:t>1</a:t>
            </a:fld>
            <a:endParaRPr lang="en-US" sz="1200">
              <a:latin typeface="Corbe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i="1">
              <a:latin typeface="Corbel" charset="0"/>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5969A3-3755-8346-BFDC-F576B7363942}" type="slidenum">
              <a:rPr lang="en-US" sz="1200">
                <a:latin typeface="Corbel" charset="0"/>
              </a:rPr>
              <a:pPr eaLnBrk="1" hangingPunct="1"/>
              <a:t>18</a:t>
            </a:fld>
            <a:endParaRPr lang="en-US" sz="1200">
              <a:latin typeface="Corbe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E2A4D7F-C20A-9E4D-A1A4-BCD4384C1DFC}" type="slidenum">
              <a:rPr lang="en-US">
                <a:latin typeface="Arial" pitchFamily="1" charset="0"/>
              </a:rPr>
              <a:pPr/>
              <a:t>5</a:t>
            </a:fld>
            <a:endParaRPr lang="en-US">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fr-FR">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E2A4D7F-C20A-9E4D-A1A4-BCD4384C1DFC}" type="slidenum">
              <a:rPr lang="en-US">
                <a:latin typeface="Arial" pitchFamily="1" charset="0"/>
              </a:rPr>
              <a:pPr/>
              <a:t>6</a:t>
            </a:fld>
            <a:endParaRPr lang="en-US">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fr-FR">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E2A4D7F-C20A-9E4D-A1A4-BCD4384C1DFC}" type="slidenum">
              <a:rPr lang="en-US">
                <a:latin typeface="Arial" pitchFamily="1" charset="0"/>
              </a:rPr>
              <a:pPr/>
              <a:t>7</a:t>
            </a:fld>
            <a:endParaRPr lang="en-US">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fr-FR">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E2A4D7F-C20A-9E4D-A1A4-BCD4384C1DFC}" type="slidenum">
              <a:rPr lang="en-US">
                <a:latin typeface="Arial" pitchFamily="1" charset="0"/>
              </a:rPr>
              <a:pPr/>
              <a:t>8</a:t>
            </a:fld>
            <a:endParaRPr lang="en-US">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fr-FR">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E2A4D7F-C20A-9E4D-A1A4-BCD4384C1DFC}" type="slidenum">
              <a:rPr lang="en-US">
                <a:latin typeface="Arial" pitchFamily="1" charset="0"/>
              </a:rPr>
              <a:pPr/>
              <a:t>9</a:t>
            </a:fld>
            <a:endParaRPr lang="en-US">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fr-FR">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E2A4D7F-C20A-9E4D-A1A4-BCD4384C1DFC}" type="slidenum">
              <a:rPr lang="en-US">
                <a:latin typeface="Arial" pitchFamily="1" charset="0"/>
              </a:rPr>
              <a:pPr/>
              <a:t>10</a:t>
            </a:fld>
            <a:endParaRPr lang="en-US">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fr-FR">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E2A4D7F-C20A-9E4D-A1A4-BCD4384C1DFC}" type="slidenum">
              <a:rPr lang="en-US">
                <a:latin typeface="Arial" pitchFamily="1" charset="0"/>
              </a:rPr>
              <a:pPr/>
              <a:t>11</a:t>
            </a:fld>
            <a:endParaRPr lang="en-US">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fr-FR">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indicated there are allegations of conspiracy bargaining height of the defendant that the verdict came out 18 months in prison", said Chairman of the Institute for Animal Advocacy Irma, through release told AFP on Friday.</a:t>
            </a:r>
            <a:endParaRPr lang="en-US" dirty="0"/>
          </a:p>
        </p:txBody>
      </p:sp>
      <p:sp>
        <p:nvSpPr>
          <p:cNvPr id="4" name="Slide Number Placeholder 3"/>
          <p:cNvSpPr>
            <a:spLocks noGrp="1"/>
          </p:cNvSpPr>
          <p:nvPr>
            <p:ph type="sldNum" sz="quarter" idx="10"/>
          </p:nvPr>
        </p:nvSpPr>
        <p:spPr/>
        <p:txBody>
          <a:bodyPr/>
          <a:lstStyle/>
          <a:p>
            <a:pPr>
              <a:defRPr/>
            </a:pPr>
            <a:fld id="{0E457B5C-B55B-2B45-B1B1-82B024D68C62}"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kern="0">
              <a:solidFill>
                <a:prstClr val="white"/>
              </a:solidFill>
              <a:latin typeface="Euphemia"/>
              <a:ea typeface="+mn-ea"/>
              <a:cs typeface="+mn-cs"/>
            </a:endParaRPr>
          </a:p>
        </p:txBody>
      </p:sp>
      <p:sp>
        <p:nvSpPr>
          <p:cNvPr id="6" name="Rectangle 5"/>
          <p:cNvSpPr/>
          <p:nvPr/>
        </p:nvSpPr>
        <p:spPr bwMode="white">
          <a:xfrm>
            <a:off x="0" y="4724400"/>
            <a:ext cx="9140825"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1142999" y="4800600"/>
            <a:ext cx="6858002" cy="1143000"/>
          </a:xfrm>
        </p:spPr>
        <p:txBody>
          <a:bodyPr>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41810" y="5943600"/>
            <a:ext cx="6858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05966910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5" name="Rectangle 4"/>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kern="0">
              <a:solidFill>
                <a:prstClr val="white"/>
              </a:solidFill>
              <a:latin typeface="Euphemia"/>
              <a:ea typeface="+mn-ea"/>
              <a:cs typeface="+mn-cs"/>
            </a:endParaRPr>
          </a:p>
        </p:txBody>
      </p:sp>
      <p:sp>
        <p:nvSpPr>
          <p:cNvPr id="2" name="Title 1"/>
          <p:cNvSpPr>
            <a:spLocks noGrp="1"/>
          </p:cNvSpPr>
          <p:nvPr>
            <p:ph type="title"/>
          </p:nvPr>
        </p:nvSpPr>
        <p:spPr>
          <a:xfrm>
            <a:off x="570309" y="2362201"/>
            <a:ext cx="2400300" cy="1990725"/>
          </a:xfrm>
        </p:spPr>
        <p:txBody>
          <a:bodyPr>
            <a:normAutofit/>
          </a:bodyPr>
          <a:lstStyle>
            <a:lvl1pPr>
              <a:defRPr sz="34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022169" y="685800"/>
            <a:ext cx="477774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solidFill>
                  <a:schemeClr val="tx2"/>
                </a:solidFill>
              </a:defRPr>
            </a:lvl1pPr>
          </a:lstStyle>
          <a:p>
            <a:pPr>
              <a:defRPr/>
            </a:pPr>
            <a:fld id="{238C6795-E884-F043-B284-503CA70CB963}" type="datetimeFigureOut">
              <a:rPr lang="en-US"/>
              <a:pPr>
                <a:defRPr/>
              </a:pPr>
              <a:t>3/8/2016</a:t>
            </a:fld>
            <a:endParaRPr lang="en-US"/>
          </a:p>
        </p:txBody>
      </p:sp>
      <p:sp>
        <p:nvSpPr>
          <p:cNvPr id="7" name="Footer Placeholder 5"/>
          <p:cNvSpPr>
            <a:spLocks noGrp="1"/>
          </p:cNvSpPr>
          <p:nvPr>
            <p:ph type="ftr" sz="quarter" idx="11"/>
          </p:nvPr>
        </p:nvSpPr>
        <p:spPr/>
        <p:txBody>
          <a:bodyPr/>
          <a:lstStyle>
            <a:lvl1pPr>
              <a:defRPr/>
            </a:lvl1pPr>
          </a:lstStyle>
          <a:p>
            <a:pPr>
              <a:defRPr/>
            </a:pPr>
            <a:endParaRPr/>
          </a:p>
        </p:txBody>
      </p:sp>
      <p:sp>
        <p:nvSpPr>
          <p:cNvPr id="8" name="Slide Number Placeholder 6"/>
          <p:cNvSpPr>
            <a:spLocks noGrp="1"/>
          </p:cNvSpPr>
          <p:nvPr>
            <p:ph type="sldNum" sz="quarter" idx="12"/>
          </p:nvPr>
        </p:nvSpPr>
        <p:spPr/>
        <p:txBody>
          <a:bodyPr/>
          <a:lstStyle>
            <a:lvl1pPr>
              <a:defRPr smtClean="0">
                <a:solidFill>
                  <a:schemeClr val="tx2"/>
                </a:solidFill>
              </a:defRPr>
            </a:lvl1pPr>
          </a:lstStyle>
          <a:p>
            <a:pPr>
              <a:defRPr/>
            </a:pPr>
            <a:fld id="{E8C5F0EC-BDB1-9546-8FD1-52664169B22D}" type="slidenum">
              <a:rPr lang="en-US"/>
              <a:pPr>
                <a:defRPr/>
              </a:pPr>
              <a:t>‹#›</a:t>
            </a:fld>
            <a:endParaRPr lang="en-US"/>
          </a:p>
        </p:txBody>
      </p:sp>
    </p:spTree>
    <p:extLst>
      <p:ext uri="{BB962C8B-B14F-4D97-AF65-F5344CB8AC3E}">
        <p14:creationId xmlns:p14="http://schemas.microsoft.com/office/powerpoint/2010/main" val="248264821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kern="0">
              <a:solidFill>
                <a:prstClr val="white"/>
              </a:solidFill>
              <a:latin typeface="Euphemia"/>
              <a:ea typeface="+mn-ea"/>
              <a:cs typeface="+mn-cs"/>
            </a:endParaRPr>
          </a:p>
        </p:txBody>
      </p:sp>
      <p:sp>
        <p:nvSpPr>
          <p:cNvPr id="2" name="Title 1"/>
          <p:cNvSpPr>
            <a:spLocks noGrp="1"/>
          </p:cNvSpPr>
          <p:nvPr>
            <p:ph type="title"/>
          </p:nvPr>
        </p:nvSpPr>
        <p:spPr>
          <a:xfrm>
            <a:off x="5942411" y="2362200"/>
            <a:ext cx="2400300" cy="1993392"/>
          </a:xfrm>
        </p:spPr>
        <p:txBody>
          <a:bodyPr>
            <a:normAutofit/>
          </a:bodyPr>
          <a:lstStyle>
            <a:lvl1pPr>
              <a:defRPr sz="3400" b="0">
                <a:solidFill>
                  <a:schemeClr val="bg1"/>
                </a:solidFill>
              </a:defRPr>
            </a:lvl1pPr>
          </a:lstStyle>
          <a:p>
            <a:r>
              <a:rPr lang="en-US" smtClean="0"/>
              <a:t>Click to edit Master title style</a:t>
            </a:r>
            <a:endParaRPr/>
          </a:p>
        </p:txBody>
      </p:sp>
      <p:sp>
        <p:nvSpPr>
          <p:cNvPr id="3" name="Picture Placeholder 2"/>
          <p:cNvSpPr>
            <a:spLocks noGrp="1"/>
          </p:cNvSpPr>
          <p:nvPr>
            <p:ph type="pic" idx="1"/>
          </p:nvPr>
        </p:nvSpPr>
        <p:spPr>
          <a:xfrm>
            <a:off x="0" y="0"/>
            <a:ext cx="5486400" cy="6858000"/>
          </a:xfrm>
          <a:solidFill>
            <a:schemeClr val="bg2">
              <a:lumMod val="90000"/>
            </a:schemeClr>
          </a:solidFill>
        </p:spPr>
        <p:txBody>
          <a:bodyPr rtlCol="0">
            <a:normAutofit/>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942411" y="4355592"/>
            <a:ext cx="24003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3A74765C-DD33-8249-97D3-D022202D6E43}" type="datetimeFigureOut">
              <a:rPr lang="en-US"/>
              <a:pPr>
                <a:defRPr/>
              </a:pPr>
              <a:t>3/8/2016</a:t>
            </a:fld>
            <a:endParaRPr lang="en-US"/>
          </a:p>
        </p:txBody>
      </p:sp>
      <p:sp>
        <p:nvSpPr>
          <p:cNvPr id="7" name="Footer Placeholder 5"/>
          <p:cNvSpPr>
            <a:spLocks noGrp="1"/>
          </p:cNvSpPr>
          <p:nvPr>
            <p:ph type="ftr" sz="quarter" idx="11"/>
          </p:nvPr>
        </p:nvSpPr>
        <p:spPr/>
        <p:txBody>
          <a:bodyPr/>
          <a:lstStyle>
            <a:lvl1pPr>
              <a:defRPr/>
            </a:lvl1pPr>
          </a:lstStyle>
          <a:p>
            <a:pPr>
              <a:defRPr/>
            </a:pPr>
            <a:endParaRPr/>
          </a:p>
        </p:txBody>
      </p:sp>
      <p:sp>
        <p:nvSpPr>
          <p:cNvPr id="8" name="Slide Number Placeholder 6"/>
          <p:cNvSpPr>
            <a:spLocks noGrp="1"/>
          </p:cNvSpPr>
          <p:nvPr>
            <p:ph type="sldNum" sz="quarter" idx="12"/>
          </p:nvPr>
        </p:nvSpPr>
        <p:spPr/>
        <p:txBody>
          <a:bodyPr/>
          <a:lstStyle>
            <a:lvl1pPr>
              <a:defRPr smtClean="0"/>
            </a:lvl1pPr>
          </a:lstStyle>
          <a:p>
            <a:pPr>
              <a:defRPr/>
            </a:pPr>
            <a:fld id="{E79E07FC-E09F-8948-BE55-DEB33BB79BB1}" type="slidenum">
              <a:rPr lang="en-US"/>
              <a:pPr>
                <a:defRPr/>
              </a:pPr>
              <a:t>‹#›</a:t>
            </a:fld>
            <a:endParaRPr lang="en-US"/>
          </a:p>
        </p:txBody>
      </p:sp>
    </p:spTree>
    <p:extLst>
      <p:ext uri="{BB962C8B-B14F-4D97-AF65-F5344CB8AC3E}">
        <p14:creationId xmlns:p14="http://schemas.microsoft.com/office/powerpoint/2010/main" val="310838730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BFE82DA-BBAA-A74C-B4AD-32A2AF4839E3}" type="datetimeFigureOut">
              <a:rPr lang="en-US"/>
              <a:pPr>
                <a:defRPr/>
              </a:pPr>
              <a:t>3/8/2016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5730A1A0-45B7-4B4E-BFB4-FCD5F59C10CB}" type="slidenum">
              <a:rPr lang="en-US"/>
              <a:pPr>
                <a:defRPr/>
              </a:pPr>
              <a:t>‹#›</a:t>
            </a:fld>
            <a:endParaRPr lang="en-US"/>
          </a:p>
        </p:txBody>
      </p:sp>
    </p:spTree>
    <p:extLst>
      <p:ext uri="{BB962C8B-B14F-4D97-AF65-F5344CB8AC3E}">
        <p14:creationId xmlns:p14="http://schemas.microsoft.com/office/powerpoint/2010/main" val="279035128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FBBA91BF-7435-0144-973B-75F1DEC60539}" type="datetimeFigureOut">
              <a:rPr lang="en-US"/>
              <a:pPr>
                <a:defRPr/>
              </a:pPr>
              <a:t>3/8/2016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EA549A6C-4506-E649-A166-82BFB4E4E8BA}" type="slidenum">
              <a:rPr lang="en-US"/>
              <a:pPr>
                <a:defRPr/>
              </a:pPr>
              <a:t>‹#›</a:t>
            </a:fld>
            <a:endParaRPr lang="en-US"/>
          </a:p>
        </p:txBody>
      </p:sp>
    </p:spTree>
    <p:extLst>
      <p:ext uri="{BB962C8B-B14F-4D97-AF65-F5344CB8AC3E}">
        <p14:creationId xmlns:p14="http://schemas.microsoft.com/office/powerpoint/2010/main" val="319581481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909DAFF0-F486-5649-9106-FCFCB433757C}" type="datetimeFigureOut">
              <a:rPr lang="en-US"/>
              <a:pPr>
                <a:defRPr/>
              </a:pPr>
              <a:t>3/8/2016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2E63120B-5361-BF4F-80ED-5BE72F54E4BF}" type="slidenum">
              <a:rPr lang="en-US"/>
              <a:pPr>
                <a:defRPr/>
              </a:pPr>
              <a:t>‹#›</a:t>
            </a:fld>
            <a:endParaRPr lang="en-US"/>
          </a:p>
        </p:txBody>
      </p:sp>
    </p:spTree>
    <p:extLst>
      <p:ext uri="{BB962C8B-B14F-4D97-AF65-F5344CB8AC3E}">
        <p14:creationId xmlns:p14="http://schemas.microsoft.com/office/powerpoint/2010/main" val="82726528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kern="0">
              <a:solidFill>
                <a:prstClr val="white"/>
              </a:solidFill>
              <a:latin typeface="Euphemia"/>
              <a:ea typeface="+mn-ea"/>
              <a:cs typeface="+mn-cs"/>
            </a:endParaRPr>
          </a:p>
        </p:txBody>
      </p:sp>
      <p:sp>
        <p:nvSpPr>
          <p:cNvPr id="5" name="Rectangle 4"/>
          <p:cNvSpPr/>
          <p:nvPr/>
        </p:nvSpPr>
        <p:spPr bwMode="white">
          <a:xfrm>
            <a:off x="0" y="411163"/>
            <a:ext cx="9142413" cy="46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1143000" y="1143000"/>
            <a:ext cx="6858000" cy="2667000"/>
          </a:xfrm>
        </p:spPr>
        <p:txBody>
          <a:bodyPr>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143000" y="3810000"/>
            <a:ext cx="6858000" cy="1143000"/>
          </a:xfrm>
        </p:spPr>
        <p:txBody>
          <a:bodyPr>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4E536882-4C80-0D40-B945-D09324FB5CD2}" type="datetimeFigureOut">
              <a:rPr lang="en-US"/>
              <a:pPr>
                <a:defRPr/>
              </a:pPr>
              <a:t>3/8/2016</a:t>
            </a:fld>
            <a:endParaRPr lang="en-US"/>
          </a:p>
        </p:txBody>
      </p:sp>
      <p:sp>
        <p:nvSpPr>
          <p:cNvPr id="7" name="Footer Placeholder 4"/>
          <p:cNvSpPr>
            <a:spLocks noGrp="1"/>
          </p:cNvSpPr>
          <p:nvPr>
            <p:ph type="ftr" sz="quarter" idx="11"/>
          </p:nvPr>
        </p:nvSpPr>
        <p:spPr/>
        <p:txBody>
          <a:bodyPr/>
          <a:lstStyle>
            <a:lvl1pPr>
              <a:defRPr/>
            </a:lvl1pPr>
          </a:lstStyle>
          <a:p>
            <a:pPr>
              <a:defRPr/>
            </a:pPr>
            <a:endParaRPr/>
          </a:p>
        </p:txBody>
      </p:sp>
      <p:sp>
        <p:nvSpPr>
          <p:cNvPr id="8" name="Slide Number Placeholder 5"/>
          <p:cNvSpPr>
            <a:spLocks noGrp="1"/>
          </p:cNvSpPr>
          <p:nvPr>
            <p:ph type="sldNum" sz="quarter" idx="12"/>
          </p:nvPr>
        </p:nvSpPr>
        <p:spPr/>
        <p:txBody>
          <a:bodyPr/>
          <a:lstStyle>
            <a:lvl1pPr>
              <a:defRPr smtClean="0"/>
            </a:lvl1pPr>
          </a:lstStyle>
          <a:p>
            <a:pPr>
              <a:defRPr/>
            </a:pPr>
            <a:fld id="{34D78389-BC85-0A48-B4A2-71BBE76609D5}" type="slidenum">
              <a:rPr lang="en-US"/>
              <a:pPr>
                <a:defRPr/>
              </a:pPr>
              <a:t>‹#›</a:t>
            </a:fld>
            <a:endParaRPr lang="en-US"/>
          </a:p>
        </p:txBody>
      </p:sp>
    </p:spTree>
    <p:extLst>
      <p:ext uri="{BB962C8B-B14F-4D97-AF65-F5344CB8AC3E}">
        <p14:creationId xmlns:p14="http://schemas.microsoft.com/office/powerpoint/2010/main" val="88844745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858000" cy="2667000"/>
          </a:xfrm>
        </p:spPr>
        <p:txBody>
          <a:bodyPr>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141810" y="3810000"/>
            <a:ext cx="6858000" cy="1143000"/>
          </a:xfrm>
        </p:spPr>
        <p:txBody>
          <a:bodyPr>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solidFill>
                  <a:schemeClr val="tx2"/>
                </a:solidFill>
              </a:defRPr>
            </a:lvl1pPr>
          </a:lstStyle>
          <a:p>
            <a:pPr>
              <a:defRPr/>
            </a:pPr>
            <a:fld id="{A2B95627-7B48-7249-95A1-03E9818BBBA8}" type="datetimeFigureOut">
              <a:rPr lang="en-US"/>
              <a:pPr>
                <a:defRPr/>
              </a:pPr>
              <a:t>3/8/2016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a:p>
        </p:txBody>
      </p:sp>
      <p:sp>
        <p:nvSpPr>
          <p:cNvPr id="6" name="Slide Number Placeholder 5"/>
          <p:cNvSpPr>
            <a:spLocks noGrp="1"/>
          </p:cNvSpPr>
          <p:nvPr>
            <p:ph type="sldNum" sz="quarter" idx="12"/>
          </p:nvPr>
        </p:nvSpPr>
        <p:spPr/>
        <p:txBody>
          <a:bodyPr/>
          <a:lstStyle>
            <a:lvl1pPr>
              <a:defRPr smtClean="0">
                <a:solidFill>
                  <a:schemeClr val="tx2"/>
                </a:solidFill>
              </a:defRPr>
            </a:lvl1pPr>
          </a:lstStyle>
          <a:p>
            <a:pPr>
              <a:defRPr/>
            </a:pPr>
            <a:fld id="{2B129B03-D050-6E43-9BF3-CA68F496F052}" type="slidenum">
              <a:rPr lang="en-US"/>
              <a:pPr>
                <a:defRPr/>
              </a:pPr>
              <a:t>‹#›</a:t>
            </a:fld>
            <a:endParaRPr lang="en-US"/>
          </a:p>
        </p:txBody>
      </p:sp>
    </p:spTree>
    <p:extLst>
      <p:ext uri="{BB962C8B-B14F-4D97-AF65-F5344CB8AC3E}">
        <p14:creationId xmlns:p14="http://schemas.microsoft.com/office/powerpoint/2010/main" val="150830053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584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916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987197DD-9097-784E-93B4-C3CC9E37606C}" type="datetimeFigureOut">
              <a:rPr lang="en-US"/>
              <a:pPr>
                <a:defRPr/>
              </a:pPr>
              <a:t>3/8/2016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215C82E1-7459-9040-B1FF-B50D840FBE81}" type="slidenum">
              <a:rPr lang="en-US"/>
              <a:pPr>
                <a:defRPr/>
              </a:pPr>
              <a:t>‹#›</a:t>
            </a:fld>
            <a:endParaRPr lang="en-US"/>
          </a:p>
        </p:txBody>
      </p:sp>
    </p:spTree>
    <p:extLst>
      <p:ext uri="{BB962C8B-B14F-4D97-AF65-F5344CB8AC3E}">
        <p14:creationId xmlns:p14="http://schemas.microsoft.com/office/powerpoint/2010/main" val="25506432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66344"/>
            <a:ext cx="7132320" cy="1234440"/>
          </a:xfrm>
        </p:spPr>
        <p:txBody>
          <a:bodyPr/>
          <a:lstStyle/>
          <a:p>
            <a:r>
              <a:rPr lang="en-US" smtClean="0"/>
              <a:t>Click to edit Master title style</a:t>
            </a:r>
            <a:endParaRP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089A3EA9-9AE4-E545-95B1-B617B611F1A9}" type="datetimeFigureOut">
              <a:rPr lang="en-US"/>
              <a:pPr>
                <a:defRPr/>
              </a:pPr>
              <a:t>3/8/2016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vl1pPr>
          </a:lstStyle>
          <a:p>
            <a:pPr>
              <a:defRPr/>
            </a:pPr>
            <a:fld id="{4F1DD2AE-D8C9-974A-974D-71B43761F8C5}" type="slidenum">
              <a:rPr lang="en-US"/>
              <a:pPr>
                <a:defRPr/>
              </a:pPr>
              <a:t>‹#›</a:t>
            </a:fld>
            <a:endParaRPr lang="en-US"/>
          </a:p>
        </p:txBody>
      </p:sp>
    </p:spTree>
    <p:extLst>
      <p:ext uri="{BB962C8B-B14F-4D97-AF65-F5344CB8AC3E}">
        <p14:creationId xmlns:p14="http://schemas.microsoft.com/office/powerpoint/2010/main" val="17544707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F8B8D1E1-8719-934D-A215-A8BA32AFAE89}" type="datetimeFigureOut">
              <a:rPr lang="en-US"/>
              <a:pPr>
                <a:defRPr/>
              </a:pPr>
              <a:t>3/8/2016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763CF8E5-B21D-084C-AEBE-5D9825EA8CDE}" type="slidenum">
              <a:rPr lang="en-US"/>
              <a:pPr>
                <a:defRPr/>
              </a:pPr>
              <a:t>‹#›</a:t>
            </a:fld>
            <a:endParaRPr lang="en-US"/>
          </a:p>
        </p:txBody>
      </p:sp>
    </p:spTree>
    <p:extLst>
      <p:ext uri="{BB962C8B-B14F-4D97-AF65-F5344CB8AC3E}">
        <p14:creationId xmlns:p14="http://schemas.microsoft.com/office/powerpoint/2010/main" val="229335480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solidFill>
                  <a:schemeClr val="tx2"/>
                </a:solidFill>
              </a:defRPr>
            </a:lvl1pPr>
          </a:lstStyle>
          <a:p>
            <a:pPr>
              <a:defRPr/>
            </a:pPr>
            <a:fld id="{11AAB447-8ABE-464C-BC28-1BDEB2B9671B}" type="datetimeFigureOut">
              <a:rPr lang="en-US"/>
              <a:pPr>
                <a:defRPr/>
              </a:pPr>
              <a:t>3/8/2016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pPr>
              <a:defRPr/>
            </a:pPr>
            <a:endParaRPr/>
          </a:p>
        </p:txBody>
      </p:sp>
      <p:sp>
        <p:nvSpPr>
          <p:cNvPr id="4" name="Slide Number Placeholder 3"/>
          <p:cNvSpPr>
            <a:spLocks noGrp="1"/>
          </p:cNvSpPr>
          <p:nvPr>
            <p:ph type="sldNum" sz="quarter" idx="12"/>
          </p:nvPr>
        </p:nvSpPr>
        <p:spPr/>
        <p:txBody>
          <a:bodyPr/>
          <a:lstStyle>
            <a:lvl1pPr>
              <a:defRPr smtClean="0">
                <a:solidFill>
                  <a:schemeClr val="tx2"/>
                </a:solidFill>
              </a:defRPr>
            </a:lvl1pPr>
          </a:lstStyle>
          <a:p>
            <a:pPr>
              <a:defRPr/>
            </a:pPr>
            <a:fld id="{F6DC00B5-CD61-2D49-9DC5-2CE67E140F1E}" type="slidenum">
              <a:rPr lang="en-US"/>
              <a:pPr>
                <a:defRPr/>
              </a:pPr>
              <a:t>‹#›</a:t>
            </a:fld>
            <a:endParaRPr lang="en-US"/>
          </a:p>
        </p:txBody>
      </p:sp>
    </p:spTree>
    <p:extLst>
      <p:ext uri="{BB962C8B-B14F-4D97-AF65-F5344CB8AC3E}">
        <p14:creationId xmlns:p14="http://schemas.microsoft.com/office/powerpoint/2010/main" val="143924657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309" y="2362201"/>
            <a:ext cx="2400300" cy="1990725"/>
          </a:xfrm>
        </p:spPr>
        <p:txBody>
          <a:bodyPr>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3370659" y="685800"/>
            <a:ext cx="542925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BF08C5-26A8-E046-A808-315C2DBC1409}" type="datetimeFigureOut">
              <a:rPr lang="en-US"/>
              <a:pPr>
                <a:defRPr/>
              </a:pPr>
              <a:t>3/8/2016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B10CDB1B-91DD-B14B-99CC-D8E257BE9570}" type="slidenum">
              <a:rPr lang="en-US"/>
              <a:pPr>
                <a:defRPr/>
              </a:pPr>
              <a:t>‹#›</a:t>
            </a:fld>
            <a:endParaRPr lang="en-US"/>
          </a:p>
        </p:txBody>
      </p:sp>
    </p:spTree>
    <p:extLst>
      <p:ext uri="{BB962C8B-B14F-4D97-AF65-F5344CB8AC3E}">
        <p14:creationId xmlns:p14="http://schemas.microsoft.com/office/powerpoint/2010/main" val="75492550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190"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kern="0">
              <a:solidFill>
                <a:prstClr val="white"/>
              </a:solidFill>
              <a:latin typeface="Euphemia"/>
              <a:ea typeface="+mn-ea"/>
              <a:cs typeface="+mn-cs"/>
            </a:endParaRPr>
          </a:p>
        </p:txBody>
      </p:sp>
      <p:sp>
        <p:nvSpPr>
          <p:cNvPr id="8" name="Rectangle 7"/>
          <p:cNvSpPr/>
          <p:nvPr/>
        </p:nvSpPr>
        <p:spPr bwMode="white">
          <a:xfrm>
            <a:off x="1588" y="6583363"/>
            <a:ext cx="9140825" cy="46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a:p>
        </p:txBody>
      </p:sp>
      <p:sp>
        <p:nvSpPr>
          <p:cNvPr id="1030" name="Title Placeholder 1"/>
          <p:cNvSpPr>
            <a:spLocks noGrp="1"/>
          </p:cNvSpPr>
          <p:nvPr>
            <p:ph type="title"/>
          </p:nvPr>
        </p:nvSpPr>
        <p:spPr bwMode="auto">
          <a:xfrm>
            <a:off x="304800" y="390525"/>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1" name="Text Placeholder 2"/>
          <p:cNvSpPr>
            <a:spLocks noGrp="1"/>
          </p:cNvSpPr>
          <p:nvPr>
            <p:ph type="body" idx="1"/>
          </p:nvPr>
        </p:nvSpPr>
        <p:spPr bwMode="auto">
          <a:xfrm>
            <a:off x="1006475" y="1901825"/>
            <a:ext cx="713105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6388" y="6602413"/>
            <a:ext cx="720725" cy="236537"/>
          </a:xfrm>
          <a:prstGeom prst="rect">
            <a:avLst/>
          </a:prstGeom>
        </p:spPr>
        <p:txBody>
          <a:bodyPr vert="horz" wrap="square" lIns="91440" tIns="45720" rIns="91440" bIns="45720" numCol="1" anchor="ctr" anchorCtr="0" compatLnSpc="1">
            <a:prstTxWarp prst="textNoShape">
              <a:avLst/>
            </a:prstTxWarp>
          </a:bodyPr>
          <a:lstStyle>
            <a:lvl1pPr algn="r">
              <a:defRPr sz="800" smtClean="0">
                <a:solidFill>
                  <a:schemeClr val="bg2"/>
                </a:solidFill>
                <a:latin typeface="Corbel" charset="0"/>
                <a:cs typeface="Arial" charset="0"/>
              </a:defRPr>
            </a:lvl1pPr>
          </a:lstStyle>
          <a:p>
            <a:pPr>
              <a:defRPr/>
            </a:pPr>
            <a:fld id="{87635B06-E80B-1043-BBC5-BD0CF7A2A31A}" type="datetimeFigureOut">
              <a:rPr lang="en-US"/>
              <a:pPr>
                <a:defRPr/>
              </a:pPr>
              <a:t>3/8/2016</a:t>
            </a:fld>
            <a:endParaRPr lang="en-US"/>
          </a:p>
        </p:txBody>
      </p:sp>
      <p:sp>
        <p:nvSpPr>
          <p:cNvPr id="5" name="Footer Placeholder 4"/>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fontAlgn="auto">
              <a:spcBef>
                <a:spcPts val="0"/>
              </a:spcBef>
              <a:spcAft>
                <a:spcPts val="0"/>
              </a:spcAft>
              <a:defRPr sz="800" cap="all" baseline="0">
                <a:solidFill>
                  <a:schemeClr val="bg2"/>
                </a:solidFill>
                <a:latin typeface="+mn-lt"/>
                <a:ea typeface="+mn-ea"/>
                <a:cs typeface="+mn-cs"/>
              </a:defRPr>
            </a:lvl1pPr>
          </a:lstStyle>
          <a:p>
            <a:pPr>
              <a:defRPr/>
            </a:pPr>
            <a:endParaRPr/>
          </a:p>
        </p:txBody>
      </p:sp>
      <p:sp>
        <p:nvSpPr>
          <p:cNvPr id="6" name="Slide Number Placeholder 5"/>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a:defRPr sz="800" smtClean="0">
                <a:solidFill>
                  <a:schemeClr val="bg2"/>
                </a:solidFill>
                <a:latin typeface="Corbel" charset="0"/>
                <a:cs typeface="Arial" charset="0"/>
              </a:defRPr>
            </a:lvl1pPr>
          </a:lstStyle>
          <a:p>
            <a:pPr>
              <a:defRPr/>
            </a:pPr>
            <a:fld id="{C2C6E554-0C02-DC45-8CEC-043ECB6C16C2}" type="slidenum">
              <a:rPr lang="en-US"/>
              <a:pPr>
                <a:defRPr/>
              </a:pPr>
              <a:t>‹#›</a:t>
            </a:fld>
            <a:endParaRPr lang="en-US"/>
          </a:p>
        </p:txBody>
      </p:sp>
      <p:cxnSp>
        <p:nvCxnSpPr>
          <p:cNvPr id="3" name="Straight Connector 2"/>
          <p:cNvCxnSpPr/>
          <p:nvPr userDrawn="1"/>
        </p:nvCxnSpPr>
        <p:spPr>
          <a:xfrm flipV="1">
            <a:off x="0" y="1143000"/>
            <a:ext cx="9144000" cy="0"/>
          </a:xfrm>
          <a:prstGeom prst="line">
            <a:avLst/>
          </a:prstGeom>
          <a:ln w="6350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5" r:id="rId1"/>
    <p:sldLayoutId id="2147483708" r:id="rId2"/>
    <p:sldLayoutId id="2147483716" r:id="rId3"/>
    <p:sldLayoutId id="2147483717" r:id="rId4"/>
    <p:sldLayoutId id="2147483709" r:id="rId5"/>
    <p:sldLayoutId id="2147483710" r:id="rId6"/>
    <p:sldLayoutId id="2147483711" r:id="rId7"/>
    <p:sldLayoutId id="2147483718" r:id="rId8"/>
    <p:sldLayoutId id="2147483712" r:id="rId9"/>
    <p:sldLayoutId id="2147483719" r:id="rId10"/>
    <p:sldLayoutId id="2147483720" r:id="rId11"/>
    <p:sldLayoutId id="2147483713" r:id="rId12"/>
    <p:sldLayoutId id="2147483714" r:id="rId13"/>
  </p:sldLayoutIdLst>
  <p:transition spd="med">
    <p:fade/>
  </p:transition>
  <p:txStyles>
    <p:titleStyle>
      <a:lvl1pPr algn="ctr" rtl="0" eaLnBrk="0" fontAlgn="base" hangingPunct="0">
        <a:lnSpc>
          <a:spcPct val="90000"/>
        </a:lnSpc>
        <a:spcBef>
          <a:spcPct val="0"/>
        </a:spcBef>
        <a:spcAft>
          <a:spcPct val="0"/>
        </a:spcAft>
        <a:buFont typeface="Arial" charset="0"/>
        <a:defRPr sz="3400" b="1" kern="1200">
          <a:solidFill>
            <a:srgbClr val="1D243C"/>
          </a:solidFill>
          <a:latin typeface="Calibri"/>
          <a:ea typeface="ＭＳ Ｐゴシック" charset="0"/>
          <a:cs typeface="Calibri"/>
        </a:defRPr>
      </a:lvl1pPr>
      <a:lvl2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2pPr>
      <a:lvl3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3pPr>
      <a:lvl4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4pPr>
      <a:lvl5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5pPr>
      <a:lvl6pPr marL="457200" algn="l" rtl="0" fontAlgn="base">
        <a:lnSpc>
          <a:spcPct val="90000"/>
        </a:lnSpc>
        <a:spcBef>
          <a:spcPct val="0"/>
        </a:spcBef>
        <a:spcAft>
          <a:spcPct val="0"/>
        </a:spcAft>
        <a:buFont typeface="Arial" pitchFamily="34" charset="0"/>
        <a:defRPr sz="3400">
          <a:solidFill>
            <a:srgbClr val="1D243C"/>
          </a:solidFill>
          <a:latin typeface="Corbel" pitchFamily="34" charset="0"/>
        </a:defRPr>
      </a:lvl6pPr>
      <a:lvl7pPr marL="914400" algn="l" rtl="0" fontAlgn="base">
        <a:lnSpc>
          <a:spcPct val="90000"/>
        </a:lnSpc>
        <a:spcBef>
          <a:spcPct val="0"/>
        </a:spcBef>
        <a:spcAft>
          <a:spcPct val="0"/>
        </a:spcAft>
        <a:buFont typeface="Arial" pitchFamily="34" charset="0"/>
        <a:defRPr sz="3400">
          <a:solidFill>
            <a:srgbClr val="1D243C"/>
          </a:solidFill>
          <a:latin typeface="Corbel" pitchFamily="34" charset="0"/>
        </a:defRPr>
      </a:lvl7pPr>
      <a:lvl8pPr marL="1371600" algn="l" rtl="0" fontAlgn="base">
        <a:lnSpc>
          <a:spcPct val="90000"/>
        </a:lnSpc>
        <a:spcBef>
          <a:spcPct val="0"/>
        </a:spcBef>
        <a:spcAft>
          <a:spcPct val="0"/>
        </a:spcAft>
        <a:buFont typeface="Arial" pitchFamily="34" charset="0"/>
        <a:defRPr sz="3400">
          <a:solidFill>
            <a:srgbClr val="1D243C"/>
          </a:solidFill>
          <a:latin typeface="Corbel" pitchFamily="34" charset="0"/>
        </a:defRPr>
      </a:lvl8pPr>
      <a:lvl9pPr marL="1828800" algn="l" rtl="0" fontAlgn="base">
        <a:lnSpc>
          <a:spcPct val="90000"/>
        </a:lnSpc>
        <a:spcBef>
          <a:spcPct val="0"/>
        </a:spcBef>
        <a:spcAft>
          <a:spcPct val="0"/>
        </a:spcAft>
        <a:buFont typeface="Arial" pitchFamily="34" charset="0"/>
        <a:defRPr sz="3400">
          <a:solidFill>
            <a:srgbClr val="1D243C"/>
          </a:solidFill>
          <a:latin typeface="Corbel" pitchFamily="34" charset="0"/>
        </a:defRPr>
      </a:lvl9pPr>
    </p:titleStyle>
    <p:bodyStyle>
      <a:lvl1pPr marL="273050" indent="-228600" algn="l" rtl="0" eaLnBrk="0" fontAlgn="base" hangingPunct="0">
        <a:lnSpc>
          <a:spcPct val="90000"/>
        </a:lnSpc>
        <a:spcBef>
          <a:spcPts val="1800"/>
        </a:spcBef>
        <a:spcAft>
          <a:spcPct val="0"/>
        </a:spcAft>
        <a:buClr>
          <a:schemeClr val="tx2"/>
        </a:buClr>
        <a:buSzPct val="80000"/>
        <a:buFont typeface="Wingdings" charset="0"/>
        <a:buChar char="§"/>
        <a:defRPr sz="2000" kern="1200">
          <a:solidFill>
            <a:schemeClr val="tx2"/>
          </a:solidFill>
          <a:latin typeface="+mn-lt"/>
          <a:ea typeface="ＭＳ Ｐゴシック" charset="0"/>
          <a:cs typeface="ＭＳ Ｐゴシック" charset="0"/>
        </a:defRPr>
      </a:lvl1pPr>
      <a:lvl2pPr marL="593725" indent="-228600" algn="l" rtl="0" eaLnBrk="0" fontAlgn="base" hangingPunct="0">
        <a:lnSpc>
          <a:spcPct val="90000"/>
        </a:lnSpc>
        <a:spcBef>
          <a:spcPts val="1000"/>
        </a:spcBef>
        <a:spcAft>
          <a:spcPct val="0"/>
        </a:spcAft>
        <a:buClr>
          <a:schemeClr val="tx2"/>
        </a:buClr>
        <a:buSzPct val="80000"/>
        <a:buFont typeface="Wingdings" charset="0"/>
        <a:buChar char="§"/>
        <a:defRPr kern="1200">
          <a:solidFill>
            <a:schemeClr val="tx2"/>
          </a:solidFill>
          <a:latin typeface="+mn-lt"/>
          <a:ea typeface="ＭＳ Ｐゴシック" charset="0"/>
          <a:cs typeface="+mn-cs"/>
        </a:defRPr>
      </a:lvl2pPr>
      <a:lvl3pPr marL="914400" indent="-228600" algn="l" rtl="0" eaLnBrk="0" fontAlgn="base" hangingPunct="0">
        <a:lnSpc>
          <a:spcPct val="90000"/>
        </a:lnSpc>
        <a:spcBef>
          <a:spcPts val="800"/>
        </a:spcBef>
        <a:spcAft>
          <a:spcPct val="0"/>
        </a:spcAft>
        <a:buClr>
          <a:schemeClr val="tx2"/>
        </a:buClr>
        <a:buSzPct val="80000"/>
        <a:buFont typeface="Wingdings" charset="0"/>
        <a:buChar char="§"/>
        <a:defRPr sz="1600" kern="1200">
          <a:solidFill>
            <a:schemeClr val="tx2"/>
          </a:solidFill>
          <a:latin typeface="+mn-lt"/>
          <a:ea typeface="ＭＳ Ｐゴシック" charset="0"/>
          <a:cs typeface="+mn-cs"/>
        </a:defRPr>
      </a:lvl3pPr>
      <a:lvl4pPr marL="1233488" indent="-228600" algn="l" rtl="0" eaLnBrk="0" fontAlgn="base" hangingPunct="0">
        <a:lnSpc>
          <a:spcPct val="90000"/>
        </a:lnSpc>
        <a:spcBef>
          <a:spcPts val="800"/>
        </a:spcBef>
        <a:spcAft>
          <a:spcPct val="0"/>
        </a:spcAft>
        <a:buClr>
          <a:schemeClr val="tx2"/>
        </a:buClr>
        <a:buSzPct val="80000"/>
        <a:buFont typeface="Wingdings" charset="0"/>
        <a:buChar char="§"/>
        <a:defRPr sz="1400" kern="1200">
          <a:solidFill>
            <a:schemeClr val="tx2"/>
          </a:solidFill>
          <a:latin typeface="+mn-lt"/>
          <a:ea typeface="ＭＳ Ｐゴシック" charset="0"/>
          <a:cs typeface="+mn-cs"/>
        </a:defRPr>
      </a:lvl4pPr>
      <a:lvl5pPr marL="1554163" indent="-228600" algn="l" rtl="0" eaLnBrk="0" fontAlgn="base" hangingPunct="0">
        <a:lnSpc>
          <a:spcPct val="90000"/>
        </a:lnSpc>
        <a:spcBef>
          <a:spcPts val="800"/>
        </a:spcBef>
        <a:spcAft>
          <a:spcPct val="0"/>
        </a:spcAft>
        <a:buClr>
          <a:schemeClr val="tx2"/>
        </a:buClr>
        <a:buSzPct val="80000"/>
        <a:buFont typeface="Wingdings" charset="0"/>
        <a:buChar char="§"/>
        <a:defRPr sz="1400" kern="1200">
          <a:solidFill>
            <a:schemeClr val="tx2"/>
          </a:solidFill>
          <a:latin typeface="+mn-lt"/>
          <a:ea typeface="ＭＳ Ｐゴシック" charset="0"/>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6.tiff"/></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tif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5487988" y="5486400"/>
            <a:ext cx="365601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d-ID" sz="2000" dirty="0" smtClean="0">
                <a:solidFill>
                  <a:schemeClr val="bg1"/>
                </a:solidFill>
                <a:latin typeface="Gill Sans MT"/>
                <a:cs typeface="Gill Sans MT"/>
              </a:rPr>
              <a:t>WILDLIFE CONSERVATION SOCIETY</a:t>
            </a:r>
            <a:endParaRPr lang="en-US" sz="1200" dirty="0">
              <a:solidFill>
                <a:srgbClr val="FFFFFF"/>
              </a:solidFill>
              <a:latin typeface="Gill Sans MT"/>
              <a:cs typeface="Gill Sans MT"/>
            </a:endParaRPr>
          </a:p>
          <a:p>
            <a:pPr algn="ctr" eaLnBrk="1" hangingPunct="1"/>
            <a:r>
              <a:rPr lang="en-US" sz="1600" dirty="0" smtClean="0">
                <a:solidFill>
                  <a:schemeClr val="bg1"/>
                </a:solidFill>
                <a:latin typeface="Gill Sans MT"/>
                <a:cs typeface="Gill Sans MT"/>
              </a:rPr>
              <a:t>Indonesia </a:t>
            </a:r>
            <a:r>
              <a:rPr lang="en-US" sz="1600" dirty="0">
                <a:solidFill>
                  <a:schemeClr val="bg1"/>
                </a:solidFill>
                <a:latin typeface="Gill Sans MT"/>
                <a:cs typeface="Gill Sans MT"/>
              </a:rPr>
              <a:t>Program</a:t>
            </a:r>
            <a:endParaRPr lang="en-US" sz="1400" dirty="0">
              <a:solidFill>
                <a:schemeClr val="bg1"/>
              </a:solidFill>
              <a:latin typeface="Gill Sans MT"/>
              <a:cs typeface="Gill Sans MT"/>
            </a:endParaRPr>
          </a:p>
          <a:p>
            <a:pPr algn="ctr" eaLnBrk="1" hangingPunct="1"/>
            <a:r>
              <a:rPr lang="id-ID" sz="1400" dirty="0">
                <a:solidFill>
                  <a:schemeClr val="bg1"/>
                </a:solidFill>
                <a:latin typeface="Gill Sans MT"/>
                <a:cs typeface="Gill Sans MT"/>
              </a:rPr>
              <a:t>Jl. Atletik No. 8, Bogor – Indonesia</a:t>
            </a:r>
            <a:endParaRPr lang="en-US" sz="1400" dirty="0">
              <a:solidFill>
                <a:schemeClr val="bg1"/>
              </a:solidFill>
              <a:latin typeface="Gill Sans MT"/>
              <a:cs typeface="Gill Sans MT"/>
            </a:endParaRPr>
          </a:p>
          <a:p>
            <a:pPr algn="ctr" eaLnBrk="1" hangingPunct="1"/>
            <a:endParaRPr lang="en-US" sz="1200" dirty="0">
              <a:solidFill>
                <a:schemeClr val="bg1"/>
              </a:solidFill>
              <a:latin typeface="Gill Sans MT"/>
              <a:cs typeface="Gill Sans MT"/>
            </a:endParaRPr>
          </a:p>
        </p:txBody>
      </p:sp>
      <p:pic>
        <p:nvPicPr>
          <p:cNvPr id="7" name="Picture 2" descr="D:\DATA\Logo\logo wcs all\WCS-LOGO TRANSPARENT.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381000"/>
            <a:ext cx="1371600" cy="1371600"/>
          </a:xfrm>
          <a:prstGeom prst="rect">
            <a:avLst/>
          </a:prstGeom>
          <a:ln>
            <a:noFill/>
          </a:ln>
          <a:effectLst>
            <a:outerShdw blurRad="292100" dist="139700" dir="2700000" algn="tl" rotWithShape="0">
              <a:srgbClr val="333333">
                <a:alpha val="65000"/>
              </a:srgbClr>
            </a:outerShdw>
          </a:effectLst>
        </p:spPr>
      </p:pic>
      <p:sp>
        <p:nvSpPr>
          <p:cNvPr id="17412" name="Rectangle 1"/>
          <p:cNvSpPr>
            <a:spLocks noChangeArrowheads="1"/>
          </p:cNvSpPr>
          <p:nvPr/>
        </p:nvSpPr>
        <p:spPr bwMode="auto">
          <a:xfrm>
            <a:off x="5487988" y="2967038"/>
            <a:ext cx="36560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solidFill>
                  <a:schemeClr val="bg1"/>
                </a:solidFill>
                <a:latin typeface="Corbel"/>
                <a:cs typeface="Corbel"/>
              </a:rPr>
              <a:t>WCS Indonesia:</a:t>
            </a:r>
          </a:p>
          <a:p>
            <a:pPr algn="ctr"/>
            <a:r>
              <a:rPr lang="en-US" sz="2800" b="1" dirty="0" smtClean="0">
                <a:solidFill>
                  <a:schemeClr val="bg1"/>
                </a:solidFill>
                <a:latin typeface="Corbel"/>
                <a:cs typeface="Corbel"/>
              </a:rPr>
              <a:t>the </a:t>
            </a:r>
          </a:p>
          <a:p>
            <a:pPr algn="ctr"/>
            <a:r>
              <a:rPr lang="en-US" sz="2800" b="1" dirty="0" smtClean="0">
                <a:solidFill>
                  <a:schemeClr val="bg1"/>
                </a:solidFill>
                <a:latin typeface="Corbel"/>
                <a:cs typeface="Corbel"/>
              </a:rPr>
              <a:t>Wildlife Crimes Unit</a:t>
            </a:r>
            <a:endParaRPr lang="en-US" sz="2800" b="1" dirty="0">
              <a:solidFill>
                <a:schemeClr val="bg1"/>
              </a:solidFill>
              <a:latin typeface="Corbel"/>
              <a:cs typeface="Corbel"/>
            </a:endParaRPr>
          </a:p>
        </p:txBody>
      </p:sp>
      <p:pic>
        <p:nvPicPr>
          <p:cNvPr id="17414" name="Picture 2" descr="E:\DATA\Report\Report to PHKA\Perpanjangan MoU 2014-2019\All Specie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63" y="657225"/>
            <a:ext cx="5486401"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lstStyle/>
          <a:p>
            <a:pPr lvl="0" algn="l"/>
            <a:r>
              <a:rPr lang="en-US" sz="2800" dirty="0" smtClean="0">
                <a:latin typeface="Corbel"/>
                <a:cs typeface="Corbel"/>
              </a:rPr>
              <a:t>Legal assistance is provided throughout a case</a:t>
            </a:r>
            <a:endParaRPr lang="en-US" sz="2800" dirty="0">
              <a:latin typeface="Corbel"/>
              <a:cs typeface="Corbel"/>
            </a:endParaRPr>
          </a:p>
        </p:txBody>
      </p:sp>
      <p:sp>
        <p:nvSpPr>
          <p:cNvPr id="7" name="TextBox 6"/>
          <p:cNvSpPr txBox="1"/>
          <p:nvPr/>
        </p:nvSpPr>
        <p:spPr>
          <a:xfrm>
            <a:off x="76200" y="5175647"/>
            <a:ext cx="4572000" cy="1323439"/>
          </a:xfrm>
          <a:prstGeom prst="rect">
            <a:avLst/>
          </a:prstGeom>
          <a:noFill/>
        </p:spPr>
        <p:txBody>
          <a:bodyPr wrap="square" rtlCol="0">
            <a:spAutoFit/>
          </a:bodyPr>
          <a:lstStyle/>
          <a:p>
            <a:pPr algn="l"/>
            <a:r>
              <a:rPr lang="en-US" sz="1600" i="1" dirty="0" smtClean="0">
                <a:latin typeface="Calibri"/>
                <a:cs typeface="Calibri"/>
              </a:rPr>
              <a:t>WCS legal advisors help the </a:t>
            </a:r>
            <a:r>
              <a:rPr lang="en-US" sz="1600" i="1" dirty="0" err="1" smtClean="0">
                <a:latin typeface="Calibri"/>
                <a:cs typeface="Calibri"/>
              </a:rPr>
              <a:t>GoI</a:t>
            </a:r>
            <a:r>
              <a:rPr lang="en-US" sz="1600" i="1" dirty="0" smtClean="0">
                <a:latin typeface="Calibri"/>
                <a:cs typeface="Calibri"/>
              </a:rPr>
              <a:t> ensure cases are done according to the law.  Here a WCS legal advisor prepares the police on proper procedures just before the operation to capture a suspect (previously identified by WCS).   </a:t>
            </a:r>
            <a:endParaRPr lang="en-US" sz="1600" i="1" dirty="0">
              <a:latin typeface="Calibri"/>
              <a:cs typeface="Calibri"/>
            </a:endParaRPr>
          </a:p>
        </p:txBody>
      </p:sp>
      <p:sp>
        <p:nvSpPr>
          <p:cNvPr id="11" name="TextBox 10"/>
          <p:cNvSpPr txBox="1"/>
          <p:nvPr/>
        </p:nvSpPr>
        <p:spPr>
          <a:xfrm>
            <a:off x="4709949" y="5170044"/>
            <a:ext cx="4357851" cy="830997"/>
          </a:xfrm>
          <a:prstGeom prst="rect">
            <a:avLst/>
          </a:prstGeom>
          <a:noFill/>
        </p:spPr>
        <p:txBody>
          <a:bodyPr wrap="square" rtlCol="0">
            <a:spAutoFit/>
          </a:bodyPr>
          <a:lstStyle/>
          <a:p>
            <a:pPr algn="l"/>
            <a:r>
              <a:rPr lang="en-US" sz="1600" i="1" dirty="0" smtClean="0">
                <a:latin typeface="Calibri"/>
                <a:cs typeface="Calibri"/>
              </a:rPr>
              <a:t>Once a suspect has been captured WCS legal advisors ensure evidence is properly handled by Government officials.</a:t>
            </a:r>
            <a:endParaRPr lang="en-US" sz="1600" i="1" dirty="0">
              <a:latin typeface="Calibri"/>
              <a:cs typeface="Calibri"/>
            </a:endParaRPr>
          </a:p>
        </p:txBody>
      </p:sp>
      <p:pic>
        <p:nvPicPr>
          <p:cNvPr id="8" name="Picture 7" descr="DSC_0056 - low res.jpg"/>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6200" y="2194759"/>
            <a:ext cx="4343400" cy="2907665"/>
          </a:xfrm>
          <a:prstGeom prst="rect">
            <a:avLst/>
          </a:prstGeom>
          <a:ln>
            <a:solidFill>
              <a:schemeClr val="tx1"/>
            </a:solidFill>
          </a:ln>
        </p:spPr>
      </p:pic>
      <p:sp>
        <p:nvSpPr>
          <p:cNvPr id="9" name="Down Arrow 8"/>
          <p:cNvSpPr/>
          <p:nvPr/>
        </p:nvSpPr>
        <p:spPr bwMode="auto">
          <a:xfrm>
            <a:off x="3429000" y="1760556"/>
            <a:ext cx="152400" cy="863998"/>
          </a:xfrm>
          <a:prstGeom prst="downArrow">
            <a:avLst/>
          </a:prstGeom>
          <a:solidFill>
            <a:schemeClr val="tx2">
              <a:lumMod val="75000"/>
            </a:schemeClr>
          </a:solidFill>
          <a:ln w="9525" cap="flat" cmpd="sng" algn="ctr">
            <a:solidFill>
              <a:srgbClr val="1D243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Tahoma" charset="0"/>
            </a:endParaRPr>
          </a:p>
        </p:txBody>
      </p:sp>
      <p:sp>
        <p:nvSpPr>
          <p:cNvPr id="12" name="TextBox 11"/>
          <p:cNvSpPr txBox="1"/>
          <p:nvPr/>
        </p:nvSpPr>
        <p:spPr>
          <a:xfrm>
            <a:off x="2667000" y="1371600"/>
            <a:ext cx="1828800" cy="338554"/>
          </a:xfrm>
          <a:prstGeom prst="rect">
            <a:avLst/>
          </a:prstGeom>
          <a:noFill/>
        </p:spPr>
        <p:txBody>
          <a:bodyPr wrap="square" rtlCol="0">
            <a:spAutoFit/>
          </a:bodyPr>
          <a:lstStyle/>
          <a:p>
            <a:pPr algn="l"/>
            <a:r>
              <a:rPr lang="en-US" sz="1600" dirty="0" smtClean="0">
                <a:latin typeface="Calibri"/>
                <a:cs typeface="Calibri"/>
              </a:rPr>
              <a:t>WCS legal advisor</a:t>
            </a:r>
            <a:endParaRPr lang="en-US" sz="1600" dirty="0">
              <a:latin typeface="Calibri"/>
              <a:cs typeface="Calibri"/>
            </a:endParaRPr>
          </a:p>
        </p:txBody>
      </p:sp>
      <p:pic>
        <p:nvPicPr>
          <p:cNvPr id="13" name="Picture 12" descr="DSC_0322-lo res.jp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4521200" y="2194328"/>
            <a:ext cx="4343400" cy="2907665"/>
          </a:xfrm>
          <a:prstGeom prst="rect">
            <a:avLst/>
          </a:prstGeom>
          <a:ln>
            <a:solidFill>
              <a:schemeClr val="tx1"/>
            </a:solidFill>
          </a:ln>
        </p:spPr>
      </p:pic>
      <p:sp>
        <p:nvSpPr>
          <p:cNvPr id="15" name="TextBox 14"/>
          <p:cNvSpPr txBox="1"/>
          <p:nvPr/>
        </p:nvSpPr>
        <p:spPr>
          <a:xfrm>
            <a:off x="4495800" y="1371600"/>
            <a:ext cx="1778001" cy="338554"/>
          </a:xfrm>
          <a:prstGeom prst="rect">
            <a:avLst/>
          </a:prstGeom>
          <a:noFill/>
        </p:spPr>
        <p:txBody>
          <a:bodyPr wrap="square" rtlCol="0">
            <a:spAutoFit/>
          </a:bodyPr>
          <a:lstStyle/>
          <a:p>
            <a:pPr algn="l"/>
            <a:r>
              <a:rPr lang="en-US" sz="1600" dirty="0" smtClean="0">
                <a:latin typeface="Calibri"/>
                <a:cs typeface="Calibri"/>
              </a:rPr>
              <a:t>WCS legal advisor</a:t>
            </a:r>
            <a:endParaRPr lang="en-US" sz="1600" dirty="0">
              <a:latin typeface="Calibri"/>
              <a:cs typeface="Calibri"/>
            </a:endParaRPr>
          </a:p>
        </p:txBody>
      </p:sp>
      <p:pic>
        <p:nvPicPr>
          <p:cNvPr id="16" name="Picture 2" descr="D:\DATA\Logo\logo wcs all\WCS-LOGO TRANSPARENT.g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77200" y="114300"/>
            <a:ext cx="914400" cy="914400"/>
          </a:xfrm>
          <a:prstGeom prst="rect">
            <a:avLst/>
          </a:prstGeom>
          <a:ln>
            <a:noFill/>
          </a:ln>
          <a:effectLst>
            <a:outerShdw blurRad="292100" dist="139700" dir="2700000" algn="tl" rotWithShape="0">
              <a:srgbClr val="333333">
                <a:alpha val="65000"/>
              </a:srgbClr>
            </a:outerShdw>
          </a:effectLst>
        </p:spPr>
      </p:pic>
      <p:sp>
        <p:nvSpPr>
          <p:cNvPr id="17" name="Down Arrow 16"/>
          <p:cNvSpPr/>
          <p:nvPr/>
        </p:nvSpPr>
        <p:spPr bwMode="auto">
          <a:xfrm>
            <a:off x="5105400" y="1710154"/>
            <a:ext cx="152400" cy="863998"/>
          </a:xfrm>
          <a:prstGeom prst="downArrow">
            <a:avLst/>
          </a:prstGeom>
          <a:solidFill>
            <a:srgbClr val="1D243C"/>
          </a:solidFill>
          <a:ln w="9525" cap="flat" cmpd="sng" algn="ctr">
            <a:solidFill>
              <a:srgbClr val="1D243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7346924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lstStyle/>
          <a:p>
            <a:pPr lvl="0" algn="l"/>
            <a:r>
              <a:rPr lang="en-US" sz="3200" dirty="0" smtClean="0">
                <a:latin typeface="Corbel"/>
                <a:cs typeface="Corbel"/>
              </a:rPr>
              <a:t>Harnessing the media is critical for success</a:t>
            </a:r>
            <a:endParaRPr lang="en-US" sz="3200" dirty="0">
              <a:latin typeface="Corbel"/>
              <a:cs typeface="Corbel"/>
            </a:endParaRPr>
          </a:p>
        </p:txBody>
      </p:sp>
      <p:pic>
        <p:nvPicPr>
          <p:cNvPr id="12" name="Picture 11" descr="WCU media exampl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371600"/>
            <a:ext cx="3090333" cy="4690878"/>
          </a:xfrm>
          <a:prstGeom prst="rect">
            <a:avLst/>
          </a:prstGeom>
          <a:ln>
            <a:solidFill>
              <a:schemeClr val="tx1"/>
            </a:solidFill>
          </a:ln>
        </p:spPr>
      </p:pic>
      <p:pic>
        <p:nvPicPr>
          <p:cNvPr id="6" name="Picture 5" descr="Bahasa articl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1371600"/>
            <a:ext cx="4495800" cy="4664231"/>
          </a:xfrm>
          <a:prstGeom prst="rect">
            <a:avLst/>
          </a:prstGeom>
          <a:ln>
            <a:solidFill>
              <a:schemeClr val="tx1"/>
            </a:solidFill>
          </a:ln>
        </p:spPr>
      </p:pic>
      <p:sp>
        <p:nvSpPr>
          <p:cNvPr id="7" name="TextBox 6"/>
          <p:cNvSpPr txBox="1"/>
          <p:nvPr/>
        </p:nvSpPr>
        <p:spPr>
          <a:xfrm>
            <a:off x="1219199" y="6172201"/>
            <a:ext cx="2667000" cy="307777"/>
          </a:xfrm>
          <a:prstGeom prst="rect">
            <a:avLst/>
          </a:prstGeom>
          <a:noFill/>
        </p:spPr>
        <p:txBody>
          <a:bodyPr wrap="square" rtlCol="0">
            <a:spAutoFit/>
          </a:bodyPr>
          <a:lstStyle/>
          <a:p>
            <a:pPr algn="l"/>
            <a:r>
              <a:rPr lang="en-US" sz="1400" i="1" dirty="0" smtClean="0">
                <a:latin typeface="Tahoma"/>
                <a:cs typeface="Tahoma"/>
              </a:rPr>
              <a:t>~80% in Indonesian language</a:t>
            </a:r>
            <a:endParaRPr lang="en-US" sz="1400" i="1" dirty="0">
              <a:latin typeface="Tahoma"/>
              <a:cs typeface="Tahoma"/>
            </a:endParaRPr>
          </a:p>
        </p:txBody>
      </p:sp>
      <p:sp>
        <p:nvSpPr>
          <p:cNvPr id="9" name="TextBox 8"/>
          <p:cNvSpPr txBox="1"/>
          <p:nvPr/>
        </p:nvSpPr>
        <p:spPr>
          <a:xfrm>
            <a:off x="5985934" y="6172200"/>
            <a:ext cx="2286000" cy="307777"/>
          </a:xfrm>
          <a:prstGeom prst="rect">
            <a:avLst/>
          </a:prstGeom>
          <a:noFill/>
        </p:spPr>
        <p:txBody>
          <a:bodyPr wrap="square" rtlCol="0">
            <a:spAutoFit/>
          </a:bodyPr>
          <a:lstStyle/>
          <a:p>
            <a:pPr algn="l"/>
            <a:r>
              <a:rPr lang="en-US" sz="1400" i="1" dirty="0" smtClean="0">
                <a:latin typeface="Tahoma"/>
                <a:cs typeface="Tahoma"/>
              </a:rPr>
              <a:t>~20% in English language</a:t>
            </a:r>
            <a:endParaRPr lang="en-US" sz="1400" i="1" dirty="0">
              <a:latin typeface="Tahoma"/>
              <a:cs typeface="Tahoma"/>
            </a:endParaRPr>
          </a:p>
        </p:txBody>
      </p:sp>
      <p:pic>
        <p:nvPicPr>
          <p:cNvPr id="10" name="Picture 2" descr="D:\DATA\Logo\logo wcs all\WCS-LOGO TRANSPARENT.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114300"/>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01962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uters.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762" y="1371600"/>
            <a:ext cx="4177836" cy="5373721"/>
          </a:xfrm>
          <a:prstGeom prst="rect">
            <a:avLst/>
          </a:prstGeom>
          <a:ln>
            <a:solidFill>
              <a:schemeClr val="tx1"/>
            </a:solidFill>
          </a:ln>
        </p:spPr>
      </p:pic>
      <p:pic>
        <p:nvPicPr>
          <p:cNvPr id="5" name="Picture 4" descr="pangolins.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5710" y="1371600"/>
            <a:ext cx="4383490" cy="5370838"/>
          </a:xfrm>
          <a:prstGeom prst="rect">
            <a:avLst/>
          </a:prstGeom>
          <a:ln>
            <a:solidFill>
              <a:schemeClr val="tx1"/>
            </a:solidFill>
          </a:ln>
        </p:spPr>
      </p:pic>
      <p:sp>
        <p:nvSpPr>
          <p:cNvPr id="6" name="Oval 5"/>
          <p:cNvSpPr/>
          <p:nvPr/>
        </p:nvSpPr>
        <p:spPr bwMode="auto">
          <a:xfrm>
            <a:off x="914400" y="4038600"/>
            <a:ext cx="1066800" cy="333375"/>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Tahoma" charset="0"/>
            </a:endParaRPr>
          </a:p>
        </p:txBody>
      </p:sp>
      <p:sp>
        <p:nvSpPr>
          <p:cNvPr id="7" name="Oval 6"/>
          <p:cNvSpPr/>
          <p:nvPr/>
        </p:nvSpPr>
        <p:spPr bwMode="auto">
          <a:xfrm>
            <a:off x="6654801" y="4097866"/>
            <a:ext cx="685800" cy="2286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Tahoma" charset="0"/>
            </a:endParaRPr>
          </a:p>
        </p:txBody>
      </p:sp>
      <p:sp>
        <p:nvSpPr>
          <p:cNvPr id="9" name="Title 8"/>
          <p:cNvSpPr>
            <a:spLocks noGrp="1"/>
          </p:cNvSpPr>
          <p:nvPr>
            <p:ph type="title"/>
          </p:nvPr>
        </p:nvSpPr>
        <p:spPr>
          <a:xfrm>
            <a:off x="228600" y="304801"/>
            <a:ext cx="8458200" cy="762000"/>
          </a:xfrm>
        </p:spPr>
        <p:txBody>
          <a:bodyPr/>
          <a:lstStyle/>
          <a:p>
            <a:pPr algn="l"/>
            <a:r>
              <a:rPr lang="en-US" sz="2600" dirty="0" smtClean="0">
                <a:latin typeface="Corbel"/>
                <a:cs typeface="Corbel"/>
              </a:rPr>
              <a:t>Listing names of good police, prosecutors and judges – </a:t>
            </a:r>
            <a:br>
              <a:rPr lang="en-US" sz="2600" dirty="0" smtClean="0">
                <a:latin typeface="Corbel"/>
                <a:cs typeface="Corbel"/>
              </a:rPr>
            </a:br>
            <a:r>
              <a:rPr lang="en-US" sz="2600" dirty="0" smtClean="0">
                <a:latin typeface="Corbel"/>
                <a:cs typeface="Corbel"/>
              </a:rPr>
              <a:t>this helps with their promotions and rewards success</a:t>
            </a:r>
            <a:endParaRPr lang="en-US" sz="2600" dirty="0">
              <a:latin typeface="Corbel"/>
              <a:cs typeface="Corbel"/>
            </a:endParaRPr>
          </a:p>
        </p:txBody>
      </p:sp>
      <p:pic>
        <p:nvPicPr>
          <p:cNvPr id="11" name="Picture 2" descr="D:\DATA\Logo\logo wcs all\WCS-LOGO TRANSPARENT.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7200" y="114300"/>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9095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lain.tiff"/>
          <p:cNvPicPr>
            <a:picLocks noChangeAspect="1"/>
          </p:cNvPicPr>
          <p:nvPr/>
        </p:nvPicPr>
        <p:blipFill rotWithShape="1">
          <a:blip r:embed="rId3" cstate="email">
            <a:extLst>
              <a:ext uri="{28A0092B-C50C-407E-A947-70E740481C1C}">
                <a14:useLocalDpi xmlns:a14="http://schemas.microsoft.com/office/drawing/2010/main"/>
              </a:ext>
            </a:extLst>
          </a:blip>
          <a:srcRect b="681"/>
          <a:stretch/>
        </p:blipFill>
        <p:spPr>
          <a:xfrm>
            <a:off x="152401" y="1295401"/>
            <a:ext cx="4114799" cy="5410199"/>
          </a:xfrm>
          <a:prstGeom prst="rect">
            <a:avLst/>
          </a:prstGeom>
          <a:ln>
            <a:solidFill>
              <a:schemeClr val="tx1"/>
            </a:solidFill>
          </a:ln>
        </p:spPr>
      </p:pic>
      <p:pic>
        <p:nvPicPr>
          <p:cNvPr id="3" name="Picture 2" descr="detik.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800" y="1312333"/>
            <a:ext cx="3753836" cy="5393267"/>
          </a:xfrm>
          <a:prstGeom prst="rect">
            <a:avLst/>
          </a:prstGeom>
          <a:ln>
            <a:solidFill>
              <a:schemeClr val="tx1"/>
            </a:solidFill>
          </a:ln>
        </p:spPr>
      </p:pic>
      <p:sp>
        <p:nvSpPr>
          <p:cNvPr id="4" name="Oval 3"/>
          <p:cNvSpPr/>
          <p:nvPr/>
        </p:nvSpPr>
        <p:spPr bwMode="auto">
          <a:xfrm>
            <a:off x="4419600" y="4826001"/>
            <a:ext cx="3733800" cy="4572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Tahoma" charset="0"/>
            </a:endParaRPr>
          </a:p>
        </p:txBody>
      </p:sp>
      <p:sp>
        <p:nvSpPr>
          <p:cNvPr id="5" name="Rectangle 4"/>
          <p:cNvSpPr/>
          <p:nvPr/>
        </p:nvSpPr>
        <p:spPr bwMode="auto">
          <a:xfrm>
            <a:off x="228600" y="3962400"/>
            <a:ext cx="3657600" cy="22860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Tahoma" charset="0"/>
            </a:endParaRPr>
          </a:p>
        </p:txBody>
      </p:sp>
      <p:sp>
        <p:nvSpPr>
          <p:cNvPr id="9" name="Title 8"/>
          <p:cNvSpPr>
            <a:spLocks noGrp="1"/>
          </p:cNvSpPr>
          <p:nvPr>
            <p:ph type="title"/>
          </p:nvPr>
        </p:nvSpPr>
        <p:spPr>
          <a:xfrm>
            <a:off x="304800" y="542925"/>
            <a:ext cx="7772400" cy="523875"/>
          </a:xfrm>
        </p:spPr>
        <p:txBody>
          <a:bodyPr/>
          <a:lstStyle/>
          <a:p>
            <a:pPr algn="l"/>
            <a:r>
              <a:rPr lang="en-US" sz="2800" dirty="0" smtClean="0">
                <a:latin typeface="Corbel"/>
                <a:cs typeface="Corbel"/>
              </a:rPr>
              <a:t>When WCS senses a case is going to be corrupted it calls in the media</a:t>
            </a:r>
            <a:endParaRPr lang="en-US" sz="2800" dirty="0">
              <a:latin typeface="Corbel"/>
              <a:cs typeface="Corbel"/>
            </a:endParaRPr>
          </a:p>
        </p:txBody>
      </p:sp>
      <p:pic>
        <p:nvPicPr>
          <p:cNvPr id="11" name="Picture 2" descr="D:\DATA\Logo\logo wcs all\WCS-LOGO TRANSPARENT.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114300"/>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9844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kin and bon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34" y="1278466"/>
            <a:ext cx="7872377" cy="5562600"/>
          </a:xfrm>
          <a:prstGeom prst="rect">
            <a:avLst/>
          </a:prstGeom>
          <a:ln>
            <a:solidFill>
              <a:schemeClr val="tx1"/>
            </a:solidFill>
          </a:ln>
        </p:spPr>
      </p:pic>
      <p:sp>
        <p:nvSpPr>
          <p:cNvPr id="7" name="TextBox 6"/>
          <p:cNvSpPr txBox="1"/>
          <p:nvPr/>
        </p:nvSpPr>
        <p:spPr>
          <a:xfrm>
            <a:off x="7924800" y="2362200"/>
            <a:ext cx="1219200" cy="3108544"/>
          </a:xfrm>
          <a:prstGeom prst="rect">
            <a:avLst/>
          </a:prstGeom>
          <a:noFill/>
        </p:spPr>
        <p:txBody>
          <a:bodyPr wrap="square" rtlCol="0">
            <a:spAutoFit/>
          </a:bodyPr>
          <a:lstStyle/>
          <a:p>
            <a:pPr algn="l"/>
            <a:r>
              <a:rPr lang="en-US" sz="1400" i="1" dirty="0" smtClean="0">
                <a:latin typeface="Tahoma"/>
                <a:cs typeface="Tahoma"/>
              </a:rPr>
              <a:t>Trade route of 13 tigers in </a:t>
            </a:r>
            <a:r>
              <a:rPr lang="en-US" sz="1400" i="1" dirty="0" err="1" smtClean="0">
                <a:latin typeface="Tahoma"/>
                <a:cs typeface="Tahoma"/>
              </a:rPr>
              <a:t>Leuser</a:t>
            </a:r>
            <a:r>
              <a:rPr lang="en-US" sz="1400" i="1" dirty="0" smtClean="0">
                <a:latin typeface="Tahoma"/>
                <a:cs typeface="Tahoma"/>
              </a:rPr>
              <a:t> in 2007 (before WCS began work).  Each red line represents one tiger.  The trader in the north lived in a town called </a:t>
            </a:r>
            <a:r>
              <a:rPr lang="en-US" sz="1400" i="1" dirty="0" err="1" smtClean="0">
                <a:latin typeface="Tahoma"/>
                <a:cs typeface="Tahoma"/>
              </a:rPr>
              <a:t>Takengon</a:t>
            </a:r>
            <a:r>
              <a:rPr lang="en-US" sz="1400" i="1" dirty="0" smtClean="0">
                <a:latin typeface="Tahoma"/>
                <a:cs typeface="Tahoma"/>
              </a:rPr>
              <a:t>.</a:t>
            </a:r>
            <a:endParaRPr lang="en-US" sz="1400" i="1" dirty="0">
              <a:latin typeface="Tahoma"/>
              <a:cs typeface="Tahoma"/>
            </a:endParaRPr>
          </a:p>
        </p:txBody>
      </p:sp>
      <p:sp>
        <p:nvSpPr>
          <p:cNvPr id="2" name="Title 1"/>
          <p:cNvSpPr>
            <a:spLocks noGrp="1"/>
          </p:cNvSpPr>
          <p:nvPr>
            <p:ph type="title"/>
          </p:nvPr>
        </p:nvSpPr>
        <p:spPr>
          <a:xfrm>
            <a:off x="304800" y="542925"/>
            <a:ext cx="8458200" cy="523875"/>
          </a:xfrm>
        </p:spPr>
        <p:txBody>
          <a:bodyPr/>
          <a:lstStyle/>
          <a:p>
            <a:pPr algn="l"/>
            <a:r>
              <a:rPr lang="en-US" sz="2800" dirty="0" smtClean="0">
                <a:latin typeface="Corbel"/>
                <a:cs typeface="Corbel"/>
              </a:rPr>
              <a:t>Example case – in </a:t>
            </a:r>
            <a:r>
              <a:rPr lang="en-US" sz="2800" dirty="0" err="1" smtClean="0">
                <a:latin typeface="Corbel"/>
                <a:cs typeface="Corbel"/>
              </a:rPr>
              <a:t>Leuser</a:t>
            </a:r>
            <a:r>
              <a:rPr lang="en-US" sz="2800" dirty="0" smtClean="0">
                <a:latin typeface="Corbel"/>
                <a:cs typeface="Corbel"/>
              </a:rPr>
              <a:t>, WCS mapped out a tiger trade network</a:t>
            </a:r>
            <a:endParaRPr lang="en-US" sz="2800" dirty="0">
              <a:latin typeface="Corbel"/>
              <a:cs typeface="Corbel"/>
            </a:endParaRPr>
          </a:p>
        </p:txBody>
      </p:sp>
    </p:spTree>
    <p:extLst>
      <p:ext uri="{BB962C8B-B14F-4D97-AF65-F5344CB8AC3E}">
        <p14:creationId xmlns:p14="http://schemas.microsoft.com/office/powerpoint/2010/main" val="640318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formant with evidence-distort-Takeng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0" y="1371600"/>
            <a:ext cx="4368800" cy="3276600"/>
          </a:xfrm>
          <a:prstGeom prst="rect">
            <a:avLst/>
          </a:prstGeom>
        </p:spPr>
      </p:pic>
      <p:sp>
        <p:nvSpPr>
          <p:cNvPr id="4" name="Rectangle 3"/>
          <p:cNvSpPr/>
          <p:nvPr/>
        </p:nvSpPr>
        <p:spPr>
          <a:xfrm>
            <a:off x="152400" y="4648200"/>
            <a:ext cx="4114800" cy="338554"/>
          </a:xfrm>
          <a:prstGeom prst="rect">
            <a:avLst/>
          </a:prstGeom>
        </p:spPr>
        <p:txBody>
          <a:bodyPr wrap="square">
            <a:spAutoFit/>
          </a:bodyPr>
          <a:lstStyle/>
          <a:p>
            <a:pPr algn="l"/>
            <a:r>
              <a:rPr lang="en-US" sz="1600" i="1" dirty="0" smtClean="0">
                <a:latin typeface="Calibri"/>
                <a:cs typeface="Calibri"/>
              </a:rPr>
              <a:t>Undercover agent gathering evidence</a:t>
            </a:r>
            <a:endParaRPr lang="en-US" sz="1600" i="1" dirty="0">
              <a:latin typeface="Calibri"/>
              <a:cs typeface="Calibri"/>
            </a:endParaRPr>
          </a:p>
        </p:txBody>
      </p:sp>
      <p:sp>
        <p:nvSpPr>
          <p:cNvPr id="9" name="Rectangle 8"/>
          <p:cNvSpPr/>
          <p:nvPr/>
        </p:nvSpPr>
        <p:spPr>
          <a:xfrm>
            <a:off x="152400" y="5323582"/>
            <a:ext cx="5410200" cy="1077218"/>
          </a:xfrm>
          <a:prstGeom prst="rect">
            <a:avLst/>
          </a:prstGeom>
        </p:spPr>
        <p:txBody>
          <a:bodyPr wrap="square">
            <a:spAutoFit/>
          </a:bodyPr>
          <a:lstStyle/>
          <a:p>
            <a:r>
              <a:rPr lang="en-US" sz="1600" i="1" dirty="0" smtClean="0">
                <a:latin typeface="Calibri"/>
                <a:cs typeface="Calibri"/>
              </a:rPr>
              <a:t>Arrest and confiscation in March 2013.  Successful prosecution in October 2013</a:t>
            </a:r>
          </a:p>
          <a:p>
            <a:pPr algn="l"/>
            <a:endParaRPr lang="en-US" sz="1600" i="1" dirty="0">
              <a:latin typeface="Calibri"/>
              <a:cs typeface="Calibri"/>
            </a:endParaRPr>
          </a:p>
          <a:p>
            <a:pPr algn="l"/>
            <a:r>
              <a:rPr lang="en-US" sz="1600" i="1" dirty="0" smtClean="0">
                <a:latin typeface="Calibri"/>
                <a:cs typeface="Calibri"/>
              </a:rPr>
              <a:t>WCS supplied approximately 1000 man-hours on the case.  </a:t>
            </a:r>
            <a:endParaRPr lang="en-US" sz="1600" i="1" dirty="0">
              <a:latin typeface="Calibri"/>
              <a:cs typeface="Calibri"/>
            </a:endParaRPr>
          </a:p>
        </p:txBody>
      </p:sp>
      <p:sp>
        <p:nvSpPr>
          <p:cNvPr id="5" name="Title 4"/>
          <p:cNvSpPr>
            <a:spLocks noGrp="1"/>
          </p:cNvSpPr>
          <p:nvPr>
            <p:ph type="title"/>
          </p:nvPr>
        </p:nvSpPr>
        <p:spPr/>
        <p:txBody>
          <a:bodyPr/>
          <a:lstStyle/>
          <a:p>
            <a:pPr algn="l"/>
            <a:r>
              <a:rPr lang="en-US" sz="2400" dirty="0" smtClean="0">
                <a:latin typeface="Corbel"/>
                <a:cs typeface="Corbel"/>
              </a:rPr>
              <a:t>In 2013, WCU (WCS and Indonesian Military Police) successfully prosecuted the </a:t>
            </a:r>
            <a:r>
              <a:rPr lang="en-US" sz="2400" dirty="0" err="1" smtClean="0">
                <a:latin typeface="Corbel"/>
                <a:cs typeface="Corbel"/>
              </a:rPr>
              <a:t>Takengon</a:t>
            </a:r>
            <a:r>
              <a:rPr lang="en-US" sz="2400" dirty="0" smtClean="0">
                <a:latin typeface="Corbel"/>
                <a:cs typeface="Corbel"/>
              </a:rPr>
              <a:t> trader, who was a military sergeant</a:t>
            </a:r>
            <a:endParaRPr lang="en-US" sz="2400" dirty="0">
              <a:latin typeface="Corbel"/>
              <a:cs typeface="Corbel"/>
            </a:endParaRPr>
          </a:p>
        </p:txBody>
      </p:sp>
      <p:pic>
        <p:nvPicPr>
          <p:cNvPr id="10" name="Picture 9" descr="Stuffed tiger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1219200"/>
            <a:ext cx="2895600" cy="5487788"/>
          </a:xfrm>
          <a:prstGeom prst="rect">
            <a:avLst/>
          </a:prstGeom>
          <a:ln>
            <a:solidFill>
              <a:srgbClr val="000000"/>
            </a:solidFill>
          </a:ln>
        </p:spPr>
      </p:pic>
    </p:spTree>
    <p:extLst>
      <p:ext uri="{BB962C8B-B14F-4D97-AF65-F5344CB8AC3E}">
        <p14:creationId xmlns:p14="http://schemas.microsoft.com/office/powerpoint/2010/main" val="2478407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1" y="1219200"/>
            <a:ext cx="5343505" cy="4038600"/>
          </a:xfrm>
          <a:prstGeom prst="rect">
            <a:avLst/>
          </a:prstGeom>
        </p:spPr>
      </p:pic>
      <p:pic>
        <p:nvPicPr>
          <p:cNvPr id="8" name="Picture 3" descr="D:\Data Marine\Photos\Lombok\Shark\IMG_763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1000" y="5219700"/>
            <a:ext cx="4114800" cy="1663700"/>
          </a:xfrm>
          <a:prstGeom prst="rect">
            <a:avLst/>
          </a:prstGeom>
          <a:noFill/>
        </p:spPr>
      </p:pic>
      <p:pic>
        <p:nvPicPr>
          <p:cNvPr id="7" name="Picture 8" descr="D:\Data Marine\Photos\Lombok\Shark\IMG_069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14600" y="4787900"/>
            <a:ext cx="2895600" cy="1612900"/>
          </a:xfrm>
          <a:prstGeom prst="rect">
            <a:avLst/>
          </a:prstGeom>
          <a:noFill/>
        </p:spPr>
      </p:pic>
      <p:pic>
        <p:nvPicPr>
          <p:cNvPr id="2" name="Picture 1" descr="valuingmantas_infographic_4 copy.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9400" y="0"/>
            <a:ext cx="3784600" cy="6858000"/>
          </a:xfrm>
          <a:prstGeom prst="rect">
            <a:avLst/>
          </a:prstGeom>
        </p:spPr>
      </p:pic>
      <p:sp>
        <p:nvSpPr>
          <p:cNvPr id="3" name="Title 2"/>
          <p:cNvSpPr>
            <a:spLocks noGrp="1"/>
          </p:cNvSpPr>
          <p:nvPr>
            <p:ph type="title"/>
          </p:nvPr>
        </p:nvSpPr>
        <p:spPr>
          <a:xfrm>
            <a:off x="0" y="314325"/>
            <a:ext cx="8458200" cy="523875"/>
          </a:xfrm>
        </p:spPr>
        <p:txBody>
          <a:bodyPr/>
          <a:lstStyle/>
          <a:p>
            <a:pPr algn="l"/>
            <a:r>
              <a:rPr lang="en-US" sz="3200" dirty="0" smtClean="0">
                <a:latin typeface="Corbel"/>
                <a:cs typeface="Corbel"/>
              </a:rPr>
              <a:t>New Directions? Marine-WCU</a:t>
            </a:r>
            <a:endParaRPr lang="en-US" sz="3200" dirty="0">
              <a:latin typeface="Corbel"/>
              <a:cs typeface="Corbel"/>
            </a:endParaRPr>
          </a:p>
        </p:txBody>
      </p:sp>
    </p:spTree>
    <p:extLst>
      <p:ext uri="{BB962C8B-B14F-4D97-AF65-F5344CB8AC3E}">
        <p14:creationId xmlns:p14="http://schemas.microsoft.com/office/powerpoint/2010/main" val="4171282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244798"/>
            <a:ext cx="8686800" cy="5283498"/>
          </a:xfrm>
          <a:prstGeom prst="rect">
            <a:avLst/>
          </a:prstGeom>
          <a:noFill/>
        </p:spPr>
        <p:txBody>
          <a:bodyPr wrap="square" rtlCol="0">
            <a:spAutoFit/>
          </a:bodyPr>
          <a:lstStyle/>
          <a:p>
            <a:pPr marL="285750" indent="-285750" algn="l">
              <a:spcAft>
                <a:spcPts val="800"/>
              </a:spcAft>
              <a:buFont typeface="Arial"/>
              <a:buChar char="•"/>
            </a:pPr>
            <a:r>
              <a:rPr lang="en-US" sz="2000" dirty="0" smtClean="0">
                <a:latin typeface="Calibri"/>
                <a:cs typeface="Calibri"/>
              </a:rPr>
              <a:t>Extend the WCUs: expansion of the WCU approach to other important wildlife landscapes and important wildlife species in Indonesia</a:t>
            </a:r>
          </a:p>
          <a:p>
            <a:pPr marL="285750" indent="-285750" algn="l">
              <a:spcAft>
                <a:spcPts val="800"/>
              </a:spcAft>
              <a:buFont typeface="Arial"/>
              <a:buChar char="•"/>
            </a:pPr>
            <a:r>
              <a:rPr lang="en-US" sz="2000" dirty="0" smtClean="0">
                <a:latin typeface="Calibri"/>
                <a:cs typeface="Calibri"/>
              </a:rPr>
              <a:t>Apply WCU approach to other sectors: e.g. illegal timber trade or forestry and the trade in manta rays and sharks</a:t>
            </a:r>
            <a:endParaRPr lang="en-US" sz="2000" dirty="0">
              <a:latin typeface="Calibri"/>
              <a:cs typeface="Calibri"/>
            </a:endParaRPr>
          </a:p>
          <a:p>
            <a:pPr marL="285750" indent="-285750" algn="l">
              <a:spcAft>
                <a:spcPts val="800"/>
              </a:spcAft>
              <a:buFont typeface="Arial"/>
              <a:buChar char="•"/>
            </a:pPr>
            <a:r>
              <a:rPr lang="en-US" sz="2000" dirty="0" smtClean="0">
                <a:latin typeface="Calibri"/>
                <a:cs typeface="Calibri"/>
              </a:rPr>
              <a:t>Legal reform: Indonesia’s laws on illegal and legal wildlife trade and application of international conventions are inconsistent and have various loopholes:</a:t>
            </a:r>
          </a:p>
          <a:p>
            <a:pPr marL="742950" lvl="1" indent="-285750" algn="l">
              <a:spcAft>
                <a:spcPts val="800"/>
              </a:spcAft>
              <a:buFont typeface="Lucida Grande"/>
              <a:buChar char="‑"/>
            </a:pPr>
            <a:r>
              <a:rPr lang="en-US" sz="1600" dirty="0" smtClean="0">
                <a:latin typeface="Calibri"/>
                <a:cs typeface="Calibri"/>
              </a:rPr>
              <a:t>It is not illegal to transport non-native species through Indonesia (including African Ivory)</a:t>
            </a:r>
          </a:p>
          <a:p>
            <a:pPr marL="742950" lvl="1" indent="-285750" algn="l">
              <a:spcAft>
                <a:spcPts val="800"/>
              </a:spcAft>
              <a:buFont typeface="Lucida Grande"/>
              <a:buChar char="‑"/>
            </a:pPr>
            <a:r>
              <a:rPr lang="en-US" sz="1600" dirty="0" smtClean="0">
                <a:latin typeface="Calibri"/>
                <a:cs typeface="Calibri"/>
              </a:rPr>
              <a:t>The ‘Manta Ban’ is outside of the formal protected species list and hence cannot be prosecuted by the National Police</a:t>
            </a:r>
          </a:p>
          <a:p>
            <a:pPr marL="742950" lvl="1" indent="-285750" algn="l">
              <a:spcAft>
                <a:spcPts val="800"/>
              </a:spcAft>
              <a:buFont typeface="Lucida Grande"/>
              <a:buChar char="‑"/>
            </a:pPr>
            <a:r>
              <a:rPr lang="en-US" sz="1600" dirty="0" smtClean="0">
                <a:latin typeface="Calibri"/>
                <a:cs typeface="Calibri"/>
              </a:rPr>
              <a:t>Domestic application of CITES is weak</a:t>
            </a:r>
            <a:endParaRPr lang="en-US" sz="1600" dirty="0">
              <a:latin typeface="Calibri"/>
              <a:cs typeface="Calibri"/>
            </a:endParaRPr>
          </a:p>
          <a:p>
            <a:pPr marL="285750" indent="-285750" algn="l">
              <a:spcAft>
                <a:spcPts val="800"/>
              </a:spcAft>
              <a:buFont typeface="Arial"/>
              <a:buChar char="•"/>
            </a:pPr>
            <a:r>
              <a:rPr lang="en-US" sz="2000" dirty="0" smtClean="0">
                <a:latin typeface="Calibri"/>
                <a:cs typeface="Calibri"/>
              </a:rPr>
              <a:t>Training and capacity-building to government agencies: e.g. revision of the National Police environmental crimes training modules</a:t>
            </a:r>
            <a:endParaRPr lang="en-US" sz="2000" dirty="0">
              <a:latin typeface="Calibri"/>
              <a:cs typeface="Calibri"/>
            </a:endParaRPr>
          </a:p>
          <a:p>
            <a:pPr marL="285750" indent="-285750" algn="l">
              <a:spcAft>
                <a:spcPts val="800"/>
              </a:spcAft>
              <a:buFont typeface="Arial"/>
              <a:buChar char="•"/>
            </a:pPr>
            <a:r>
              <a:rPr lang="en-US" sz="2000" dirty="0" smtClean="0">
                <a:latin typeface="Calibri"/>
                <a:cs typeface="Calibri"/>
              </a:rPr>
              <a:t>Supporting the </a:t>
            </a:r>
            <a:r>
              <a:rPr lang="en-US" sz="2000" dirty="0" err="1" smtClean="0">
                <a:latin typeface="Calibri"/>
                <a:cs typeface="Calibri"/>
              </a:rPr>
              <a:t>GoI</a:t>
            </a:r>
            <a:r>
              <a:rPr lang="en-US" sz="2000" dirty="0" smtClean="0">
                <a:latin typeface="Calibri"/>
                <a:cs typeface="Calibri"/>
              </a:rPr>
              <a:t> to establish a high-level forum to discuss wildlife trade (legal and illegal) and propose cross-</a:t>
            </a:r>
            <a:r>
              <a:rPr lang="en-US" sz="2000" dirty="0" err="1" smtClean="0">
                <a:latin typeface="Calibri"/>
                <a:cs typeface="Calibri"/>
              </a:rPr>
              <a:t>sectoral</a:t>
            </a:r>
            <a:r>
              <a:rPr lang="en-US" sz="2000" dirty="0" smtClean="0">
                <a:latin typeface="Calibri"/>
                <a:cs typeface="Calibri"/>
              </a:rPr>
              <a:t> strategies</a:t>
            </a:r>
          </a:p>
          <a:p>
            <a:pPr marL="285750" indent="-285750" algn="l">
              <a:spcAft>
                <a:spcPts val="800"/>
              </a:spcAft>
              <a:buFont typeface="Arial"/>
              <a:buChar char="•"/>
            </a:pPr>
            <a:r>
              <a:rPr lang="en-US" sz="2000" dirty="0" smtClean="0">
                <a:latin typeface="Calibri"/>
                <a:cs typeface="Calibri"/>
              </a:rPr>
              <a:t>South-south cooperation: </a:t>
            </a:r>
            <a:r>
              <a:rPr lang="en-US" sz="2000" dirty="0" err="1" smtClean="0">
                <a:latin typeface="Calibri"/>
                <a:cs typeface="Calibri"/>
              </a:rPr>
              <a:t>GoI</a:t>
            </a:r>
            <a:r>
              <a:rPr lang="en-US" sz="2000" dirty="0">
                <a:latin typeface="Calibri"/>
                <a:cs typeface="Calibri"/>
              </a:rPr>
              <a:t> </a:t>
            </a:r>
            <a:r>
              <a:rPr lang="en-US" sz="2000" dirty="0" smtClean="0">
                <a:latin typeface="Calibri"/>
                <a:cs typeface="Calibri"/>
              </a:rPr>
              <a:t>– Government of Vietnam </a:t>
            </a:r>
            <a:r>
              <a:rPr lang="en-US" sz="2000" dirty="0" err="1" smtClean="0">
                <a:latin typeface="Calibri"/>
                <a:cs typeface="Calibri"/>
              </a:rPr>
              <a:t>MoU</a:t>
            </a:r>
            <a:endParaRPr lang="en-US" sz="2000" dirty="0">
              <a:latin typeface="Calibri"/>
              <a:cs typeface="Calibri"/>
            </a:endParaRPr>
          </a:p>
        </p:txBody>
      </p:sp>
      <p:sp>
        <p:nvSpPr>
          <p:cNvPr id="2" name="Title 1"/>
          <p:cNvSpPr>
            <a:spLocks noGrp="1"/>
          </p:cNvSpPr>
          <p:nvPr>
            <p:ph type="title"/>
          </p:nvPr>
        </p:nvSpPr>
        <p:spPr/>
        <p:txBody>
          <a:bodyPr/>
          <a:lstStyle/>
          <a:p>
            <a:pPr algn="l"/>
            <a:r>
              <a:rPr lang="en-US" dirty="0" smtClean="0">
                <a:latin typeface="Corbel"/>
                <a:cs typeface="Corbel"/>
              </a:rPr>
              <a:t>New Strategic Opportunities</a:t>
            </a:r>
            <a:endParaRPr lang="en-US" dirty="0">
              <a:latin typeface="Corbel"/>
              <a:cs typeface="Corbel"/>
            </a:endParaRPr>
          </a:p>
        </p:txBody>
      </p:sp>
    </p:spTree>
    <p:extLst>
      <p:ext uri="{BB962C8B-B14F-4D97-AF65-F5344CB8AC3E}">
        <p14:creationId xmlns:p14="http://schemas.microsoft.com/office/powerpoint/2010/main" val="3412084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8"/>
          <p:cNvSpPr>
            <a:spLocks noChangeArrowheads="1"/>
          </p:cNvSpPr>
          <p:nvPr/>
        </p:nvSpPr>
        <p:spPr bwMode="auto">
          <a:xfrm>
            <a:off x="381000" y="3940175"/>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i="1" dirty="0">
                <a:latin typeface="Corbel" charset="0"/>
              </a:rPr>
              <a:t>TERIMA KASIH</a:t>
            </a:r>
            <a:endParaRPr lang="en-US" sz="4000" dirty="0">
              <a:latin typeface="Corbel" charset="0"/>
            </a:endParaRPr>
          </a:p>
        </p:txBody>
      </p:sp>
      <p:pic>
        <p:nvPicPr>
          <p:cNvPr id="3" name="Picture 2" descr="D:\DATA\Logo\logo wcs all\WCS-LOGO TRANSPARENT.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1905000"/>
            <a:ext cx="1371600" cy="1371600"/>
          </a:xfrm>
          <a:prstGeom prst="rect">
            <a:avLst/>
          </a:prstGeom>
          <a:ln>
            <a:noFill/>
          </a:ln>
          <a:effectLst>
            <a:outerShdw blurRad="292100" dist="139700" dir="2700000" algn="tl" rotWithShape="0">
              <a:srgbClr val="333333">
                <a:alpha val="65000"/>
              </a:srgbClr>
            </a:outerShdw>
          </a:effectLst>
        </p:spPr>
      </p:pic>
      <p:pic>
        <p:nvPicPr>
          <p:cNvPr id="101379" name="Picture 3" descr="http://tnalaspurwo.org/wp-content/uploads/2013/03/Logo-Ditjen-PHK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5663" y="1905000"/>
            <a:ext cx="13541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90600" y="5334000"/>
            <a:ext cx="7162800" cy="923330"/>
          </a:xfrm>
          <a:prstGeom prst="rect">
            <a:avLst/>
          </a:prstGeom>
          <a:noFill/>
        </p:spPr>
        <p:txBody>
          <a:bodyPr wrap="square" rtlCol="0">
            <a:spAutoFit/>
          </a:bodyPr>
          <a:lstStyle/>
          <a:p>
            <a:r>
              <a:rPr lang="en-US" dirty="0" smtClean="0">
                <a:latin typeface="Arial"/>
                <a:cs typeface="Arial"/>
              </a:rPr>
              <a:t>Funders: United States Fish and Wildlife Service (USFWS), USAID-C4J, ICITAP, Liz Claiborne and Art </a:t>
            </a:r>
            <a:r>
              <a:rPr lang="en-US" dirty="0" err="1" smtClean="0">
                <a:latin typeface="Arial"/>
                <a:cs typeface="Arial"/>
              </a:rPr>
              <a:t>Ortenberg</a:t>
            </a:r>
            <a:r>
              <a:rPr lang="en-US" dirty="0" smtClean="0">
                <a:latin typeface="Arial"/>
                <a:cs typeface="Arial"/>
              </a:rPr>
              <a:t> Foundation, TFCA, American Zoological Association, WCS</a:t>
            </a:r>
            <a:endParaRPr lang="en-US"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6"/>
          <p:cNvSpPr>
            <a:spLocks noGrp="1"/>
          </p:cNvSpPr>
          <p:nvPr>
            <p:ph sz="quarter" idx="4294967295"/>
          </p:nvPr>
        </p:nvSpPr>
        <p:spPr>
          <a:xfrm>
            <a:off x="152400" y="1981200"/>
            <a:ext cx="4114800" cy="4876800"/>
          </a:xfrm>
        </p:spPr>
        <p:txBody>
          <a:bodyPr/>
          <a:lstStyle/>
          <a:p>
            <a:pPr eaLnBrk="1" hangingPunct="1">
              <a:lnSpc>
                <a:spcPct val="100000"/>
              </a:lnSpc>
              <a:buFont typeface="Wingdings" charset="0"/>
              <a:buNone/>
            </a:pPr>
            <a:r>
              <a:rPr lang="en-GB" sz="1600" b="1" u="sng" dirty="0">
                <a:solidFill>
                  <a:schemeClr val="tx1"/>
                </a:solidFill>
                <a:latin typeface="Calibri" charset="0"/>
              </a:rPr>
              <a:t>Government</a:t>
            </a:r>
            <a:r>
              <a:rPr lang="en-GB" sz="1600" u="sng" dirty="0">
                <a:solidFill>
                  <a:schemeClr val="tx1"/>
                </a:solidFill>
                <a:latin typeface="Calibri" charset="0"/>
              </a:rPr>
              <a:t>:</a:t>
            </a:r>
            <a:endParaRPr lang="en-US" sz="1600" dirty="0">
              <a:solidFill>
                <a:schemeClr val="tx1"/>
              </a:solidFill>
              <a:latin typeface="Calibri" charset="0"/>
            </a:endParaRPr>
          </a:p>
          <a:p>
            <a:pPr eaLnBrk="1" hangingPunct="1">
              <a:lnSpc>
                <a:spcPct val="100000"/>
              </a:lnSpc>
              <a:spcBef>
                <a:spcPts val="1000"/>
              </a:spcBef>
            </a:pPr>
            <a:r>
              <a:rPr lang="en-GB" sz="1600" dirty="0" smtClean="0">
                <a:solidFill>
                  <a:schemeClr val="tx1"/>
                </a:solidFill>
                <a:latin typeface="Calibri" charset="0"/>
              </a:rPr>
              <a:t>Ministry of Forestry:</a:t>
            </a:r>
          </a:p>
          <a:p>
            <a:pPr lvl="1" eaLnBrk="1" hangingPunct="1">
              <a:lnSpc>
                <a:spcPct val="100000"/>
              </a:lnSpc>
              <a:spcBef>
                <a:spcPts val="0"/>
              </a:spcBef>
              <a:buFont typeface="Lucida Grande"/>
              <a:buChar char="‑"/>
            </a:pPr>
            <a:r>
              <a:rPr lang="en-GB" sz="1400" dirty="0" err="1" smtClean="0">
                <a:solidFill>
                  <a:schemeClr val="tx1"/>
                </a:solidFill>
                <a:latin typeface="Calibri" charset="0"/>
              </a:rPr>
              <a:t>Direktorat</a:t>
            </a:r>
            <a:r>
              <a:rPr lang="en-GB" sz="1400" dirty="0" smtClean="0">
                <a:solidFill>
                  <a:schemeClr val="tx1"/>
                </a:solidFill>
                <a:latin typeface="Calibri" charset="0"/>
              </a:rPr>
              <a:t> </a:t>
            </a:r>
            <a:r>
              <a:rPr lang="en-GB" sz="1400" dirty="0">
                <a:solidFill>
                  <a:schemeClr val="tx1"/>
                </a:solidFill>
                <a:latin typeface="Calibri" charset="0"/>
              </a:rPr>
              <a:t>PPH, </a:t>
            </a:r>
            <a:r>
              <a:rPr lang="en-GB" sz="1400" dirty="0" err="1">
                <a:solidFill>
                  <a:schemeClr val="tx1"/>
                </a:solidFill>
                <a:latin typeface="Calibri" charset="0"/>
              </a:rPr>
              <a:t>Direktorat</a:t>
            </a:r>
            <a:r>
              <a:rPr lang="en-GB" sz="1400" dirty="0">
                <a:solidFill>
                  <a:schemeClr val="tx1"/>
                </a:solidFill>
                <a:latin typeface="Calibri" charset="0"/>
              </a:rPr>
              <a:t> KKH </a:t>
            </a:r>
            <a:r>
              <a:rPr lang="en-GB" sz="1400" dirty="0" err="1">
                <a:solidFill>
                  <a:schemeClr val="tx1"/>
                </a:solidFill>
                <a:latin typeface="Calibri" charset="0"/>
              </a:rPr>
              <a:t>Ditjen</a:t>
            </a:r>
            <a:r>
              <a:rPr lang="en-GB" sz="1400" dirty="0">
                <a:solidFill>
                  <a:schemeClr val="tx1"/>
                </a:solidFill>
                <a:latin typeface="Calibri" charset="0"/>
              </a:rPr>
              <a:t> PHKA</a:t>
            </a:r>
          </a:p>
          <a:p>
            <a:pPr lvl="1" eaLnBrk="1" hangingPunct="1">
              <a:lnSpc>
                <a:spcPct val="100000"/>
              </a:lnSpc>
              <a:spcBef>
                <a:spcPts val="0"/>
              </a:spcBef>
              <a:buFont typeface="Lucida Grande"/>
              <a:buChar char="‑"/>
            </a:pPr>
            <a:r>
              <a:rPr lang="en-GB" sz="1400" dirty="0">
                <a:solidFill>
                  <a:schemeClr val="tx1"/>
                </a:solidFill>
                <a:latin typeface="Calibri" charset="0"/>
              </a:rPr>
              <a:t>BKSDA (Lampung, Sumatera Utara, DKI Jakarta, </a:t>
            </a:r>
            <a:r>
              <a:rPr lang="en-GB" sz="1400" dirty="0" err="1">
                <a:solidFill>
                  <a:schemeClr val="tx1"/>
                </a:solidFill>
                <a:latin typeface="Calibri" charset="0"/>
              </a:rPr>
              <a:t>Jawa</a:t>
            </a:r>
            <a:r>
              <a:rPr lang="en-GB" sz="1400" dirty="0">
                <a:solidFill>
                  <a:schemeClr val="tx1"/>
                </a:solidFill>
                <a:latin typeface="Calibri" charset="0"/>
              </a:rPr>
              <a:t> Barat, </a:t>
            </a:r>
            <a:r>
              <a:rPr lang="en-GB" sz="1400" dirty="0" err="1">
                <a:solidFill>
                  <a:schemeClr val="tx1"/>
                </a:solidFill>
                <a:latin typeface="Calibri" charset="0"/>
              </a:rPr>
              <a:t>Jawa</a:t>
            </a:r>
            <a:r>
              <a:rPr lang="en-GB" sz="1400" dirty="0">
                <a:solidFill>
                  <a:schemeClr val="tx1"/>
                </a:solidFill>
                <a:latin typeface="Calibri" charset="0"/>
              </a:rPr>
              <a:t> Tengah, DIY, Bali)</a:t>
            </a:r>
          </a:p>
          <a:p>
            <a:pPr lvl="1" eaLnBrk="1" hangingPunct="1">
              <a:lnSpc>
                <a:spcPct val="100000"/>
              </a:lnSpc>
              <a:spcBef>
                <a:spcPts val="0"/>
              </a:spcBef>
              <a:buFont typeface="Lucida Grande"/>
              <a:buChar char="‑"/>
            </a:pPr>
            <a:r>
              <a:rPr lang="en-GB" sz="1400" dirty="0" smtClean="0">
                <a:solidFill>
                  <a:schemeClr val="tx1"/>
                </a:solidFill>
                <a:latin typeface="Calibri" charset="0"/>
              </a:rPr>
              <a:t>National Parks</a:t>
            </a:r>
          </a:p>
          <a:p>
            <a:pPr eaLnBrk="1" hangingPunct="1">
              <a:lnSpc>
                <a:spcPct val="100000"/>
              </a:lnSpc>
              <a:spcBef>
                <a:spcPts val="1000"/>
              </a:spcBef>
            </a:pPr>
            <a:r>
              <a:rPr lang="en-GB" sz="1600" dirty="0" smtClean="0">
                <a:solidFill>
                  <a:schemeClr val="tx1"/>
                </a:solidFill>
                <a:latin typeface="Calibri" charset="0"/>
              </a:rPr>
              <a:t>Indonesian National Police:</a:t>
            </a:r>
          </a:p>
          <a:p>
            <a:pPr lvl="1" eaLnBrk="1" hangingPunct="1">
              <a:lnSpc>
                <a:spcPct val="100000"/>
              </a:lnSpc>
              <a:spcBef>
                <a:spcPts val="0"/>
              </a:spcBef>
              <a:buFont typeface="Lucida Grande"/>
              <a:buChar char="‑"/>
            </a:pPr>
            <a:r>
              <a:rPr lang="en-GB" sz="1400" dirty="0" smtClean="0">
                <a:solidFill>
                  <a:schemeClr val="tx1"/>
                </a:solidFill>
                <a:latin typeface="Calibri" charset="0"/>
              </a:rPr>
              <a:t>Criminal Investigation Division (CID), </a:t>
            </a:r>
          </a:p>
          <a:p>
            <a:pPr lvl="1" eaLnBrk="1" hangingPunct="1">
              <a:lnSpc>
                <a:spcPct val="100000"/>
              </a:lnSpc>
              <a:spcBef>
                <a:spcPts val="0"/>
              </a:spcBef>
              <a:buFont typeface="Lucida Grande"/>
              <a:buChar char="‑"/>
            </a:pPr>
            <a:r>
              <a:rPr lang="en-GB" sz="1400" dirty="0" smtClean="0">
                <a:solidFill>
                  <a:schemeClr val="tx1"/>
                </a:solidFill>
                <a:latin typeface="Calibri" charset="0"/>
              </a:rPr>
              <a:t>POLDA </a:t>
            </a:r>
            <a:r>
              <a:rPr lang="en-GB" sz="1400" dirty="0" err="1">
                <a:solidFill>
                  <a:schemeClr val="tx1"/>
                </a:solidFill>
                <a:latin typeface="Calibri" charset="0"/>
              </a:rPr>
              <a:t>Jateng</a:t>
            </a:r>
            <a:r>
              <a:rPr lang="en-GB" sz="1400" dirty="0">
                <a:solidFill>
                  <a:schemeClr val="tx1"/>
                </a:solidFill>
                <a:latin typeface="Calibri" charset="0"/>
              </a:rPr>
              <a:t>, POLDA Lampung, POLDA Aceh, </a:t>
            </a:r>
            <a:endParaRPr lang="en-GB" sz="1400" dirty="0" smtClean="0">
              <a:solidFill>
                <a:schemeClr val="tx1"/>
              </a:solidFill>
              <a:latin typeface="Calibri" charset="0"/>
            </a:endParaRPr>
          </a:p>
          <a:p>
            <a:pPr lvl="1" eaLnBrk="1" hangingPunct="1">
              <a:lnSpc>
                <a:spcPct val="100000"/>
              </a:lnSpc>
              <a:spcBef>
                <a:spcPts val="0"/>
              </a:spcBef>
              <a:buFont typeface="Lucida Grande"/>
              <a:buChar char="‑"/>
            </a:pPr>
            <a:r>
              <a:rPr lang="en-GB" sz="1400" dirty="0" smtClean="0">
                <a:solidFill>
                  <a:schemeClr val="tx1"/>
                </a:solidFill>
                <a:latin typeface="Calibri" charset="0"/>
              </a:rPr>
              <a:t>NCB Interpol</a:t>
            </a:r>
            <a:endParaRPr lang="en-GB" sz="1400" dirty="0">
              <a:solidFill>
                <a:schemeClr val="tx1"/>
              </a:solidFill>
              <a:latin typeface="Calibri" charset="0"/>
            </a:endParaRPr>
          </a:p>
          <a:p>
            <a:pPr marL="273050" lvl="1" eaLnBrk="1" hangingPunct="1">
              <a:lnSpc>
                <a:spcPct val="100000"/>
              </a:lnSpc>
            </a:pPr>
            <a:r>
              <a:rPr lang="en-GB" sz="1600" dirty="0" smtClean="0">
                <a:solidFill>
                  <a:schemeClr val="tx1"/>
                </a:solidFill>
                <a:latin typeface="Calibri" charset="0"/>
                <a:cs typeface="ＭＳ Ｐゴシック" charset="0"/>
              </a:rPr>
              <a:t>Customs (</a:t>
            </a:r>
            <a:r>
              <a:rPr lang="en-GB" sz="1600" dirty="0" err="1" smtClean="0">
                <a:solidFill>
                  <a:schemeClr val="tx1"/>
                </a:solidFill>
                <a:latin typeface="Calibri" charset="0"/>
                <a:cs typeface="ＭＳ Ｐゴシック" charset="0"/>
              </a:rPr>
              <a:t>Direktorat</a:t>
            </a:r>
            <a:r>
              <a:rPr lang="en-GB" sz="1600" dirty="0" smtClean="0">
                <a:solidFill>
                  <a:schemeClr val="tx1"/>
                </a:solidFill>
                <a:latin typeface="Calibri" charset="0"/>
                <a:cs typeface="ＭＳ Ｐゴシック" charset="0"/>
              </a:rPr>
              <a:t> </a:t>
            </a:r>
            <a:r>
              <a:rPr lang="en-GB" sz="1600" dirty="0" err="1" smtClean="0">
                <a:solidFill>
                  <a:schemeClr val="tx1"/>
                </a:solidFill>
                <a:latin typeface="Calibri" charset="0"/>
                <a:cs typeface="ＭＳ Ｐゴシック" charset="0"/>
              </a:rPr>
              <a:t>Pencegahan</a:t>
            </a:r>
            <a:r>
              <a:rPr lang="en-GB" sz="1600" dirty="0" smtClean="0">
                <a:solidFill>
                  <a:schemeClr val="tx1"/>
                </a:solidFill>
                <a:latin typeface="Calibri" charset="0"/>
                <a:cs typeface="ＭＳ Ｐゴシック" charset="0"/>
              </a:rPr>
              <a:t> </a:t>
            </a:r>
            <a:r>
              <a:rPr lang="en-GB" sz="1600" dirty="0" err="1" smtClean="0">
                <a:solidFill>
                  <a:schemeClr val="tx1"/>
                </a:solidFill>
                <a:latin typeface="Calibri" charset="0"/>
                <a:cs typeface="ＭＳ Ｐゴシック" charset="0"/>
              </a:rPr>
              <a:t>dan</a:t>
            </a:r>
            <a:r>
              <a:rPr lang="en-GB" sz="1600" dirty="0" smtClean="0">
                <a:solidFill>
                  <a:schemeClr val="tx1"/>
                </a:solidFill>
                <a:latin typeface="Calibri" charset="0"/>
                <a:cs typeface="ＭＳ Ｐゴシック" charset="0"/>
              </a:rPr>
              <a:t> </a:t>
            </a:r>
            <a:r>
              <a:rPr lang="en-GB" sz="1600" dirty="0" err="1" smtClean="0">
                <a:solidFill>
                  <a:schemeClr val="tx1"/>
                </a:solidFill>
                <a:latin typeface="Calibri" charset="0"/>
                <a:cs typeface="ＭＳ Ｐゴシック" charset="0"/>
              </a:rPr>
              <a:t>Penindakan</a:t>
            </a:r>
            <a:r>
              <a:rPr lang="en-GB" sz="1600" dirty="0" smtClean="0">
                <a:solidFill>
                  <a:schemeClr val="tx1"/>
                </a:solidFill>
                <a:latin typeface="Calibri" charset="0"/>
                <a:cs typeface="ＭＳ Ｐゴシック" charset="0"/>
              </a:rPr>
              <a:t> Bea </a:t>
            </a:r>
            <a:r>
              <a:rPr lang="en-GB" sz="1600" dirty="0" err="1" smtClean="0">
                <a:solidFill>
                  <a:schemeClr val="tx1"/>
                </a:solidFill>
                <a:latin typeface="Calibri" charset="0"/>
                <a:cs typeface="ＭＳ Ｐゴシック" charset="0"/>
              </a:rPr>
              <a:t>Cukai</a:t>
            </a:r>
            <a:r>
              <a:rPr lang="en-GB" sz="1600" dirty="0" smtClean="0">
                <a:solidFill>
                  <a:schemeClr val="tx1"/>
                </a:solidFill>
                <a:latin typeface="Calibri" charset="0"/>
                <a:cs typeface="ＭＳ Ｐゴシック" charset="0"/>
              </a:rPr>
              <a:t>)</a:t>
            </a:r>
            <a:endParaRPr lang="en-GB" sz="1600" dirty="0">
              <a:solidFill>
                <a:schemeClr val="tx1"/>
              </a:solidFill>
              <a:latin typeface="Calibri" charset="0"/>
              <a:cs typeface="ＭＳ Ｐゴシック" charset="0"/>
            </a:endParaRPr>
          </a:p>
          <a:p>
            <a:pPr eaLnBrk="1" hangingPunct="1">
              <a:lnSpc>
                <a:spcPct val="100000"/>
              </a:lnSpc>
              <a:spcBef>
                <a:spcPts val="1000"/>
              </a:spcBef>
            </a:pPr>
            <a:r>
              <a:rPr lang="en-GB" sz="1600" dirty="0" smtClean="0">
                <a:solidFill>
                  <a:schemeClr val="tx1"/>
                </a:solidFill>
                <a:latin typeface="Calibri" charset="0"/>
              </a:rPr>
              <a:t>Attorney General (Lampung, Sumatera Utara and Jakarta</a:t>
            </a:r>
          </a:p>
          <a:p>
            <a:pPr eaLnBrk="1" hangingPunct="1">
              <a:lnSpc>
                <a:spcPct val="100000"/>
              </a:lnSpc>
              <a:spcBef>
                <a:spcPts val="1000"/>
              </a:spcBef>
            </a:pPr>
            <a:r>
              <a:rPr lang="en-GB" sz="1600" dirty="0" smtClean="0">
                <a:solidFill>
                  <a:schemeClr val="tx1"/>
                </a:solidFill>
                <a:latin typeface="Calibri" charset="0"/>
              </a:rPr>
              <a:t>Quarantine (</a:t>
            </a:r>
            <a:r>
              <a:rPr lang="en-GB" sz="1600" dirty="0" err="1">
                <a:solidFill>
                  <a:schemeClr val="tx1"/>
                </a:solidFill>
                <a:latin typeface="Calibri" charset="0"/>
              </a:rPr>
              <a:t>Serang</a:t>
            </a:r>
            <a:r>
              <a:rPr lang="en-GB" sz="1600" dirty="0">
                <a:solidFill>
                  <a:schemeClr val="tx1"/>
                </a:solidFill>
                <a:latin typeface="Calibri" charset="0"/>
              </a:rPr>
              <a:t>, </a:t>
            </a:r>
            <a:r>
              <a:rPr lang="en-GB" sz="1600" dirty="0" err="1">
                <a:solidFill>
                  <a:schemeClr val="tx1"/>
                </a:solidFill>
                <a:latin typeface="Calibri" charset="0"/>
              </a:rPr>
              <a:t>Bakauheni</a:t>
            </a:r>
            <a:r>
              <a:rPr lang="en-GB" sz="1600" dirty="0">
                <a:solidFill>
                  <a:schemeClr val="tx1"/>
                </a:solidFill>
                <a:latin typeface="Calibri" charset="0"/>
              </a:rPr>
              <a:t>)</a:t>
            </a:r>
          </a:p>
          <a:p>
            <a:pPr eaLnBrk="1" hangingPunct="1">
              <a:lnSpc>
                <a:spcPct val="100000"/>
              </a:lnSpc>
              <a:spcBef>
                <a:spcPts val="1000"/>
              </a:spcBef>
            </a:pPr>
            <a:r>
              <a:rPr lang="en-GB" sz="1600" dirty="0" smtClean="0">
                <a:solidFill>
                  <a:schemeClr val="tx1"/>
                </a:solidFill>
                <a:latin typeface="Calibri" charset="0"/>
              </a:rPr>
              <a:t>Military (</a:t>
            </a:r>
            <a:r>
              <a:rPr lang="en-GB" sz="1600" dirty="0" err="1" smtClean="0">
                <a:solidFill>
                  <a:schemeClr val="tx1"/>
                </a:solidFill>
                <a:latin typeface="Calibri" charset="0"/>
              </a:rPr>
              <a:t>Kodam</a:t>
            </a:r>
            <a:r>
              <a:rPr lang="en-GB" sz="1600" dirty="0" smtClean="0">
                <a:solidFill>
                  <a:schemeClr val="tx1"/>
                </a:solidFill>
                <a:latin typeface="Calibri" charset="0"/>
              </a:rPr>
              <a:t> IV </a:t>
            </a:r>
            <a:r>
              <a:rPr lang="en-GB" sz="1600" dirty="0" err="1" smtClean="0">
                <a:solidFill>
                  <a:schemeClr val="tx1"/>
                </a:solidFill>
                <a:latin typeface="Calibri" charset="0"/>
              </a:rPr>
              <a:t>Diponegoro</a:t>
            </a:r>
            <a:r>
              <a:rPr lang="en-GB" sz="1600" dirty="0" smtClean="0">
                <a:solidFill>
                  <a:schemeClr val="tx1"/>
                </a:solidFill>
                <a:latin typeface="Calibri" charset="0"/>
              </a:rPr>
              <a:t>, POMDAM </a:t>
            </a:r>
            <a:r>
              <a:rPr lang="en-GB" sz="1600" dirty="0" err="1" smtClean="0">
                <a:solidFill>
                  <a:schemeClr val="tx1"/>
                </a:solidFill>
                <a:latin typeface="Calibri" charset="0"/>
              </a:rPr>
              <a:t>Iskandar</a:t>
            </a:r>
            <a:r>
              <a:rPr lang="en-GB" sz="1600" dirty="0" smtClean="0">
                <a:solidFill>
                  <a:schemeClr val="tx1"/>
                </a:solidFill>
                <a:latin typeface="Calibri" charset="0"/>
              </a:rPr>
              <a:t> </a:t>
            </a:r>
            <a:r>
              <a:rPr lang="en-GB" sz="1600" dirty="0" err="1" smtClean="0">
                <a:solidFill>
                  <a:schemeClr val="tx1"/>
                </a:solidFill>
                <a:latin typeface="Calibri" charset="0"/>
              </a:rPr>
              <a:t>Muda</a:t>
            </a:r>
            <a:r>
              <a:rPr lang="en-GB" sz="1600" dirty="0" smtClean="0">
                <a:solidFill>
                  <a:schemeClr val="tx1"/>
                </a:solidFill>
                <a:latin typeface="Calibri" charset="0"/>
              </a:rPr>
              <a:t>, Sub POM </a:t>
            </a:r>
            <a:r>
              <a:rPr lang="en-GB" sz="1600" dirty="0" err="1" smtClean="0">
                <a:solidFill>
                  <a:schemeClr val="tx1"/>
                </a:solidFill>
                <a:latin typeface="Calibri" charset="0"/>
              </a:rPr>
              <a:t>Lhokseumawe</a:t>
            </a:r>
            <a:r>
              <a:rPr lang="en-GB" sz="1600" dirty="0">
                <a:solidFill>
                  <a:schemeClr val="tx1"/>
                </a:solidFill>
                <a:latin typeface="Calibri" charset="0"/>
              </a:rPr>
              <a:t>)</a:t>
            </a:r>
            <a:endParaRPr lang="en-US" sz="1600" dirty="0">
              <a:solidFill>
                <a:schemeClr val="tx1"/>
              </a:solidFill>
              <a:latin typeface="Calibri" charset="0"/>
            </a:endParaRPr>
          </a:p>
        </p:txBody>
      </p:sp>
      <p:sp>
        <p:nvSpPr>
          <p:cNvPr id="41985" name="Title 1"/>
          <p:cNvSpPr>
            <a:spLocks noGrp="1"/>
          </p:cNvSpPr>
          <p:nvPr>
            <p:ph type="title" idx="4294967295"/>
          </p:nvPr>
        </p:nvSpPr>
        <p:spPr>
          <a:xfrm>
            <a:off x="152400" y="106362"/>
            <a:ext cx="4495800" cy="579438"/>
          </a:xfrm>
        </p:spPr>
        <p:txBody>
          <a:bodyPr/>
          <a:lstStyle/>
          <a:p>
            <a:pPr algn="l" eaLnBrk="1" hangingPunct="1"/>
            <a:r>
              <a:rPr lang="en-US" sz="3200" b="1" dirty="0" smtClean="0">
                <a:latin typeface="Corbel"/>
                <a:cs typeface="Corbel"/>
              </a:rPr>
              <a:t>WILDLIFE CRIME UNIT</a:t>
            </a:r>
            <a:endParaRPr lang="en-US" sz="3200" b="1" dirty="0">
              <a:latin typeface="Corbel"/>
              <a:cs typeface="Corbel"/>
            </a:endParaRPr>
          </a:p>
        </p:txBody>
      </p:sp>
      <p:pic>
        <p:nvPicPr>
          <p:cNvPr id="41986" name="Picture 2" descr="D:\WCU_Medan\Foto Barbuk\2012-08-14_Cilandak_ok\BB sitaan_Kulit Harimau - Kulit Tutu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0" y="3638550"/>
            <a:ext cx="44196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Content Placeholder 6"/>
          <p:cNvSpPr txBox="1">
            <a:spLocks/>
          </p:cNvSpPr>
          <p:nvPr/>
        </p:nvSpPr>
        <p:spPr bwMode="auto">
          <a:xfrm>
            <a:off x="4267200" y="685800"/>
            <a:ext cx="464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b="1" u="sng" dirty="0">
                <a:solidFill>
                  <a:srgbClr val="404040"/>
                </a:solidFill>
                <a:latin typeface="Calibri" charset="0"/>
              </a:rPr>
              <a:t>Media</a:t>
            </a:r>
            <a:endParaRPr lang="en-US" sz="1600" b="1" dirty="0">
              <a:solidFill>
                <a:srgbClr val="404040"/>
              </a:solidFill>
              <a:latin typeface="Calibri" charset="0"/>
            </a:endParaRPr>
          </a:p>
          <a:p>
            <a:pPr eaLnBrk="1" hangingPunct="1"/>
            <a:r>
              <a:rPr lang="en-GB" sz="1600" dirty="0">
                <a:solidFill>
                  <a:srgbClr val="404040"/>
                </a:solidFill>
                <a:latin typeface="Calibri" charset="0"/>
              </a:rPr>
              <a:t>AJI Lampung, Lampung Post, Radar Lampung, The Jakarta Post, Lampung TV, Metro TV, Trans TV, TV </a:t>
            </a:r>
            <a:r>
              <a:rPr lang="en-GB" sz="1600" dirty="0" smtClean="0">
                <a:solidFill>
                  <a:srgbClr val="404040"/>
                </a:solidFill>
                <a:latin typeface="Calibri" charset="0"/>
              </a:rPr>
              <a:t>One, </a:t>
            </a:r>
            <a:r>
              <a:rPr lang="en-GB" sz="1600" dirty="0">
                <a:solidFill>
                  <a:srgbClr val="404040"/>
                </a:solidFill>
                <a:latin typeface="Calibri" charset="0"/>
              </a:rPr>
              <a:t>Radar Lampung, </a:t>
            </a:r>
            <a:r>
              <a:rPr lang="en-GB" sz="1600" dirty="0" err="1">
                <a:solidFill>
                  <a:srgbClr val="404040"/>
                </a:solidFill>
                <a:latin typeface="Calibri" charset="0"/>
              </a:rPr>
              <a:t>Kompas</a:t>
            </a:r>
            <a:r>
              <a:rPr lang="en-GB" sz="1600" dirty="0">
                <a:solidFill>
                  <a:srgbClr val="404040"/>
                </a:solidFill>
                <a:latin typeface="Calibri" charset="0"/>
              </a:rPr>
              <a:t>, ANTARA, </a:t>
            </a:r>
            <a:r>
              <a:rPr lang="en-GB" sz="1600" dirty="0" err="1">
                <a:solidFill>
                  <a:srgbClr val="404040"/>
                </a:solidFill>
                <a:latin typeface="Calibri" charset="0"/>
              </a:rPr>
              <a:t>Oke</a:t>
            </a:r>
            <a:r>
              <a:rPr lang="en-GB" sz="1600" dirty="0">
                <a:solidFill>
                  <a:srgbClr val="404040"/>
                </a:solidFill>
                <a:latin typeface="Calibri" charset="0"/>
              </a:rPr>
              <a:t> Zone, </a:t>
            </a:r>
            <a:r>
              <a:rPr lang="en-GB" sz="1600" dirty="0" err="1">
                <a:solidFill>
                  <a:srgbClr val="404040"/>
                </a:solidFill>
                <a:latin typeface="Calibri" charset="0"/>
              </a:rPr>
              <a:t>Kompas</a:t>
            </a:r>
            <a:r>
              <a:rPr lang="en-GB" sz="1600" dirty="0">
                <a:solidFill>
                  <a:srgbClr val="404040"/>
                </a:solidFill>
                <a:latin typeface="Calibri" charset="0"/>
              </a:rPr>
              <a:t> Cyber Media, Jakarta Globe. </a:t>
            </a:r>
            <a:endParaRPr lang="en-US" sz="1600" dirty="0">
              <a:solidFill>
                <a:srgbClr val="404040"/>
              </a:solidFill>
              <a:latin typeface="Calibri" charset="0"/>
            </a:endParaRPr>
          </a:p>
        </p:txBody>
      </p:sp>
      <p:sp>
        <p:nvSpPr>
          <p:cNvPr id="41989" name="Content Placeholder 6"/>
          <p:cNvSpPr txBox="1">
            <a:spLocks/>
          </p:cNvSpPr>
          <p:nvPr/>
        </p:nvSpPr>
        <p:spPr bwMode="auto">
          <a:xfrm>
            <a:off x="4267200" y="2057400"/>
            <a:ext cx="457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600"/>
              </a:spcBef>
              <a:buClr>
                <a:schemeClr val="accent1"/>
              </a:buClr>
              <a:buSzPct val="70000"/>
            </a:pPr>
            <a:r>
              <a:rPr lang="en-GB" sz="1600" b="1" u="sng" dirty="0" smtClean="0">
                <a:solidFill>
                  <a:srgbClr val="404040"/>
                </a:solidFill>
                <a:latin typeface="Calibri" charset="0"/>
              </a:rPr>
              <a:t>NGOs</a:t>
            </a:r>
            <a:r>
              <a:rPr lang="en-GB" sz="1600" dirty="0">
                <a:solidFill>
                  <a:srgbClr val="404040"/>
                </a:solidFill>
                <a:latin typeface="Calibri" charset="0"/>
              </a:rPr>
              <a:t>	</a:t>
            </a:r>
          </a:p>
          <a:p>
            <a:pPr marL="0" indent="0" eaLnBrk="1" hangingPunct="1">
              <a:spcBef>
                <a:spcPts val="600"/>
              </a:spcBef>
              <a:buClr>
                <a:schemeClr val="accent1"/>
              </a:buClr>
              <a:buSzPct val="70000"/>
            </a:pPr>
            <a:r>
              <a:rPr lang="en-GB" sz="1600" dirty="0" smtClean="0">
                <a:solidFill>
                  <a:srgbClr val="404040"/>
                </a:solidFill>
                <a:latin typeface="Calibri" charset="0"/>
              </a:rPr>
              <a:t>RPU </a:t>
            </a:r>
            <a:r>
              <a:rPr lang="en-GB" sz="1600" dirty="0">
                <a:solidFill>
                  <a:srgbClr val="404040"/>
                </a:solidFill>
                <a:latin typeface="Calibri" charset="0"/>
              </a:rPr>
              <a:t>(Rhino Protection Unit)</a:t>
            </a:r>
            <a:r>
              <a:rPr lang="en-US" sz="1600" dirty="0">
                <a:solidFill>
                  <a:srgbClr val="404040"/>
                </a:solidFill>
                <a:latin typeface="Calibri" charset="0"/>
              </a:rPr>
              <a:t>, </a:t>
            </a:r>
            <a:r>
              <a:rPr lang="en-GB" sz="1600" dirty="0" err="1">
                <a:solidFill>
                  <a:srgbClr val="404040"/>
                </a:solidFill>
                <a:latin typeface="Calibri" charset="0"/>
              </a:rPr>
              <a:t>Vesswic</a:t>
            </a:r>
            <a:r>
              <a:rPr lang="en-GB" sz="1600" dirty="0">
                <a:solidFill>
                  <a:srgbClr val="404040"/>
                </a:solidFill>
                <a:latin typeface="Calibri" charset="0"/>
              </a:rPr>
              <a:t>, OIC, SOCP, LASA (</a:t>
            </a:r>
            <a:r>
              <a:rPr lang="en-GB" sz="1600" dirty="0" err="1">
                <a:solidFill>
                  <a:srgbClr val="404040"/>
                </a:solidFill>
                <a:latin typeface="Calibri" charset="0"/>
              </a:rPr>
              <a:t>Lembaga</a:t>
            </a:r>
            <a:r>
              <a:rPr lang="en-GB" sz="1600" dirty="0">
                <a:solidFill>
                  <a:srgbClr val="404040"/>
                </a:solidFill>
                <a:latin typeface="Calibri" charset="0"/>
              </a:rPr>
              <a:t> </a:t>
            </a:r>
            <a:r>
              <a:rPr lang="en-GB" sz="1600" dirty="0" err="1">
                <a:solidFill>
                  <a:srgbClr val="404040"/>
                </a:solidFill>
                <a:latin typeface="Calibri" charset="0"/>
              </a:rPr>
              <a:t>Advokasi</a:t>
            </a:r>
            <a:r>
              <a:rPr lang="en-GB" sz="1600" dirty="0">
                <a:solidFill>
                  <a:srgbClr val="404040"/>
                </a:solidFill>
                <a:latin typeface="Calibri" charset="0"/>
              </a:rPr>
              <a:t> </a:t>
            </a:r>
            <a:r>
              <a:rPr lang="en-GB" sz="1600" dirty="0" err="1">
                <a:solidFill>
                  <a:srgbClr val="404040"/>
                </a:solidFill>
                <a:latin typeface="Calibri" charset="0"/>
              </a:rPr>
              <a:t>Satwa</a:t>
            </a:r>
            <a:r>
              <a:rPr lang="en-GB" sz="1600" dirty="0">
                <a:solidFill>
                  <a:srgbClr val="404040"/>
                </a:solidFill>
                <a:latin typeface="Calibri" charset="0"/>
              </a:rPr>
              <a:t>), IAR (International Animal Rescue), JAAN (Jakarta Animal Aid Network), </a:t>
            </a:r>
            <a:r>
              <a:rPr lang="en-GB" sz="1600" dirty="0" smtClean="0">
                <a:solidFill>
                  <a:srgbClr val="404040"/>
                </a:solidFill>
                <a:latin typeface="Calibri" charset="0"/>
              </a:rPr>
              <a:t>Forum </a:t>
            </a:r>
            <a:r>
              <a:rPr lang="en-GB" sz="1600" dirty="0" err="1">
                <a:solidFill>
                  <a:srgbClr val="404040"/>
                </a:solidFill>
                <a:latin typeface="Calibri" charset="0"/>
              </a:rPr>
              <a:t>HarimauKita</a:t>
            </a:r>
            <a:r>
              <a:rPr lang="en-GB" sz="1600" dirty="0">
                <a:solidFill>
                  <a:srgbClr val="404040"/>
                </a:solidFill>
                <a:latin typeface="Calibri" charset="0"/>
              </a:rPr>
              <a:t>, </a:t>
            </a:r>
            <a:r>
              <a:rPr lang="en-GB" sz="1600" dirty="0" err="1">
                <a:solidFill>
                  <a:srgbClr val="404040"/>
                </a:solidFill>
                <a:latin typeface="Calibri" charset="0"/>
              </a:rPr>
              <a:t>Yayasan</a:t>
            </a:r>
            <a:r>
              <a:rPr lang="en-GB" sz="1600" dirty="0">
                <a:solidFill>
                  <a:srgbClr val="404040"/>
                </a:solidFill>
                <a:latin typeface="Calibri" charset="0"/>
              </a:rPr>
              <a:t> </a:t>
            </a:r>
            <a:r>
              <a:rPr lang="en-GB" sz="1600" dirty="0" err="1">
                <a:solidFill>
                  <a:srgbClr val="404040"/>
                </a:solidFill>
                <a:latin typeface="Calibri" charset="0"/>
              </a:rPr>
              <a:t>Kanopi</a:t>
            </a:r>
            <a:r>
              <a:rPr lang="en-GB" sz="1600" dirty="0">
                <a:solidFill>
                  <a:srgbClr val="404040"/>
                </a:solidFill>
                <a:latin typeface="Calibri" charset="0"/>
              </a:rPr>
              <a:t> Indonesia, ZSL. </a:t>
            </a:r>
            <a:endParaRPr lang="en-US" sz="1600" dirty="0">
              <a:solidFill>
                <a:srgbClr val="404040"/>
              </a:solidFill>
              <a:latin typeface="Calibri" charset="0"/>
            </a:endParaRPr>
          </a:p>
        </p:txBody>
      </p:sp>
      <p:sp>
        <p:nvSpPr>
          <p:cNvPr id="9" name="Content Placeholder 6"/>
          <p:cNvSpPr txBox="1">
            <a:spLocks/>
          </p:cNvSpPr>
          <p:nvPr/>
        </p:nvSpPr>
        <p:spPr bwMode="auto">
          <a:xfrm>
            <a:off x="152400" y="685800"/>
            <a:ext cx="3886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73050" indent="-228600" algn="l" rtl="0" eaLnBrk="0" fontAlgn="base" hangingPunct="0">
              <a:lnSpc>
                <a:spcPct val="90000"/>
              </a:lnSpc>
              <a:spcBef>
                <a:spcPts val="1800"/>
              </a:spcBef>
              <a:spcAft>
                <a:spcPct val="0"/>
              </a:spcAft>
              <a:buClr>
                <a:schemeClr val="tx2"/>
              </a:buClr>
              <a:buSzPct val="80000"/>
              <a:buFont typeface="Wingdings" charset="0"/>
              <a:buChar char="§"/>
              <a:defRPr sz="2000" kern="1200">
                <a:solidFill>
                  <a:schemeClr val="tx2"/>
                </a:solidFill>
                <a:latin typeface="+mn-lt"/>
                <a:ea typeface="ＭＳ Ｐゴシック" charset="0"/>
                <a:cs typeface="ＭＳ Ｐゴシック" charset="0"/>
              </a:defRPr>
            </a:lvl1pPr>
            <a:lvl2pPr marL="593725" indent="-228600" algn="l" rtl="0" eaLnBrk="0" fontAlgn="base" hangingPunct="0">
              <a:lnSpc>
                <a:spcPct val="90000"/>
              </a:lnSpc>
              <a:spcBef>
                <a:spcPts val="1000"/>
              </a:spcBef>
              <a:spcAft>
                <a:spcPct val="0"/>
              </a:spcAft>
              <a:buClr>
                <a:schemeClr val="tx2"/>
              </a:buClr>
              <a:buSzPct val="80000"/>
              <a:buFont typeface="Wingdings" charset="0"/>
              <a:buChar char="§"/>
              <a:defRPr kern="1200">
                <a:solidFill>
                  <a:schemeClr val="tx2"/>
                </a:solidFill>
                <a:latin typeface="+mn-lt"/>
                <a:ea typeface="ＭＳ Ｐゴシック" charset="0"/>
                <a:cs typeface="+mn-cs"/>
              </a:defRPr>
            </a:lvl2pPr>
            <a:lvl3pPr marL="914400" indent="-228600" algn="l" rtl="0" eaLnBrk="0" fontAlgn="base" hangingPunct="0">
              <a:lnSpc>
                <a:spcPct val="90000"/>
              </a:lnSpc>
              <a:spcBef>
                <a:spcPts val="800"/>
              </a:spcBef>
              <a:spcAft>
                <a:spcPct val="0"/>
              </a:spcAft>
              <a:buClr>
                <a:schemeClr val="tx2"/>
              </a:buClr>
              <a:buSzPct val="80000"/>
              <a:buFont typeface="Wingdings" charset="0"/>
              <a:buChar char="§"/>
              <a:defRPr sz="1600" kern="1200">
                <a:solidFill>
                  <a:schemeClr val="tx2"/>
                </a:solidFill>
                <a:latin typeface="+mn-lt"/>
                <a:ea typeface="ＭＳ Ｐゴシック" charset="0"/>
                <a:cs typeface="+mn-cs"/>
              </a:defRPr>
            </a:lvl3pPr>
            <a:lvl4pPr marL="1233488" indent="-228600" algn="l" rtl="0" eaLnBrk="0" fontAlgn="base" hangingPunct="0">
              <a:lnSpc>
                <a:spcPct val="90000"/>
              </a:lnSpc>
              <a:spcBef>
                <a:spcPts val="800"/>
              </a:spcBef>
              <a:spcAft>
                <a:spcPct val="0"/>
              </a:spcAft>
              <a:buClr>
                <a:schemeClr val="tx2"/>
              </a:buClr>
              <a:buSzPct val="80000"/>
              <a:buFont typeface="Wingdings" charset="0"/>
              <a:buChar char="§"/>
              <a:defRPr sz="1400" kern="1200">
                <a:solidFill>
                  <a:schemeClr val="tx2"/>
                </a:solidFill>
                <a:latin typeface="+mn-lt"/>
                <a:ea typeface="ＭＳ Ｐゴシック" charset="0"/>
                <a:cs typeface="+mn-cs"/>
              </a:defRPr>
            </a:lvl4pPr>
            <a:lvl5pPr marL="1554163" indent="-228600" algn="l" rtl="0" eaLnBrk="0" fontAlgn="base" hangingPunct="0">
              <a:lnSpc>
                <a:spcPct val="90000"/>
              </a:lnSpc>
              <a:spcBef>
                <a:spcPts val="800"/>
              </a:spcBef>
              <a:spcAft>
                <a:spcPct val="0"/>
              </a:spcAft>
              <a:buClr>
                <a:schemeClr val="tx2"/>
              </a:buClr>
              <a:buSzPct val="80000"/>
              <a:buFont typeface="Wingdings" charset="0"/>
              <a:buChar char="§"/>
              <a:defRPr sz="1400" kern="1200">
                <a:solidFill>
                  <a:schemeClr val="tx2"/>
                </a:solidFill>
                <a:latin typeface="+mn-lt"/>
                <a:ea typeface="ＭＳ Ｐゴシック" charset="0"/>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0" indent="0" eaLnBrk="1" hangingPunct="1">
              <a:lnSpc>
                <a:spcPct val="100000"/>
              </a:lnSpc>
              <a:buFont typeface="Wingdings" charset="0"/>
              <a:buNone/>
            </a:pPr>
            <a:r>
              <a:rPr lang="en-US" sz="1600" i="1" dirty="0" smtClean="0">
                <a:solidFill>
                  <a:srgbClr val="404040"/>
                </a:solidFill>
                <a:latin typeface="Calibri" charset="0"/>
              </a:rPr>
              <a:t>A unique partnership of Government Agencies, Civil Society </a:t>
            </a:r>
            <a:r>
              <a:rPr lang="en-US" sz="1600" i="1" dirty="0" err="1" smtClean="0">
                <a:solidFill>
                  <a:srgbClr val="404040"/>
                </a:solidFill>
                <a:latin typeface="Calibri" charset="0"/>
              </a:rPr>
              <a:t>Organisations</a:t>
            </a:r>
            <a:r>
              <a:rPr lang="en-US" sz="1600" i="1" dirty="0" smtClean="0">
                <a:solidFill>
                  <a:srgbClr val="404040"/>
                </a:solidFill>
                <a:latin typeface="Calibri" charset="0"/>
              </a:rPr>
              <a:t>, Volunteer Informant Networks and the Media, facilitated by WCS, dedicated to combatting illegal wildlife trade in Indonesia</a:t>
            </a:r>
            <a:endParaRPr lang="en-US" sz="1600" i="1" dirty="0">
              <a:solidFill>
                <a:srgbClr val="404040"/>
              </a:solidFill>
              <a:latin typeface="Calibri" charset="0"/>
            </a:endParaRPr>
          </a:p>
        </p:txBody>
      </p:sp>
      <p:pic>
        <p:nvPicPr>
          <p:cNvPr id="10" name="Picture 2" descr="D:\DATA\Logo\logo wcs all\WCS-LOGO TRANSPARENT.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114300"/>
            <a:ext cx="914400" cy="914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581400" cy="533400"/>
          </a:xfrm>
        </p:spPr>
        <p:txBody>
          <a:bodyPr rtlCol="0">
            <a:normAutofit/>
          </a:bodyPr>
          <a:lstStyle/>
          <a:p>
            <a:pPr eaLnBrk="1" fontAlgn="auto" hangingPunct="1">
              <a:spcAft>
                <a:spcPts val="0"/>
              </a:spcAft>
              <a:buFont typeface="Arial" pitchFamily="34" charset="0"/>
              <a:buNone/>
              <a:defRPr/>
            </a:pPr>
            <a:r>
              <a:rPr lang="en-US" sz="3200" b="1" dirty="0" smtClean="0">
                <a:latin typeface="Corbel"/>
                <a:ea typeface="+mj-ea"/>
                <a:cs typeface="Corbel"/>
              </a:rPr>
              <a:t>MAIN ACTIVITIES </a:t>
            </a:r>
            <a:endParaRPr lang="en-US" sz="3200" b="1" dirty="0">
              <a:latin typeface="Corbel"/>
              <a:ea typeface="+mj-ea"/>
              <a:cs typeface="Corbel"/>
            </a:endParaRPr>
          </a:p>
        </p:txBody>
      </p:sp>
      <p:sp>
        <p:nvSpPr>
          <p:cNvPr id="3" name="Content Placeholder 2"/>
          <p:cNvSpPr>
            <a:spLocks noGrp="1"/>
          </p:cNvSpPr>
          <p:nvPr>
            <p:ph sz="quarter" idx="1"/>
          </p:nvPr>
        </p:nvSpPr>
        <p:spPr>
          <a:xfrm>
            <a:off x="304800" y="1905000"/>
            <a:ext cx="3886200" cy="4114800"/>
          </a:xfrm>
        </p:spPr>
        <p:txBody>
          <a:bodyPr rtlCol="0">
            <a:normAutofit fontScale="92500" lnSpcReduction="10000"/>
          </a:bodyPr>
          <a:lstStyle/>
          <a:p>
            <a:pPr marL="274320" eaLnBrk="1" fontAlgn="auto" hangingPunct="1">
              <a:spcAft>
                <a:spcPts val="0"/>
              </a:spcAft>
              <a:buFont typeface="Wingdings" pitchFamily="2" charset="2"/>
              <a:buChar char="§"/>
              <a:defRPr/>
            </a:pPr>
            <a:r>
              <a:rPr lang="en-US" sz="2600" dirty="0" smtClean="0">
                <a:solidFill>
                  <a:schemeClr val="tx1"/>
                </a:solidFill>
                <a:latin typeface="Calibri" pitchFamily="34" charset="0"/>
                <a:ea typeface="+mn-ea"/>
                <a:cs typeface="+mn-cs"/>
              </a:rPr>
              <a:t>Investigation and law enforcement support</a:t>
            </a:r>
          </a:p>
          <a:p>
            <a:pPr marL="274320" eaLnBrk="1" fontAlgn="auto" hangingPunct="1">
              <a:spcAft>
                <a:spcPts val="0"/>
              </a:spcAft>
              <a:buFont typeface="Wingdings" pitchFamily="2" charset="2"/>
              <a:buChar char="§"/>
              <a:defRPr/>
            </a:pPr>
            <a:r>
              <a:rPr lang="en-US" sz="2600" dirty="0" smtClean="0">
                <a:solidFill>
                  <a:schemeClr val="tx1"/>
                </a:solidFill>
                <a:latin typeface="Calibri" pitchFamily="34" charset="0"/>
                <a:ea typeface="+mn-ea"/>
                <a:cs typeface="+mn-cs"/>
              </a:rPr>
              <a:t>Court process assistance </a:t>
            </a:r>
          </a:p>
          <a:p>
            <a:pPr marL="274320" eaLnBrk="1" fontAlgn="auto" hangingPunct="1">
              <a:spcAft>
                <a:spcPts val="0"/>
              </a:spcAft>
              <a:buFont typeface="Wingdings" pitchFamily="2" charset="2"/>
              <a:buChar char="§"/>
              <a:defRPr/>
            </a:pPr>
            <a:r>
              <a:rPr lang="en-US" sz="2600" dirty="0" smtClean="0">
                <a:solidFill>
                  <a:schemeClr val="tx1"/>
                </a:solidFill>
                <a:latin typeface="Calibri" pitchFamily="34" charset="0"/>
                <a:ea typeface="+mn-ea"/>
                <a:cs typeface="+mn-cs"/>
              </a:rPr>
              <a:t>Monitoring illegal wildlife hotspots </a:t>
            </a:r>
          </a:p>
          <a:p>
            <a:pPr marL="274320" eaLnBrk="1" fontAlgn="auto" hangingPunct="1">
              <a:spcAft>
                <a:spcPts val="0"/>
              </a:spcAft>
              <a:buFont typeface="Wingdings" pitchFamily="2" charset="2"/>
              <a:buChar char="§"/>
              <a:defRPr/>
            </a:pPr>
            <a:r>
              <a:rPr lang="en-US" sz="2600" dirty="0" smtClean="0">
                <a:solidFill>
                  <a:schemeClr val="tx1"/>
                </a:solidFill>
                <a:latin typeface="Calibri" pitchFamily="34" charset="0"/>
                <a:ea typeface="+mn-ea"/>
                <a:cs typeface="+mn-cs"/>
              </a:rPr>
              <a:t>Training and capacity building</a:t>
            </a:r>
          </a:p>
          <a:p>
            <a:pPr marL="274320" eaLnBrk="1" fontAlgn="auto" hangingPunct="1">
              <a:spcAft>
                <a:spcPts val="0"/>
              </a:spcAft>
              <a:buFont typeface="Wingdings" pitchFamily="2" charset="2"/>
              <a:buChar char="§"/>
              <a:defRPr/>
            </a:pPr>
            <a:r>
              <a:rPr lang="en-US" sz="2600" dirty="0" smtClean="0">
                <a:solidFill>
                  <a:schemeClr val="tx1"/>
                </a:solidFill>
                <a:latin typeface="Calibri" pitchFamily="34" charset="0"/>
                <a:ea typeface="+mn-ea"/>
                <a:cs typeface="+mn-cs"/>
              </a:rPr>
              <a:t>Campaign and outreach</a:t>
            </a:r>
          </a:p>
          <a:p>
            <a:pPr marL="274320" eaLnBrk="1" fontAlgn="auto" hangingPunct="1">
              <a:spcAft>
                <a:spcPts val="0"/>
              </a:spcAft>
              <a:buFont typeface="Wingdings" pitchFamily="2" charset="2"/>
              <a:buChar char="§"/>
              <a:defRPr/>
            </a:pPr>
            <a:r>
              <a:rPr lang="en-US" sz="2600" dirty="0" smtClean="0">
                <a:solidFill>
                  <a:schemeClr val="tx1"/>
                </a:solidFill>
                <a:latin typeface="Calibri" pitchFamily="34" charset="0"/>
                <a:ea typeface="+mn-ea"/>
                <a:cs typeface="+mn-cs"/>
              </a:rPr>
              <a:t>Media publications</a:t>
            </a:r>
          </a:p>
          <a:p>
            <a:pPr marL="274320" eaLnBrk="1" fontAlgn="auto" hangingPunct="1">
              <a:spcAft>
                <a:spcPts val="0"/>
              </a:spcAft>
              <a:buFont typeface="Wingdings" pitchFamily="2" charset="2"/>
              <a:buNone/>
              <a:defRPr/>
            </a:pPr>
            <a:endParaRPr lang="en-US" dirty="0" smtClean="0">
              <a:solidFill>
                <a:schemeClr val="tx1"/>
              </a:solidFill>
              <a:latin typeface="Calibri" pitchFamily="34" charset="0"/>
              <a:ea typeface="+mn-ea"/>
              <a:cs typeface="+mn-cs"/>
            </a:endParaRPr>
          </a:p>
          <a:p>
            <a:pPr marL="274320" eaLnBrk="1" fontAlgn="auto" hangingPunct="1">
              <a:spcAft>
                <a:spcPts val="0"/>
              </a:spcAft>
              <a:buFont typeface="Wingdings" pitchFamily="2" charset="2"/>
              <a:buChar char="§"/>
              <a:defRPr/>
            </a:pPr>
            <a:endParaRPr lang="en-US" dirty="0" smtClean="0">
              <a:solidFill>
                <a:schemeClr val="tx1"/>
              </a:solidFill>
              <a:latin typeface="Calibri" pitchFamily="34" charset="0"/>
              <a:ea typeface="+mn-ea"/>
              <a:cs typeface="+mn-cs"/>
            </a:endParaRPr>
          </a:p>
          <a:p>
            <a:pPr marL="274320" eaLnBrk="1" fontAlgn="auto" hangingPunct="1">
              <a:spcAft>
                <a:spcPts val="0"/>
              </a:spcAft>
              <a:buFont typeface="Wingdings" pitchFamily="2" charset="2"/>
              <a:buChar char="§"/>
              <a:defRPr/>
            </a:pPr>
            <a:endParaRPr lang="en-US" dirty="0">
              <a:solidFill>
                <a:schemeClr val="tx1"/>
              </a:solidFill>
              <a:latin typeface="Calibri" pitchFamily="34" charset="0"/>
              <a:ea typeface="+mn-ea"/>
              <a:cs typeface="+mn-cs"/>
            </a:endParaRPr>
          </a:p>
        </p:txBody>
      </p:sp>
      <p:pic>
        <p:nvPicPr>
          <p:cNvPr id="8" name="Picture 7" descr="Good photo of biggest wildlife bust in Indonesia.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609600"/>
            <a:ext cx="4038600" cy="2686050"/>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9" name="Picture 8" descr="Tiger cub"/>
          <p:cNvPicPr>
            <a:picLocks noChangeAspect="1" noChangeArrowheads="1"/>
          </p:cNvPicPr>
          <p:nvPr/>
        </p:nvPicPr>
        <p:blipFill>
          <a:blip r:embed="rId3" cstate="email">
            <a:lum contrast="30000"/>
            <a:extLst>
              <a:ext uri="{28A0092B-C50C-407E-A947-70E740481C1C}">
                <a14:useLocalDpi xmlns:a14="http://schemas.microsoft.com/office/drawing/2010/main"/>
              </a:ext>
            </a:extLst>
          </a:blip>
          <a:srcRect/>
          <a:stretch>
            <a:fillRect/>
          </a:stretch>
        </p:blipFill>
        <p:spPr bwMode="auto">
          <a:xfrm>
            <a:off x="4495800" y="3429000"/>
            <a:ext cx="4038600" cy="2747963"/>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10" name="Picture 2" descr="D:\DATA\Logo\logo wcs all\WCS-LOGO TRANSPARENT.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7200" y="114300"/>
            <a:ext cx="914400" cy="914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14198379"/>
              </p:ext>
            </p:extLst>
          </p:nvPr>
        </p:nvGraphicFramePr>
        <p:xfrm>
          <a:off x="3048000" y="410273"/>
          <a:ext cx="5879937" cy="6142927"/>
        </p:xfrm>
        <a:graphic>
          <a:graphicData uri="http://schemas.openxmlformats.org/drawingml/2006/table">
            <a:tbl>
              <a:tblPr/>
              <a:tblGrid>
                <a:gridCol w="2819400"/>
                <a:gridCol w="3060537"/>
              </a:tblGrid>
              <a:tr h="305808">
                <a:tc>
                  <a:txBody>
                    <a:bodyPr/>
                    <a:lstStyle/>
                    <a:p>
                      <a:pPr algn="ctr" fontAlgn="b"/>
                      <a:r>
                        <a:rPr lang="en-US" sz="1800" b="1" i="0" u="none" strike="noStrike" dirty="0" smtClean="0">
                          <a:solidFill>
                            <a:schemeClr val="bg1"/>
                          </a:solidFill>
                          <a:effectLst/>
                          <a:latin typeface="Calibri"/>
                        </a:rPr>
                        <a:t>Numbers</a:t>
                      </a:r>
                      <a:endParaRPr lang="en-US" sz="1800" b="1" i="0" u="none" strike="noStrike" dirty="0">
                        <a:solidFill>
                          <a:schemeClr val="bg1"/>
                        </a:solidFill>
                        <a:effectLst/>
                        <a:latin typeface="Calibri"/>
                      </a:endParaRPr>
                    </a:p>
                  </a:txBody>
                  <a:tcPr marL="12232" marR="12232" marT="12232" marB="0" anchor="b">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b"/>
                      <a:r>
                        <a:rPr lang="en-US" sz="1800" b="1" i="0" u="none" strike="noStrike" dirty="0">
                          <a:solidFill>
                            <a:schemeClr val="bg1"/>
                          </a:solidFill>
                          <a:effectLst/>
                          <a:latin typeface="Calibri"/>
                        </a:rPr>
                        <a:t>Notes</a:t>
                      </a:r>
                    </a:p>
                  </a:txBody>
                  <a:tcPr marL="12232" marR="12232" marT="12232" marB="0" anchor="b">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r>
              <a:tr h="503119">
                <a:tc>
                  <a:txBody>
                    <a:bodyPr/>
                    <a:lstStyle/>
                    <a:p>
                      <a:pPr indent="0" algn="l" fontAlgn="ctr">
                        <a:lnSpc>
                          <a:spcPct val="100000"/>
                        </a:lnSpc>
                        <a:spcAft>
                          <a:spcPts val="600"/>
                        </a:spcAft>
                      </a:pPr>
                      <a:r>
                        <a:rPr lang="en-US" sz="1400" b="0" i="0" u="none" strike="noStrike" dirty="0" smtClean="0">
                          <a:solidFill>
                            <a:srgbClr val="000000"/>
                          </a:solidFill>
                          <a:effectLst/>
                          <a:latin typeface="Calibri"/>
                        </a:rPr>
                        <a:t>WCU </a:t>
                      </a:r>
                      <a:r>
                        <a:rPr lang="en-US" sz="1400" b="0" i="0" u="none" strike="noStrike" dirty="0">
                          <a:solidFill>
                            <a:srgbClr val="000000"/>
                          </a:solidFill>
                          <a:effectLst/>
                          <a:latin typeface="Calibri"/>
                        </a:rPr>
                        <a:t>has investigated 600 different cases.</a:t>
                      </a:r>
                    </a:p>
                  </a:txBody>
                  <a:tcPr marL="12232" marR="12232" marT="12232" marB="0">
                    <a:lnL w="190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l" fontAlgn="b">
                        <a:lnSpc>
                          <a:spcPct val="100000"/>
                        </a:lnSpc>
                        <a:spcAft>
                          <a:spcPts val="600"/>
                        </a:spcAft>
                      </a:pPr>
                      <a:r>
                        <a:rPr lang="en-US" sz="1400" b="0" i="1" u="none" strike="noStrike" dirty="0">
                          <a:solidFill>
                            <a:srgbClr val="000000"/>
                          </a:solidFill>
                          <a:effectLst/>
                          <a:latin typeface="Calibri"/>
                        </a:rPr>
                        <a:t>Early cases (2003-2005) focused on about </a:t>
                      </a:r>
                      <a:r>
                        <a:rPr lang="en-US" sz="1400" b="0" i="1" u="none" strike="noStrike" dirty="0" smtClean="0">
                          <a:solidFill>
                            <a:srgbClr val="000000"/>
                          </a:solidFill>
                          <a:effectLst/>
                          <a:latin typeface="Calibri"/>
                        </a:rPr>
                        <a:t>100 </a:t>
                      </a:r>
                      <a:r>
                        <a:rPr lang="en-US" sz="1400" b="0" i="1" u="none" strike="noStrike" dirty="0">
                          <a:solidFill>
                            <a:srgbClr val="000000"/>
                          </a:solidFill>
                          <a:effectLst/>
                          <a:latin typeface="Calibri"/>
                        </a:rPr>
                        <a:t>minor wildlife criminals</a:t>
                      </a:r>
                    </a:p>
                  </a:txBody>
                  <a:tcPr marL="12232" marR="12232" marT="12232" marB="0">
                    <a:lnL w="63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tr>
              <a:tr h="1447800">
                <a:tc>
                  <a:txBody>
                    <a:bodyPr/>
                    <a:lstStyle/>
                    <a:p>
                      <a:pPr algn="l" fontAlgn="ctr">
                        <a:spcAft>
                          <a:spcPts val="600"/>
                        </a:spcAft>
                      </a:pPr>
                      <a:r>
                        <a:rPr lang="en-US" sz="1400" b="0" i="0" u="none" strike="noStrike" dirty="0">
                          <a:solidFill>
                            <a:srgbClr val="000000"/>
                          </a:solidFill>
                          <a:effectLst/>
                          <a:latin typeface="Calibri"/>
                        </a:rPr>
                        <a:t>Of those 600 cases, the </a:t>
                      </a:r>
                      <a:r>
                        <a:rPr lang="en-US" sz="1400" b="0" i="0" u="none" strike="noStrike" dirty="0" err="1">
                          <a:solidFill>
                            <a:srgbClr val="000000"/>
                          </a:solidFill>
                          <a:effectLst/>
                          <a:latin typeface="Calibri"/>
                        </a:rPr>
                        <a:t>GoI</a:t>
                      </a:r>
                      <a:r>
                        <a:rPr lang="en-US" sz="1400" b="0" i="0" u="none" strike="noStrike" dirty="0">
                          <a:solidFill>
                            <a:srgbClr val="000000"/>
                          </a:solidFill>
                          <a:effectLst/>
                          <a:latin typeface="Calibri"/>
                        </a:rPr>
                        <a:t> has </a:t>
                      </a:r>
                      <a:r>
                        <a:rPr lang="en-US" sz="1400" b="0" i="0" u="none" strike="noStrike" dirty="0" smtClean="0">
                          <a:solidFill>
                            <a:srgbClr val="000000"/>
                          </a:solidFill>
                          <a:effectLst/>
                          <a:latin typeface="Calibri"/>
                        </a:rPr>
                        <a:t>taken </a:t>
                      </a:r>
                      <a:r>
                        <a:rPr lang="en-US" sz="1400" b="0" i="0" u="none" strike="noStrike" dirty="0">
                          <a:solidFill>
                            <a:srgbClr val="000000"/>
                          </a:solidFill>
                          <a:effectLst/>
                          <a:latin typeface="Calibri"/>
                        </a:rPr>
                        <a:t>law enforcement action on 252</a:t>
                      </a:r>
                    </a:p>
                  </a:txBody>
                  <a:tcPr marL="12232" marR="12232" marT="12232" marB="0">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spcAft>
                          <a:spcPts val="600"/>
                        </a:spcAft>
                      </a:pPr>
                      <a:r>
                        <a:rPr lang="en-US" sz="1400" b="0" i="1" u="none" strike="noStrike" dirty="0" err="1" smtClean="0">
                          <a:solidFill>
                            <a:srgbClr val="000000"/>
                          </a:solidFill>
                          <a:effectLst/>
                          <a:latin typeface="Calibri"/>
                        </a:rPr>
                        <a:t>GoI</a:t>
                      </a:r>
                      <a:r>
                        <a:rPr lang="en-US" sz="1400" b="0" i="1" u="none" strike="noStrike" dirty="0" smtClean="0">
                          <a:solidFill>
                            <a:srgbClr val="000000"/>
                          </a:solidFill>
                          <a:effectLst/>
                          <a:latin typeface="Calibri"/>
                        </a:rPr>
                        <a:t> </a:t>
                      </a:r>
                      <a:r>
                        <a:rPr lang="en-US" sz="1400" b="0" i="1" u="none" strike="noStrike" dirty="0">
                          <a:solidFill>
                            <a:srgbClr val="000000"/>
                          </a:solidFill>
                          <a:effectLst/>
                          <a:latin typeface="Calibri"/>
                        </a:rPr>
                        <a:t>now acts on 40% of WCU </a:t>
                      </a:r>
                      <a:r>
                        <a:rPr lang="en-US" sz="1400" b="0" i="1" u="none" strike="noStrike" dirty="0" smtClean="0">
                          <a:solidFill>
                            <a:srgbClr val="000000"/>
                          </a:solidFill>
                          <a:effectLst/>
                          <a:latin typeface="Calibri"/>
                        </a:rPr>
                        <a:t>cases,</a:t>
                      </a:r>
                      <a:r>
                        <a:rPr lang="en-US" sz="1400" b="0" i="1" u="none" strike="noStrike" baseline="0" dirty="0" smtClean="0">
                          <a:solidFill>
                            <a:srgbClr val="000000"/>
                          </a:solidFill>
                          <a:effectLst/>
                          <a:latin typeface="Calibri"/>
                        </a:rPr>
                        <a:t> up from 10% of cases in 2003.</a:t>
                      </a:r>
                    </a:p>
                    <a:p>
                      <a:pPr algn="l" fontAlgn="b">
                        <a:spcAft>
                          <a:spcPts val="600"/>
                        </a:spcAft>
                      </a:pPr>
                      <a:r>
                        <a:rPr lang="en-US" sz="1400" b="0" i="1" u="none" strike="noStrike" dirty="0" smtClean="0">
                          <a:solidFill>
                            <a:srgbClr val="000000"/>
                          </a:solidFill>
                          <a:effectLst/>
                          <a:latin typeface="Calibri"/>
                        </a:rPr>
                        <a:t>WCS </a:t>
                      </a:r>
                      <a:r>
                        <a:rPr lang="en-US" sz="1400" b="0" i="1" u="none" strike="noStrike" dirty="0">
                          <a:solidFill>
                            <a:srgbClr val="000000"/>
                          </a:solidFill>
                          <a:effectLst/>
                          <a:latin typeface="Calibri"/>
                        </a:rPr>
                        <a:t>started training judges, police and prosecutors on wildlife crime laws, and as a consequence the </a:t>
                      </a:r>
                      <a:r>
                        <a:rPr lang="en-US" sz="1400" b="0" i="1" u="none" strike="noStrike" dirty="0" err="1">
                          <a:solidFill>
                            <a:srgbClr val="000000"/>
                          </a:solidFill>
                          <a:effectLst/>
                          <a:latin typeface="Calibri"/>
                        </a:rPr>
                        <a:t>GoI</a:t>
                      </a:r>
                      <a:r>
                        <a:rPr lang="en-US" sz="1400" b="0" i="1" u="none" strike="noStrike" dirty="0">
                          <a:solidFill>
                            <a:srgbClr val="000000"/>
                          </a:solidFill>
                          <a:effectLst/>
                          <a:latin typeface="Calibri"/>
                        </a:rPr>
                        <a:t> began acting on more and more cases.</a:t>
                      </a:r>
                    </a:p>
                  </a:txBody>
                  <a:tcPr marL="12232" marR="12232" marT="12232" marB="0">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762000">
                <a:tc>
                  <a:txBody>
                    <a:bodyPr/>
                    <a:lstStyle/>
                    <a:p>
                      <a:pPr algn="l" fontAlgn="ctr">
                        <a:spcAft>
                          <a:spcPts val="600"/>
                        </a:spcAft>
                      </a:pPr>
                      <a:r>
                        <a:rPr lang="en-US" sz="1400" b="0" i="0" u="none" strike="noStrike" dirty="0">
                          <a:solidFill>
                            <a:srgbClr val="000000"/>
                          </a:solidFill>
                          <a:effectLst/>
                          <a:latin typeface="Calibri"/>
                        </a:rPr>
                        <a:t>Of those 252 cases, 240 led to successful law enforcement action (either confiscation or arrest).</a:t>
                      </a:r>
                    </a:p>
                  </a:txBody>
                  <a:tcPr marL="12232" marR="12232" marT="12232" marB="0">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spcAft>
                          <a:spcPts val="600"/>
                        </a:spcAft>
                      </a:pPr>
                      <a:r>
                        <a:rPr lang="en-US" sz="1400" b="0" i="1" u="none" strike="noStrike" dirty="0">
                          <a:solidFill>
                            <a:srgbClr val="000000"/>
                          </a:solidFill>
                          <a:effectLst/>
                          <a:latin typeface="Calibri"/>
                        </a:rPr>
                        <a:t>The high success rate of arrests is a testament to the thoroughness of the investigations done by the WCU</a:t>
                      </a:r>
                    </a:p>
                  </a:txBody>
                  <a:tcPr marL="12232" marR="12232" marT="12232" marB="0">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tr>
              <a:tr h="1981200">
                <a:tc>
                  <a:txBody>
                    <a:bodyPr/>
                    <a:lstStyle/>
                    <a:p>
                      <a:pPr algn="l" fontAlgn="ctr">
                        <a:spcAft>
                          <a:spcPts val="600"/>
                        </a:spcAft>
                      </a:pPr>
                      <a:r>
                        <a:rPr lang="en-US" sz="1400" b="0" i="0" u="none" strike="noStrike" dirty="0">
                          <a:solidFill>
                            <a:srgbClr val="000000"/>
                          </a:solidFill>
                          <a:effectLst/>
                          <a:latin typeface="Calibri"/>
                        </a:rPr>
                        <a:t>Of those 240 successful law enforcement actions, over 220 lead to successful prosecutions.</a:t>
                      </a:r>
                    </a:p>
                  </a:txBody>
                  <a:tcPr marL="12232" marR="12232" marT="12232" marB="0">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CAD0E6"/>
                    </a:solidFill>
                  </a:tcPr>
                </a:tc>
                <a:tc>
                  <a:txBody>
                    <a:bodyPr/>
                    <a:lstStyle/>
                    <a:p>
                      <a:pPr algn="l" fontAlgn="b">
                        <a:spcAft>
                          <a:spcPts val="600"/>
                        </a:spcAft>
                      </a:pPr>
                      <a:r>
                        <a:rPr lang="en-US" sz="1400" b="0" i="1" u="none" strike="noStrike" dirty="0" smtClean="0">
                          <a:solidFill>
                            <a:srgbClr val="000000"/>
                          </a:solidFill>
                          <a:effectLst/>
                          <a:latin typeface="Calibri"/>
                        </a:rPr>
                        <a:t>National </a:t>
                      </a:r>
                      <a:r>
                        <a:rPr lang="en-US" sz="1400" b="0" i="1" u="none" strike="noStrike" dirty="0">
                          <a:solidFill>
                            <a:srgbClr val="000000"/>
                          </a:solidFill>
                          <a:effectLst/>
                          <a:latin typeface="Calibri"/>
                        </a:rPr>
                        <a:t>average for arrest to prosecution ratio for wildlife crimes is 5%. </a:t>
                      </a:r>
                      <a:endParaRPr lang="en-US" sz="1400" b="0" i="1" u="none" strike="noStrike" dirty="0" smtClean="0">
                        <a:solidFill>
                          <a:srgbClr val="000000"/>
                        </a:solidFill>
                        <a:effectLst/>
                        <a:latin typeface="Calibri"/>
                      </a:endParaRPr>
                    </a:p>
                    <a:p>
                      <a:pPr algn="l" fontAlgn="b">
                        <a:spcAft>
                          <a:spcPts val="600"/>
                        </a:spcAft>
                      </a:pPr>
                      <a:r>
                        <a:rPr lang="en-US" sz="1400" b="0" i="1" u="none" strike="noStrike" dirty="0" smtClean="0">
                          <a:solidFill>
                            <a:srgbClr val="000000"/>
                          </a:solidFill>
                          <a:effectLst/>
                          <a:latin typeface="Calibri"/>
                        </a:rPr>
                        <a:t>Wildlife </a:t>
                      </a:r>
                      <a:r>
                        <a:rPr lang="en-US" sz="1400" b="0" i="1" u="none" strike="noStrike" dirty="0">
                          <a:solidFill>
                            <a:srgbClr val="000000"/>
                          </a:solidFill>
                          <a:effectLst/>
                          <a:latin typeface="Calibri"/>
                        </a:rPr>
                        <a:t>crimes cases brought by WCU have an arrest to prosecution ratio of over 90%. </a:t>
                      </a:r>
                      <a:endParaRPr lang="en-US" sz="1400" b="0" i="1" u="none" strike="noStrike" dirty="0" smtClean="0">
                        <a:solidFill>
                          <a:srgbClr val="000000"/>
                        </a:solidFill>
                        <a:effectLst/>
                        <a:latin typeface="Calibri"/>
                      </a:endParaRPr>
                    </a:p>
                    <a:p>
                      <a:pPr algn="l" fontAlgn="b">
                        <a:spcAft>
                          <a:spcPts val="600"/>
                        </a:spcAft>
                      </a:pPr>
                      <a:r>
                        <a:rPr lang="en-US" sz="1400" b="0" i="1" u="none" strike="noStrike" dirty="0" smtClean="0">
                          <a:solidFill>
                            <a:srgbClr val="000000"/>
                          </a:solidFill>
                          <a:effectLst/>
                          <a:latin typeface="Calibri"/>
                        </a:rPr>
                        <a:t>This </a:t>
                      </a:r>
                      <a:r>
                        <a:rPr lang="en-US" sz="1400" b="0" i="1" u="none" strike="noStrike" dirty="0">
                          <a:solidFill>
                            <a:srgbClr val="000000"/>
                          </a:solidFill>
                          <a:effectLst/>
                          <a:latin typeface="Calibri"/>
                        </a:rPr>
                        <a:t>is a testament to the quality of the investigations and the quality of legal assistance the WCU provides</a:t>
                      </a:r>
                      <a:r>
                        <a:rPr lang="en-US" sz="1400" b="0" i="1" u="none" strike="noStrike" dirty="0" smtClean="0">
                          <a:solidFill>
                            <a:srgbClr val="000000"/>
                          </a:solidFill>
                          <a:effectLst/>
                          <a:latin typeface="Calibri"/>
                        </a:rPr>
                        <a:t>.</a:t>
                      </a:r>
                      <a:r>
                        <a:rPr lang="en-US" sz="1400" b="0" i="1" u="none" strike="noStrike" baseline="0" dirty="0" smtClean="0">
                          <a:solidFill>
                            <a:srgbClr val="000000"/>
                          </a:solidFill>
                          <a:effectLst/>
                          <a:latin typeface="Calibri"/>
                        </a:rPr>
                        <a:t> </a:t>
                      </a:r>
                      <a:endParaRPr lang="en-US" sz="1400" b="0" i="1" u="none" strike="noStrike" dirty="0">
                        <a:solidFill>
                          <a:srgbClr val="000000"/>
                        </a:solidFill>
                        <a:effectLst/>
                        <a:latin typeface="Calibri"/>
                      </a:endParaRPr>
                    </a:p>
                  </a:txBody>
                  <a:tcPr marL="12232" marR="12232" marT="12232" marB="0">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CAD0E6"/>
                    </a:solidFill>
                  </a:tcPr>
                </a:tc>
              </a:tr>
              <a:tr h="1143000">
                <a:tc>
                  <a:txBody>
                    <a:bodyPr/>
                    <a:lstStyle/>
                    <a:p>
                      <a:pPr algn="l" fontAlgn="ctr">
                        <a:spcAft>
                          <a:spcPts val="600"/>
                        </a:spcAft>
                      </a:pPr>
                      <a:r>
                        <a:rPr lang="en-US" sz="1400" b="0" i="0" u="none" strike="noStrike" dirty="0">
                          <a:solidFill>
                            <a:srgbClr val="000000"/>
                          </a:solidFill>
                          <a:effectLst/>
                          <a:latin typeface="Calibri"/>
                        </a:rPr>
                        <a:t>These 220 successful prosecutions </a:t>
                      </a:r>
                      <a:r>
                        <a:rPr lang="en-US" sz="1400" b="0" i="0" u="none" strike="noStrike" dirty="0" smtClean="0">
                          <a:solidFill>
                            <a:srgbClr val="000000"/>
                          </a:solidFill>
                          <a:effectLst/>
                          <a:latin typeface="Calibri"/>
                        </a:rPr>
                        <a:t>include</a:t>
                      </a:r>
                      <a:r>
                        <a:rPr lang="en-US" sz="1400" b="0" i="0" u="none" strike="noStrike" baseline="0" dirty="0" smtClean="0">
                          <a:solidFill>
                            <a:srgbClr val="000000"/>
                          </a:solidFill>
                          <a:effectLst/>
                          <a:latin typeface="Calibri"/>
                        </a:rPr>
                        <a:t> about 120 </a:t>
                      </a:r>
                      <a:r>
                        <a:rPr lang="en-US" sz="1400" b="0" i="0" u="none" strike="noStrike" dirty="0" smtClean="0">
                          <a:solidFill>
                            <a:srgbClr val="000000"/>
                          </a:solidFill>
                          <a:effectLst/>
                          <a:latin typeface="Calibri"/>
                        </a:rPr>
                        <a:t>confiscations</a:t>
                      </a:r>
                      <a:r>
                        <a:rPr lang="en-US" sz="1400" b="0" i="0" u="none" strike="noStrike" dirty="0">
                          <a:solidFill>
                            <a:srgbClr val="000000"/>
                          </a:solidFill>
                          <a:effectLst/>
                          <a:latin typeface="Calibri"/>
                        </a:rPr>
                        <a:t>, but also include over 100 poachers and traders, including many major kingpins of wildlife trade </a:t>
                      </a:r>
                    </a:p>
                  </a:txBody>
                  <a:tcPr marL="12232" marR="12232" marT="12232" marB="0">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ot"/>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spcAft>
                          <a:spcPts val="600"/>
                        </a:spcAft>
                      </a:pPr>
                      <a:r>
                        <a:rPr lang="en-US" sz="1400" b="0" i="1" u="none" strike="noStrike" dirty="0">
                          <a:solidFill>
                            <a:srgbClr val="000000"/>
                          </a:solidFill>
                          <a:effectLst/>
                          <a:latin typeface="Calibri"/>
                        </a:rPr>
                        <a:t>The WCU is now </a:t>
                      </a:r>
                      <a:r>
                        <a:rPr lang="en-US" sz="1400" b="0" i="1" u="none" strike="noStrike" dirty="0" smtClean="0">
                          <a:solidFill>
                            <a:srgbClr val="000000"/>
                          </a:solidFill>
                          <a:effectLst/>
                          <a:latin typeface="Calibri"/>
                        </a:rPr>
                        <a:t>targeting </a:t>
                      </a:r>
                      <a:r>
                        <a:rPr lang="en-US" sz="1400" b="0" i="1" u="none" strike="noStrike" dirty="0">
                          <a:solidFill>
                            <a:srgbClr val="000000"/>
                          </a:solidFill>
                          <a:effectLst/>
                          <a:latin typeface="Calibri"/>
                        </a:rPr>
                        <a:t>larger and larger actors in the wildlife trade networks. The top 10 </a:t>
                      </a:r>
                      <a:r>
                        <a:rPr lang="en-US" sz="1400" b="0" i="1" u="none" strike="noStrike" dirty="0" smtClean="0">
                          <a:solidFill>
                            <a:srgbClr val="000000"/>
                          </a:solidFill>
                          <a:effectLst/>
                          <a:latin typeface="Calibri"/>
                        </a:rPr>
                        <a:t>wildlife </a:t>
                      </a:r>
                      <a:r>
                        <a:rPr lang="en-US" sz="1400" b="0" i="1" u="none" strike="noStrike" dirty="0">
                          <a:solidFill>
                            <a:srgbClr val="000000"/>
                          </a:solidFill>
                          <a:effectLst/>
                          <a:latin typeface="Calibri"/>
                        </a:rPr>
                        <a:t>crime cases in Indonesia were all catalyzed by the WCU</a:t>
                      </a:r>
                    </a:p>
                  </a:txBody>
                  <a:tcPr marL="12232" marR="12232" marT="12232" marB="0">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dot"/>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8" name="Rectangle 7"/>
          <p:cNvSpPr/>
          <p:nvPr/>
        </p:nvSpPr>
        <p:spPr>
          <a:xfrm>
            <a:off x="0" y="0"/>
            <a:ext cx="2743200" cy="6858000"/>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28600" y="1524000"/>
            <a:ext cx="2400300" cy="1993392"/>
          </a:xfrm>
          <a:prstGeom prst="rect">
            <a:avLst/>
          </a:prstGeom>
        </p:spPr>
        <p:txBody>
          <a:bodyPr/>
          <a:lstStyle>
            <a:lvl1pPr algn="l" rtl="0" eaLnBrk="0" fontAlgn="base" hangingPunct="0">
              <a:lnSpc>
                <a:spcPct val="90000"/>
              </a:lnSpc>
              <a:spcBef>
                <a:spcPct val="0"/>
              </a:spcBef>
              <a:spcAft>
                <a:spcPct val="0"/>
              </a:spcAft>
              <a:buFont typeface="Arial" charset="0"/>
              <a:defRPr sz="3400" kern="1200">
                <a:solidFill>
                  <a:srgbClr val="1D243C"/>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2pPr>
            <a:lvl3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3pPr>
            <a:lvl4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4pPr>
            <a:lvl5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5pPr>
            <a:lvl6pPr marL="457200" algn="l" rtl="0" fontAlgn="base">
              <a:lnSpc>
                <a:spcPct val="90000"/>
              </a:lnSpc>
              <a:spcBef>
                <a:spcPct val="0"/>
              </a:spcBef>
              <a:spcAft>
                <a:spcPct val="0"/>
              </a:spcAft>
              <a:buFont typeface="Arial" pitchFamily="34" charset="0"/>
              <a:defRPr sz="3400">
                <a:solidFill>
                  <a:srgbClr val="1D243C"/>
                </a:solidFill>
                <a:latin typeface="Corbel" pitchFamily="34" charset="0"/>
              </a:defRPr>
            </a:lvl6pPr>
            <a:lvl7pPr marL="914400" algn="l" rtl="0" fontAlgn="base">
              <a:lnSpc>
                <a:spcPct val="90000"/>
              </a:lnSpc>
              <a:spcBef>
                <a:spcPct val="0"/>
              </a:spcBef>
              <a:spcAft>
                <a:spcPct val="0"/>
              </a:spcAft>
              <a:buFont typeface="Arial" pitchFamily="34" charset="0"/>
              <a:defRPr sz="3400">
                <a:solidFill>
                  <a:srgbClr val="1D243C"/>
                </a:solidFill>
                <a:latin typeface="Corbel" pitchFamily="34" charset="0"/>
              </a:defRPr>
            </a:lvl7pPr>
            <a:lvl8pPr marL="1371600" algn="l" rtl="0" fontAlgn="base">
              <a:lnSpc>
                <a:spcPct val="90000"/>
              </a:lnSpc>
              <a:spcBef>
                <a:spcPct val="0"/>
              </a:spcBef>
              <a:spcAft>
                <a:spcPct val="0"/>
              </a:spcAft>
              <a:buFont typeface="Arial" pitchFamily="34" charset="0"/>
              <a:defRPr sz="3400">
                <a:solidFill>
                  <a:srgbClr val="1D243C"/>
                </a:solidFill>
                <a:latin typeface="Corbel" pitchFamily="34" charset="0"/>
              </a:defRPr>
            </a:lvl8pPr>
            <a:lvl9pPr marL="1828800" algn="l" rtl="0" fontAlgn="base">
              <a:lnSpc>
                <a:spcPct val="90000"/>
              </a:lnSpc>
              <a:spcBef>
                <a:spcPct val="0"/>
              </a:spcBef>
              <a:spcAft>
                <a:spcPct val="0"/>
              </a:spcAft>
              <a:buFont typeface="Arial" pitchFamily="34" charset="0"/>
              <a:defRPr sz="3400">
                <a:solidFill>
                  <a:srgbClr val="1D243C"/>
                </a:solidFill>
                <a:latin typeface="Corbel" pitchFamily="34" charset="0"/>
              </a:defRPr>
            </a:lvl9pPr>
          </a:lstStyle>
          <a:p>
            <a:r>
              <a:rPr lang="en-US" sz="3200" b="1" dirty="0" smtClean="0">
                <a:solidFill>
                  <a:srgbClr val="FFFFFF"/>
                </a:solidFill>
                <a:latin typeface="Corbel"/>
                <a:cs typeface="Corbel"/>
              </a:rPr>
              <a:t>WCU by numbers:</a:t>
            </a:r>
          </a:p>
          <a:p>
            <a:endParaRPr lang="en-US" dirty="0" smtClean="0">
              <a:solidFill>
                <a:srgbClr val="FFFFFF"/>
              </a:solidFill>
              <a:latin typeface="Calibri"/>
              <a:cs typeface="Calibri"/>
            </a:endParaRPr>
          </a:p>
          <a:p>
            <a:r>
              <a:rPr lang="en-US" sz="2400" dirty="0" smtClean="0">
                <a:solidFill>
                  <a:srgbClr val="FFFFFF"/>
                </a:solidFill>
                <a:latin typeface="Calibri"/>
                <a:cs typeface="Calibri"/>
              </a:rPr>
              <a:t>The Wildlife Crimes Unit has catalyzed the successful arrest and prosecution of hundreds of wildlife criminals</a:t>
            </a:r>
            <a:endParaRPr lang="en-US" sz="2400" dirty="0">
              <a:solidFill>
                <a:srgbClr val="FFFFFF"/>
              </a:solidFill>
              <a:latin typeface="Calibri"/>
              <a:cs typeface="Calibri"/>
            </a:endParaRPr>
          </a:p>
        </p:txBody>
      </p:sp>
    </p:spTree>
    <p:extLst>
      <p:ext uri="{BB962C8B-B14F-4D97-AF65-F5344CB8AC3E}">
        <p14:creationId xmlns:p14="http://schemas.microsoft.com/office/powerpoint/2010/main" val="31749577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lstStyle/>
          <a:p>
            <a:pPr lvl="0" algn="l"/>
            <a:r>
              <a:rPr lang="en-US" sz="3200" dirty="0" smtClean="0">
                <a:latin typeface="Corbel"/>
                <a:cs typeface="Corbel"/>
              </a:rPr>
              <a:t/>
            </a:r>
            <a:br>
              <a:rPr lang="en-US" sz="3200" dirty="0" smtClean="0">
                <a:latin typeface="Corbel"/>
                <a:cs typeface="Corbel"/>
              </a:rPr>
            </a:br>
            <a:r>
              <a:rPr lang="en-US" sz="3200" dirty="0" smtClean="0">
                <a:latin typeface="Corbel"/>
                <a:cs typeface="Corbel"/>
              </a:rPr>
              <a:t>Informants help gather information</a:t>
            </a:r>
            <a:endParaRPr lang="en-US" sz="3200" dirty="0">
              <a:latin typeface="Corbel"/>
              <a:cs typeface="Corbel"/>
            </a:endParaRPr>
          </a:p>
        </p:txBody>
      </p:sp>
      <p:pic>
        <p:nvPicPr>
          <p:cNvPr id="5" name="Picture 4" descr="leuser_inform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54439"/>
            <a:ext cx="5638800" cy="3984361"/>
          </a:xfrm>
          <a:prstGeom prst="rect">
            <a:avLst/>
          </a:prstGeom>
          <a:ln>
            <a:solidFill>
              <a:schemeClr val="tx1"/>
            </a:solidFill>
          </a:ln>
        </p:spPr>
      </p:pic>
      <p:sp>
        <p:nvSpPr>
          <p:cNvPr id="6" name="TextBox 5"/>
          <p:cNvSpPr txBox="1"/>
          <p:nvPr/>
        </p:nvSpPr>
        <p:spPr>
          <a:xfrm>
            <a:off x="5791200" y="1600200"/>
            <a:ext cx="3276600" cy="4324261"/>
          </a:xfrm>
          <a:prstGeom prst="rect">
            <a:avLst/>
          </a:prstGeom>
          <a:noFill/>
        </p:spPr>
        <p:txBody>
          <a:bodyPr wrap="square" rtlCol="0">
            <a:spAutoFit/>
          </a:bodyPr>
          <a:lstStyle/>
          <a:p>
            <a:pPr algn="l">
              <a:spcAft>
                <a:spcPts val="600"/>
              </a:spcAft>
            </a:pPr>
            <a:r>
              <a:rPr lang="en-US" sz="1600" i="1" dirty="0" smtClean="0">
                <a:solidFill>
                  <a:schemeClr val="tx1">
                    <a:lumMod val="50000"/>
                  </a:schemeClr>
                </a:solidFill>
                <a:latin typeface="Calibri"/>
                <a:cs typeface="Calibri"/>
              </a:rPr>
              <a:t>Informants are:</a:t>
            </a:r>
            <a:endParaRPr lang="en-US" sz="1600" i="1" dirty="0">
              <a:solidFill>
                <a:schemeClr val="tx1">
                  <a:lumMod val="50000"/>
                </a:schemeClr>
              </a:solidFill>
              <a:latin typeface="Calibri"/>
              <a:cs typeface="Calibri"/>
            </a:endParaRPr>
          </a:p>
          <a:p>
            <a:pPr marL="185738" indent="-185738" algn="l">
              <a:spcAft>
                <a:spcPts val="600"/>
              </a:spcAft>
              <a:buFont typeface="Arial"/>
              <a:buChar char="•"/>
            </a:pPr>
            <a:r>
              <a:rPr lang="en-US" sz="1600" i="1" dirty="0" smtClean="0">
                <a:solidFill>
                  <a:schemeClr val="tx1">
                    <a:lumMod val="50000"/>
                  </a:schemeClr>
                </a:solidFill>
                <a:latin typeface="Calibri"/>
                <a:cs typeface="Calibri"/>
              </a:rPr>
              <a:t>Heads of village in target landscapes (</a:t>
            </a:r>
            <a:r>
              <a:rPr lang="en-US" sz="1600" i="1" dirty="0">
                <a:solidFill>
                  <a:schemeClr val="tx1">
                    <a:lumMod val="50000"/>
                  </a:schemeClr>
                </a:solidFill>
                <a:latin typeface="Calibri"/>
                <a:cs typeface="Calibri"/>
              </a:rPr>
              <a:t>no payment) </a:t>
            </a:r>
            <a:endParaRPr lang="en-US" sz="1600" i="1" dirty="0" smtClean="0">
              <a:solidFill>
                <a:schemeClr val="tx1">
                  <a:lumMod val="50000"/>
                </a:schemeClr>
              </a:solidFill>
              <a:latin typeface="Calibri"/>
              <a:cs typeface="Calibri"/>
            </a:endParaRPr>
          </a:p>
          <a:p>
            <a:pPr marL="185738" indent="-185738" algn="l">
              <a:spcAft>
                <a:spcPts val="600"/>
              </a:spcAft>
              <a:buFont typeface="Arial"/>
              <a:buChar char="•"/>
            </a:pPr>
            <a:r>
              <a:rPr lang="en-US" sz="1600" i="1" dirty="0" smtClean="0">
                <a:solidFill>
                  <a:schemeClr val="tx1">
                    <a:lumMod val="50000"/>
                  </a:schemeClr>
                </a:solidFill>
                <a:latin typeface="Calibri"/>
                <a:cs typeface="Calibri"/>
              </a:rPr>
              <a:t>Local people in target landscapes or trade points (paid based on information)</a:t>
            </a:r>
          </a:p>
          <a:p>
            <a:pPr marL="185738" indent="-185738" algn="l">
              <a:spcAft>
                <a:spcPts val="600"/>
              </a:spcAft>
              <a:buFont typeface="Arial"/>
              <a:buChar char="•"/>
            </a:pPr>
            <a:r>
              <a:rPr lang="en-US" sz="1600" i="1" dirty="0" smtClean="0">
                <a:solidFill>
                  <a:schemeClr val="tx1">
                    <a:lumMod val="50000"/>
                  </a:schemeClr>
                </a:solidFill>
                <a:latin typeface="Calibri"/>
                <a:cs typeface="Calibri"/>
              </a:rPr>
              <a:t>Volunteer informants, e.g. student clubs in Jakarta (no payment)</a:t>
            </a:r>
          </a:p>
          <a:p>
            <a:pPr marL="185738" indent="-185738" algn="l">
              <a:spcAft>
                <a:spcPts val="600"/>
              </a:spcAft>
              <a:buFont typeface="Arial"/>
              <a:buChar char="•"/>
            </a:pPr>
            <a:r>
              <a:rPr lang="en-US" sz="1600" i="1" dirty="0" smtClean="0">
                <a:solidFill>
                  <a:schemeClr val="tx1">
                    <a:lumMod val="50000"/>
                  </a:schemeClr>
                </a:solidFill>
                <a:latin typeface="Calibri"/>
                <a:cs typeface="Calibri"/>
              </a:rPr>
              <a:t>Full hired informants (monthly payment)</a:t>
            </a:r>
          </a:p>
          <a:p>
            <a:pPr marL="185738" indent="-185738" algn="l">
              <a:spcAft>
                <a:spcPts val="600"/>
              </a:spcAft>
              <a:buFont typeface="Arial"/>
              <a:buChar char="•"/>
            </a:pPr>
            <a:r>
              <a:rPr lang="en-US" sz="1600" i="1" dirty="0" smtClean="0">
                <a:solidFill>
                  <a:schemeClr val="tx1">
                    <a:lumMod val="50000"/>
                  </a:schemeClr>
                </a:solidFill>
                <a:latin typeface="Calibri"/>
                <a:cs typeface="Calibri"/>
              </a:rPr>
              <a:t>Government officers in target landscapes/cities </a:t>
            </a:r>
            <a:r>
              <a:rPr lang="en-US" sz="1600" i="1" dirty="0">
                <a:solidFill>
                  <a:schemeClr val="tx1">
                    <a:lumMod val="50000"/>
                  </a:schemeClr>
                </a:solidFill>
                <a:latin typeface="Calibri"/>
                <a:cs typeface="Calibri"/>
              </a:rPr>
              <a:t>(no payment</a:t>
            </a:r>
            <a:r>
              <a:rPr lang="en-US" sz="1600" i="1" dirty="0" smtClean="0">
                <a:solidFill>
                  <a:schemeClr val="tx1">
                    <a:lumMod val="50000"/>
                  </a:schemeClr>
                </a:solidFill>
                <a:latin typeface="Calibri"/>
                <a:cs typeface="Calibri"/>
              </a:rPr>
              <a:t>)</a:t>
            </a:r>
          </a:p>
          <a:p>
            <a:pPr marL="185738" indent="-185738" algn="l">
              <a:spcAft>
                <a:spcPts val="600"/>
              </a:spcAft>
              <a:buFont typeface="Arial"/>
              <a:buChar char="•"/>
            </a:pPr>
            <a:r>
              <a:rPr lang="en-US" sz="1600" i="1" dirty="0" smtClean="0">
                <a:solidFill>
                  <a:schemeClr val="tx1">
                    <a:lumMod val="50000"/>
                  </a:schemeClr>
                </a:solidFill>
                <a:latin typeface="Calibri"/>
                <a:cs typeface="Calibri"/>
              </a:rPr>
              <a:t>Anyone who gives information to WCS (unknown people)</a:t>
            </a:r>
          </a:p>
          <a:p>
            <a:pPr algn="l"/>
            <a:endParaRPr lang="en-US" sz="1600" i="1" dirty="0" smtClean="0">
              <a:solidFill>
                <a:schemeClr val="tx1">
                  <a:lumMod val="50000"/>
                </a:schemeClr>
              </a:solidFill>
              <a:latin typeface="Calibri"/>
              <a:cs typeface="Calibri"/>
            </a:endParaRPr>
          </a:p>
        </p:txBody>
      </p:sp>
      <p:pic>
        <p:nvPicPr>
          <p:cNvPr id="12" name="Picture 2" descr="D:\DATA\Logo\logo wcs all\WCS-LOGO TRANSPARENT.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7200" y="114300"/>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76136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lstStyle/>
          <a:p>
            <a:pPr lvl="0" algn="l"/>
            <a:r>
              <a:rPr lang="en-US" sz="2800" dirty="0" smtClean="0">
                <a:latin typeface="Corbel"/>
                <a:cs typeface="Corbel"/>
              </a:rPr>
              <a:t>WCS investigators gather and verify information</a:t>
            </a:r>
            <a:endParaRPr lang="en-US" sz="2800" dirty="0">
              <a:latin typeface="Corbel"/>
              <a:cs typeface="Corbel"/>
            </a:endParaRPr>
          </a:p>
        </p:txBody>
      </p:sp>
      <p:pic>
        <p:nvPicPr>
          <p:cNvPr id="4" name="Picture 3" descr="phot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1" y="1295400"/>
            <a:ext cx="2540000" cy="3810000"/>
          </a:xfrm>
          <a:prstGeom prst="rect">
            <a:avLst/>
          </a:prstGeom>
          <a:ln>
            <a:solidFill>
              <a:schemeClr val="tx1"/>
            </a:solidFill>
          </a:ln>
        </p:spPr>
      </p:pic>
      <p:pic>
        <p:nvPicPr>
          <p:cNvPr id="7" name="Picture 6" descr="Showing off a tiger skin by suspect.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8999" y="2762250"/>
            <a:ext cx="3114357" cy="2343090"/>
          </a:xfrm>
          <a:prstGeom prst="rect">
            <a:avLst/>
          </a:prstGeom>
          <a:ln>
            <a:solidFill>
              <a:schemeClr val="tx1"/>
            </a:solidFill>
          </a:ln>
        </p:spPr>
      </p:pic>
      <p:sp>
        <p:nvSpPr>
          <p:cNvPr id="8" name="TextBox 7"/>
          <p:cNvSpPr txBox="1"/>
          <p:nvPr/>
        </p:nvSpPr>
        <p:spPr>
          <a:xfrm>
            <a:off x="152401" y="5181600"/>
            <a:ext cx="2362200" cy="738664"/>
          </a:xfrm>
          <a:prstGeom prst="rect">
            <a:avLst/>
          </a:prstGeom>
          <a:noFill/>
        </p:spPr>
        <p:txBody>
          <a:bodyPr wrap="square" rtlCol="0">
            <a:spAutoFit/>
          </a:bodyPr>
          <a:lstStyle/>
          <a:p>
            <a:pPr algn="l"/>
            <a:r>
              <a:rPr lang="en-US" sz="1400" i="1" dirty="0" smtClean="0">
                <a:latin typeface="Tahoma"/>
                <a:cs typeface="Tahoma"/>
              </a:rPr>
              <a:t>Investigations can include SMS interactions with traders to build trust</a:t>
            </a:r>
            <a:endParaRPr lang="en-US" sz="1400" i="1" dirty="0">
              <a:latin typeface="Tahoma"/>
              <a:cs typeface="Tahoma"/>
            </a:endParaRPr>
          </a:p>
        </p:txBody>
      </p:sp>
      <p:sp>
        <p:nvSpPr>
          <p:cNvPr id="9" name="TextBox 8"/>
          <p:cNvSpPr txBox="1"/>
          <p:nvPr/>
        </p:nvSpPr>
        <p:spPr>
          <a:xfrm>
            <a:off x="2971800" y="5181600"/>
            <a:ext cx="2895600" cy="523220"/>
          </a:xfrm>
          <a:prstGeom prst="rect">
            <a:avLst/>
          </a:prstGeom>
          <a:noFill/>
        </p:spPr>
        <p:txBody>
          <a:bodyPr wrap="square" rtlCol="0">
            <a:spAutoFit/>
          </a:bodyPr>
          <a:lstStyle/>
          <a:p>
            <a:pPr algn="l"/>
            <a:r>
              <a:rPr lang="en-US" sz="1400" i="1" dirty="0" smtClean="0">
                <a:latin typeface="Tahoma"/>
                <a:cs typeface="Tahoma"/>
              </a:rPr>
              <a:t>Face to face meetings while wearing hidden cameras </a:t>
            </a:r>
            <a:endParaRPr lang="en-US" sz="1400" i="1" dirty="0">
              <a:latin typeface="Tahoma"/>
              <a:cs typeface="Tahoma"/>
            </a:endParaRPr>
          </a:p>
        </p:txBody>
      </p:sp>
      <p:sp>
        <p:nvSpPr>
          <p:cNvPr id="10" name="TextBox 9"/>
          <p:cNvSpPr txBox="1"/>
          <p:nvPr/>
        </p:nvSpPr>
        <p:spPr>
          <a:xfrm>
            <a:off x="6248400" y="5181600"/>
            <a:ext cx="3149600" cy="523220"/>
          </a:xfrm>
          <a:prstGeom prst="rect">
            <a:avLst/>
          </a:prstGeom>
          <a:noFill/>
        </p:spPr>
        <p:txBody>
          <a:bodyPr wrap="square" rtlCol="0">
            <a:spAutoFit/>
          </a:bodyPr>
          <a:lstStyle/>
          <a:p>
            <a:pPr algn="l"/>
            <a:r>
              <a:rPr lang="en-US" sz="1400" i="1" dirty="0" smtClean="0">
                <a:latin typeface="Tahoma"/>
                <a:cs typeface="Tahoma"/>
              </a:rPr>
              <a:t>These cameras can obtain incriminating proof</a:t>
            </a:r>
            <a:endParaRPr lang="en-US" sz="1400" i="1" dirty="0">
              <a:latin typeface="Tahoma"/>
              <a:cs typeface="Tahoma"/>
            </a:endParaRPr>
          </a:p>
        </p:txBody>
      </p:sp>
      <p:pic>
        <p:nvPicPr>
          <p:cNvPr id="11" name="Picture 10" descr="Watch cam.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43200" y="2762250"/>
            <a:ext cx="3124200" cy="2343150"/>
          </a:xfrm>
          <a:prstGeom prst="rect">
            <a:avLst/>
          </a:prstGeom>
          <a:ln>
            <a:solidFill>
              <a:schemeClr val="tx1"/>
            </a:solidFill>
          </a:ln>
        </p:spPr>
      </p:pic>
      <p:sp>
        <p:nvSpPr>
          <p:cNvPr id="12" name="Down Arrow 11"/>
          <p:cNvSpPr/>
          <p:nvPr/>
        </p:nvSpPr>
        <p:spPr bwMode="auto">
          <a:xfrm>
            <a:off x="5181600" y="2514600"/>
            <a:ext cx="152400" cy="1066800"/>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Tahoma" charset="0"/>
            </a:endParaRPr>
          </a:p>
        </p:txBody>
      </p:sp>
      <p:sp>
        <p:nvSpPr>
          <p:cNvPr id="13" name="TextBox 12"/>
          <p:cNvSpPr txBox="1"/>
          <p:nvPr/>
        </p:nvSpPr>
        <p:spPr>
          <a:xfrm>
            <a:off x="4572000" y="2209800"/>
            <a:ext cx="1295400" cy="307777"/>
          </a:xfrm>
          <a:prstGeom prst="rect">
            <a:avLst/>
          </a:prstGeom>
          <a:noFill/>
        </p:spPr>
        <p:txBody>
          <a:bodyPr wrap="square" rtlCol="0">
            <a:spAutoFit/>
          </a:bodyPr>
          <a:lstStyle/>
          <a:p>
            <a:pPr algn="l"/>
            <a:r>
              <a:rPr lang="en-US" sz="1400" dirty="0" smtClean="0">
                <a:latin typeface="Academy Engraved LET"/>
                <a:cs typeface="Academy Engraved LET"/>
              </a:rPr>
              <a:t>hidden camera </a:t>
            </a:r>
            <a:endParaRPr lang="en-US" sz="1400" dirty="0">
              <a:latin typeface="Academy Engraved LET"/>
              <a:cs typeface="Academy Engraved LET"/>
            </a:endParaRPr>
          </a:p>
        </p:txBody>
      </p:sp>
      <p:pic>
        <p:nvPicPr>
          <p:cNvPr id="14" name="Picture 2" descr="D:\DATA\Logo\logo wcs all\WCS-LOGO TRANSPARENT.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77200" y="114300"/>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83363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lstStyle/>
          <a:p>
            <a:pPr lvl="0" algn="l"/>
            <a:r>
              <a:rPr lang="en-US" sz="3200" dirty="0" smtClean="0">
                <a:latin typeface="Corbel"/>
                <a:cs typeface="Corbel"/>
              </a:rPr>
              <a:t>Trained 45 WCS investigators</a:t>
            </a:r>
            <a:endParaRPr lang="en-US" sz="3200" dirty="0">
              <a:latin typeface="Corbel"/>
              <a:cs typeface="Corbel"/>
            </a:endParaRPr>
          </a:p>
        </p:txBody>
      </p:sp>
      <p:pic>
        <p:nvPicPr>
          <p:cNvPr id="3" name="Picture 2" descr="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4089273"/>
            <a:ext cx="3962400" cy="2634996"/>
          </a:xfrm>
          <a:prstGeom prst="rect">
            <a:avLst/>
          </a:prstGeom>
          <a:ln>
            <a:solidFill>
              <a:schemeClr val="tx1"/>
            </a:solidFill>
          </a:ln>
        </p:spPr>
      </p:pic>
      <p:pic>
        <p:nvPicPr>
          <p:cNvPr id="2" name="Picture 1" descr="1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1371599"/>
            <a:ext cx="3962400" cy="2634996"/>
          </a:xfrm>
          <a:prstGeom prst="rect">
            <a:avLst/>
          </a:prstGeom>
          <a:ln>
            <a:solidFill>
              <a:schemeClr val="tx1"/>
            </a:solidFill>
          </a:ln>
        </p:spPr>
      </p:pic>
      <p:sp>
        <p:nvSpPr>
          <p:cNvPr id="6" name="TextBox 5"/>
          <p:cNvSpPr txBox="1"/>
          <p:nvPr/>
        </p:nvSpPr>
        <p:spPr>
          <a:xfrm>
            <a:off x="4572000" y="1981200"/>
            <a:ext cx="4495800" cy="2693045"/>
          </a:xfrm>
          <a:prstGeom prst="rect">
            <a:avLst/>
          </a:prstGeom>
          <a:noFill/>
        </p:spPr>
        <p:txBody>
          <a:bodyPr wrap="square" rtlCol="0">
            <a:spAutoFit/>
          </a:bodyPr>
          <a:lstStyle/>
          <a:p>
            <a:pPr algn="l">
              <a:spcAft>
                <a:spcPts val="600"/>
              </a:spcAft>
            </a:pPr>
            <a:r>
              <a:rPr lang="en-US" i="1" dirty="0" smtClean="0">
                <a:solidFill>
                  <a:srgbClr val="000000"/>
                </a:solidFill>
                <a:latin typeface="Calibri"/>
                <a:cs typeface="Calibri"/>
              </a:rPr>
              <a:t>Regularly trained by Criminal Investigation Division trainers. Trainings include: </a:t>
            </a:r>
          </a:p>
          <a:p>
            <a:pPr marL="285750" indent="-285750" algn="l">
              <a:spcAft>
                <a:spcPts val="600"/>
              </a:spcAft>
              <a:buFont typeface="Arial"/>
              <a:buChar char="•"/>
            </a:pPr>
            <a:r>
              <a:rPr lang="en-US" i="1" dirty="0" smtClean="0">
                <a:solidFill>
                  <a:srgbClr val="000000"/>
                </a:solidFill>
                <a:latin typeface="Calibri"/>
                <a:cs typeface="Calibri"/>
              </a:rPr>
              <a:t>sneaking wildlife through airport customs</a:t>
            </a:r>
          </a:p>
          <a:p>
            <a:pPr marL="285750" indent="-285750" algn="l">
              <a:spcAft>
                <a:spcPts val="600"/>
              </a:spcAft>
              <a:buFont typeface="Arial"/>
              <a:buChar char="•"/>
            </a:pPr>
            <a:r>
              <a:rPr lang="en-US" i="1" dirty="0" smtClean="0">
                <a:solidFill>
                  <a:srgbClr val="000000"/>
                </a:solidFill>
                <a:latin typeface="Calibri"/>
                <a:cs typeface="Calibri"/>
              </a:rPr>
              <a:t>detecting corruption in hospital’s outpatient process</a:t>
            </a:r>
          </a:p>
          <a:p>
            <a:pPr marL="285750" indent="-285750" algn="l">
              <a:spcAft>
                <a:spcPts val="600"/>
              </a:spcAft>
              <a:buFont typeface="Arial"/>
              <a:buChar char="•"/>
            </a:pPr>
            <a:r>
              <a:rPr lang="en-US" i="1" dirty="0" smtClean="0">
                <a:solidFill>
                  <a:srgbClr val="000000"/>
                </a:solidFill>
                <a:latin typeface="Calibri"/>
                <a:cs typeface="Calibri"/>
              </a:rPr>
              <a:t>buying drugs from inmates in prisons </a:t>
            </a:r>
          </a:p>
          <a:p>
            <a:pPr marL="285750" indent="-285750" algn="l">
              <a:spcAft>
                <a:spcPts val="600"/>
              </a:spcAft>
              <a:buFont typeface="Arial"/>
              <a:buChar char="•"/>
            </a:pPr>
            <a:r>
              <a:rPr lang="en-US" i="1" dirty="0" smtClean="0">
                <a:solidFill>
                  <a:srgbClr val="000000"/>
                </a:solidFill>
                <a:latin typeface="Calibri"/>
                <a:cs typeface="Calibri"/>
              </a:rPr>
              <a:t>physical &amp; security mapping in hotels</a:t>
            </a:r>
          </a:p>
          <a:p>
            <a:pPr marL="285750" indent="-285750" algn="l">
              <a:spcAft>
                <a:spcPts val="600"/>
              </a:spcAft>
              <a:buFont typeface="Arial"/>
              <a:buChar char="•"/>
            </a:pPr>
            <a:r>
              <a:rPr lang="en-US" i="1" dirty="0" smtClean="0">
                <a:solidFill>
                  <a:srgbClr val="000000"/>
                </a:solidFill>
                <a:latin typeface="Calibri"/>
                <a:cs typeface="Calibri"/>
              </a:rPr>
              <a:t>many other exercises</a:t>
            </a:r>
          </a:p>
        </p:txBody>
      </p:sp>
      <p:sp>
        <p:nvSpPr>
          <p:cNvPr id="7" name="Down Arrow 6"/>
          <p:cNvSpPr/>
          <p:nvPr/>
        </p:nvSpPr>
        <p:spPr bwMode="auto">
          <a:xfrm rot="5400000">
            <a:off x="3738001" y="3577200"/>
            <a:ext cx="143999" cy="2895600"/>
          </a:xfrm>
          <a:prstGeom prst="downArrow">
            <a:avLst/>
          </a:prstGeom>
          <a:solidFill>
            <a:schemeClr val="tx2">
              <a:lumMod val="75000"/>
            </a:schemeClr>
          </a:solidFill>
          <a:ln w="95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Tahoma" charset="0"/>
            </a:endParaRPr>
          </a:p>
        </p:txBody>
      </p:sp>
      <p:sp>
        <p:nvSpPr>
          <p:cNvPr id="8" name="TextBox 7"/>
          <p:cNvSpPr txBox="1"/>
          <p:nvPr/>
        </p:nvSpPr>
        <p:spPr>
          <a:xfrm>
            <a:off x="5334000" y="4749224"/>
            <a:ext cx="2057400" cy="584776"/>
          </a:xfrm>
          <a:prstGeom prst="rect">
            <a:avLst/>
          </a:prstGeom>
          <a:noFill/>
        </p:spPr>
        <p:txBody>
          <a:bodyPr wrap="square" rtlCol="0">
            <a:spAutoFit/>
          </a:bodyPr>
          <a:lstStyle/>
          <a:p>
            <a:pPr algn="l"/>
            <a:r>
              <a:rPr lang="en-US" sz="1600" dirty="0" smtClean="0">
                <a:latin typeface="Calibri"/>
                <a:cs typeface="Calibri"/>
              </a:rPr>
              <a:t>Criminal Investigation Division trainer</a:t>
            </a:r>
            <a:endParaRPr lang="en-US" sz="1600" dirty="0">
              <a:latin typeface="Calibri"/>
              <a:cs typeface="Calibri"/>
            </a:endParaRPr>
          </a:p>
        </p:txBody>
      </p:sp>
      <p:sp>
        <p:nvSpPr>
          <p:cNvPr id="11" name="TextBox 10"/>
          <p:cNvSpPr txBox="1"/>
          <p:nvPr/>
        </p:nvSpPr>
        <p:spPr>
          <a:xfrm>
            <a:off x="4648200" y="5585936"/>
            <a:ext cx="3962400" cy="923330"/>
          </a:xfrm>
          <a:prstGeom prst="rect">
            <a:avLst/>
          </a:prstGeom>
          <a:noFill/>
        </p:spPr>
        <p:txBody>
          <a:bodyPr wrap="square" rtlCol="0">
            <a:spAutoFit/>
          </a:bodyPr>
          <a:lstStyle/>
          <a:p>
            <a:pPr algn="l"/>
            <a:r>
              <a:rPr lang="en-US" i="1" dirty="0" smtClean="0">
                <a:latin typeface="Calibri"/>
                <a:cs typeface="Calibri"/>
              </a:rPr>
              <a:t>The trainings are extremely rigorous - only 10% of the trainees pass all the tests to become a WCS investigator</a:t>
            </a:r>
          </a:p>
        </p:txBody>
      </p:sp>
      <p:pic>
        <p:nvPicPr>
          <p:cNvPr id="14" name="Picture 2" descr="D:\DATA\Logo\logo wcs all\WCS-LOGO TRANSPARENT.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114300"/>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68195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lstStyle/>
          <a:p>
            <a:pPr lvl="0" algn="l"/>
            <a:r>
              <a:rPr lang="en-US" sz="3200" dirty="0" smtClean="0">
                <a:latin typeface="Corbel"/>
                <a:cs typeface="Corbel"/>
              </a:rPr>
              <a:t>Stings </a:t>
            </a:r>
            <a:endParaRPr lang="en-US" sz="3200" dirty="0">
              <a:latin typeface="Corbel"/>
              <a:cs typeface="Corbel"/>
            </a:endParaRPr>
          </a:p>
        </p:txBody>
      </p:sp>
      <p:pic>
        <p:nvPicPr>
          <p:cNvPr id="2" name="Picture 1" descr="DSC_005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1" y="1295400"/>
            <a:ext cx="3886199" cy="2581133"/>
          </a:xfrm>
          <a:prstGeom prst="rect">
            <a:avLst/>
          </a:prstGeom>
          <a:ln>
            <a:solidFill>
              <a:schemeClr val="tx1"/>
            </a:solidFill>
          </a:ln>
        </p:spPr>
      </p:pic>
      <p:pic>
        <p:nvPicPr>
          <p:cNvPr id="4" name="Picture 3" descr="tiger.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3911600"/>
            <a:ext cx="3877153" cy="2912533"/>
          </a:xfrm>
          <a:prstGeom prst="rect">
            <a:avLst/>
          </a:prstGeom>
          <a:ln>
            <a:solidFill>
              <a:schemeClr val="tx1"/>
            </a:solidFill>
          </a:ln>
        </p:spPr>
      </p:pic>
      <p:sp>
        <p:nvSpPr>
          <p:cNvPr id="8" name="TextBox 7"/>
          <p:cNvSpPr txBox="1"/>
          <p:nvPr/>
        </p:nvSpPr>
        <p:spPr>
          <a:xfrm>
            <a:off x="4191000" y="1981200"/>
            <a:ext cx="4724400" cy="3924151"/>
          </a:xfrm>
          <a:prstGeom prst="rect">
            <a:avLst/>
          </a:prstGeom>
          <a:noFill/>
        </p:spPr>
        <p:txBody>
          <a:bodyPr wrap="square" rtlCol="0">
            <a:spAutoFit/>
          </a:bodyPr>
          <a:lstStyle/>
          <a:p>
            <a:pPr algn="l">
              <a:spcAft>
                <a:spcPts val="600"/>
              </a:spcAft>
            </a:pPr>
            <a:r>
              <a:rPr lang="en-US" sz="1600" i="1" dirty="0" smtClean="0">
                <a:solidFill>
                  <a:srgbClr val="000000"/>
                </a:solidFill>
                <a:latin typeface="Calibri"/>
                <a:cs typeface="Calibri"/>
              </a:rPr>
              <a:t>Safety is major priority.  No WCS persons have ever been injured in any operation. </a:t>
            </a:r>
            <a:r>
              <a:rPr lang="en-US" sz="1600" i="1" dirty="0">
                <a:solidFill>
                  <a:srgbClr val="000000"/>
                </a:solidFill>
                <a:latin typeface="Calibri"/>
                <a:cs typeface="Calibri"/>
              </a:rPr>
              <a:t>The police know and approve all sting operations </a:t>
            </a:r>
            <a:r>
              <a:rPr lang="en-US" sz="1600" i="1" dirty="0" smtClean="0">
                <a:solidFill>
                  <a:srgbClr val="000000"/>
                </a:solidFill>
                <a:latin typeface="Calibri"/>
                <a:cs typeface="Calibri"/>
              </a:rPr>
              <a:t>beforehand. </a:t>
            </a:r>
            <a:r>
              <a:rPr lang="en-US" sz="1600" i="1" dirty="0">
                <a:solidFill>
                  <a:srgbClr val="000000"/>
                </a:solidFill>
                <a:latin typeface="Calibri"/>
                <a:cs typeface="Calibri"/>
              </a:rPr>
              <a:t>3-5 WCS and/or government staff </a:t>
            </a:r>
            <a:r>
              <a:rPr lang="en-US" sz="1600" i="1" dirty="0" smtClean="0">
                <a:solidFill>
                  <a:srgbClr val="000000"/>
                </a:solidFill>
                <a:latin typeface="Calibri"/>
                <a:cs typeface="Calibri"/>
              </a:rPr>
              <a:t>always involved. Safety protocol also includes:</a:t>
            </a:r>
          </a:p>
          <a:p>
            <a:pPr marL="285750" indent="-285750" algn="l">
              <a:spcAft>
                <a:spcPts val="600"/>
              </a:spcAft>
              <a:buFont typeface="Arial"/>
              <a:buChar char="•"/>
              <a:tabLst>
                <a:tab pos="177800" algn="l"/>
              </a:tabLst>
            </a:pPr>
            <a:r>
              <a:rPr lang="en-US" sz="1600" i="1" dirty="0" smtClean="0">
                <a:solidFill>
                  <a:srgbClr val="000000"/>
                </a:solidFill>
                <a:latin typeface="Calibri"/>
                <a:cs typeface="Calibri"/>
              </a:rPr>
              <a:t>Extensive training on cover stories</a:t>
            </a:r>
          </a:p>
          <a:p>
            <a:pPr marL="285750" indent="-285750" algn="l">
              <a:spcAft>
                <a:spcPts val="600"/>
              </a:spcAft>
              <a:buFont typeface="Arial"/>
              <a:buChar char="•"/>
              <a:tabLst>
                <a:tab pos="177800" algn="l"/>
              </a:tabLst>
            </a:pPr>
            <a:r>
              <a:rPr lang="en-US" sz="1600" i="1" dirty="0" smtClean="0">
                <a:solidFill>
                  <a:srgbClr val="000000"/>
                </a:solidFill>
                <a:latin typeface="Calibri"/>
                <a:cs typeface="Calibri"/>
              </a:rPr>
              <a:t>Ensuring information is extremely </a:t>
            </a:r>
            <a:r>
              <a:rPr lang="en-US" sz="1600" i="1" dirty="0" err="1" smtClean="0">
                <a:solidFill>
                  <a:srgbClr val="000000"/>
                </a:solidFill>
                <a:latin typeface="Calibri"/>
                <a:cs typeface="Calibri"/>
              </a:rPr>
              <a:t>siloed</a:t>
            </a:r>
            <a:r>
              <a:rPr lang="en-US" sz="1600" i="1" dirty="0" smtClean="0">
                <a:solidFill>
                  <a:srgbClr val="000000"/>
                </a:solidFill>
                <a:latin typeface="Calibri"/>
                <a:cs typeface="Calibri"/>
              </a:rPr>
              <a:t> (criminal targets see as few WCS staff faces as possible. The police also only know the identities of a small number of WCS staff)  </a:t>
            </a:r>
          </a:p>
          <a:p>
            <a:pPr marL="285750" indent="-285750" algn="l">
              <a:spcAft>
                <a:spcPts val="600"/>
              </a:spcAft>
              <a:buFont typeface="Arial"/>
              <a:buChar char="•"/>
              <a:tabLst>
                <a:tab pos="177800" algn="l"/>
              </a:tabLst>
            </a:pPr>
            <a:r>
              <a:rPr lang="en-US" sz="1600" i="1" dirty="0" smtClean="0">
                <a:solidFill>
                  <a:srgbClr val="000000"/>
                </a:solidFill>
                <a:latin typeface="Calibri"/>
                <a:cs typeface="Calibri"/>
              </a:rPr>
              <a:t>Exit strategies</a:t>
            </a:r>
          </a:p>
          <a:p>
            <a:pPr marL="285750" indent="-285750" algn="l">
              <a:spcAft>
                <a:spcPts val="600"/>
              </a:spcAft>
              <a:buFont typeface="Arial"/>
              <a:buChar char="•"/>
              <a:tabLst>
                <a:tab pos="177800" algn="l"/>
              </a:tabLst>
            </a:pPr>
            <a:r>
              <a:rPr lang="en-US" sz="1600" i="1" dirty="0" smtClean="0">
                <a:solidFill>
                  <a:srgbClr val="000000"/>
                </a:solidFill>
                <a:latin typeface="Calibri"/>
                <a:cs typeface="Calibri"/>
              </a:rPr>
              <a:t>Safe houses</a:t>
            </a:r>
          </a:p>
          <a:p>
            <a:pPr marL="285750" indent="-285750" algn="l">
              <a:spcAft>
                <a:spcPts val="600"/>
              </a:spcAft>
              <a:buFont typeface="Arial"/>
              <a:buChar char="•"/>
              <a:tabLst>
                <a:tab pos="177800" algn="l"/>
              </a:tabLst>
            </a:pPr>
            <a:r>
              <a:rPr lang="en-US" sz="1600" i="1" dirty="0" smtClean="0">
                <a:solidFill>
                  <a:srgbClr val="000000"/>
                </a:solidFill>
                <a:latin typeface="Calibri"/>
                <a:cs typeface="Calibri"/>
              </a:rPr>
              <a:t>Backup from high ranking police, Military and/or Ministry of Forestry</a:t>
            </a:r>
          </a:p>
        </p:txBody>
      </p:sp>
      <p:sp>
        <p:nvSpPr>
          <p:cNvPr id="7" name="Oval 6"/>
          <p:cNvSpPr/>
          <p:nvPr/>
        </p:nvSpPr>
        <p:spPr bwMode="auto">
          <a:xfrm>
            <a:off x="990600" y="2438400"/>
            <a:ext cx="381000" cy="3810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Tahoma" charset="0"/>
            </a:endParaRPr>
          </a:p>
        </p:txBody>
      </p:sp>
      <p:sp>
        <p:nvSpPr>
          <p:cNvPr id="9" name="Oval 8"/>
          <p:cNvSpPr/>
          <p:nvPr/>
        </p:nvSpPr>
        <p:spPr bwMode="auto">
          <a:xfrm>
            <a:off x="0" y="4343400"/>
            <a:ext cx="838200" cy="8382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Tahoma" charset="0"/>
            </a:endParaRPr>
          </a:p>
        </p:txBody>
      </p:sp>
      <p:pic>
        <p:nvPicPr>
          <p:cNvPr id="13" name="Picture 2" descr="D:\DATA\Logo\logo wcs all\WCS-LOGO TRANSPARENT.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114300"/>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28468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304800" y="390525"/>
            <a:ext cx="7848600" cy="523875"/>
          </a:xfrm>
        </p:spPr>
        <p:txBody>
          <a:bodyPr/>
          <a:lstStyle/>
          <a:p>
            <a:pPr lvl="0" algn="l"/>
            <a:r>
              <a:rPr lang="en-US" sz="2600" dirty="0" smtClean="0">
                <a:latin typeface="Corbel"/>
                <a:cs typeface="Corbel"/>
              </a:rPr>
              <a:t>Training police investigators, prosecutors and judges increases the number of cases acted on by the </a:t>
            </a:r>
            <a:r>
              <a:rPr lang="en-US" sz="2600" dirty="0" err="1" smtClean="0">
                <a:latin typeface="Corbel"/>
                <a:cs typeface="Corbel"/>
              </a:rPr>
              <a:t>GoI</a:t>
            </a:r>
            <a:endParaRPr lang="en-US" sz="2600" dirty="0">
              <a:latin typeface="Corbel"/>
              <a:cs typeface="Corbel"/>
            </a:endParaRPr>
          </a:p>
        </p:txBody>
      </p:sp>
      <p:sp>
        <p:nvSpPr>
          <p:cNvPr id="7" name="TextBox 6"/>
          <p:cNvSpPr txBox="1"/>
          <p:nvPr/>
        </p:nvSpPr>
        <p:spPr>
          <a:xfrm>
            <a:off x="152400" y="4429780"/>
            <a:ext cx="4191000" cy="523220"/>
          </a:xfrm>
          <a:prstGeom prst="rect">
            <a:avLst/>
          </a:prstGeom>
          <a:noFill/>
        </p:spPr>
        <p:txBody>
          <a:bodyPr wrap="square" rtlCol="0">
            <a:spAutoFit/>
          </a:bodyPr>
          <a:lstStyle/>
          <a:p>
            <a:pPr algn="l"/>
            <a:r>
              <a:rPr lang="en-US" sz="1400" i="1" dirty="0" smtClean="0">
                <a:latin typeface="Tahoma"/>
                <a:cs typeface="Tahoma"/>
              </a:rPr>
              <a:t>WCS staff on left teaching the intricacies of wildlife law to </a:t>
            </a:r>
            <a:r>
              <a:rPr lang="en-US" sz="1400" i="1" dirty="0" err="1" smtClean="0">
                <a:latin typeface="Tahoma"/>
                <a:cs typeface="Tahoma"/>
              </a:rPr>
              <a:t>GoI</a:t>
            </a:r>
            <a:r>
              <a:rPr lang="en-US" sz="1400" i="1" dirty="0" smtClean="0">
                <a:latin typeface="Tahoma"/>
                <a:cs typeface="Tahoma"/>
              </a:rPr>
              <a:t> staff on right</a:t>
            </a:r>
            <a:endParaRPr lang="en-US" sz="1400" i="1" dirty="0">
              <a:latin typeface="Tahoma"/>
              <a:cs typeface="Tahoma"/>
            </a:endParaRPr>
          </a:p>
        </p:txBody>
      </p:sp>
      <p:pic>
        <p:nvPicPr>
          <p:cNvPr id="9" name="Picture 8" descr="ICITAP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455004"/>
            <a:ext cx="4193587" cy="2785532"/>
          </a:xfrm>
          <a:prstGeom prst="rect">
            <a:avLst/>
          </a:prstGeom>
          <a:ln>
            <a:solidFill>
              <a:schemeClr val="tx1"/>
            </a:solidFill>
          </a:ln>
        </p:spPr>
      </p:pic>
      <p:pic>
        <p:nvPicPr>
          <p:cNvPr id="10" name="Picture 9" descr="ICITAP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1455003"/>
            <a:ext cx="4183063" cy="2778541"/>
          </a:xfrm>
          <a:prstGeom prst="rect">
            <a:avLst/>
          </a:prstGeom>
          <a:ln>
            <a:solidFill>
              <a:schemeClr val="tx1"/>
            </a:solidFill>
          </a:ln>
        </p:spPr>
      </p:pic>
      <p:sp>
        <p:nvSpPr>
          <p:cNvPr id="11" name="TextBox 10"/>
          <p:cNvSpPr txBox="1"/>
          <p:nvPr/>
        </p:nvSpPr>
        <p:spPr>
          <a:xfrm>
            <a:off x="4800600" y="4429780"/>
            <a:ext cx="4191000" cy="523220"/>
          </a:xfrm>
          <a:prstGeom prst="rect">
            <a:avLst/>
          </a:prstGeom>
          <a:noFill/>
        </p:spPr>
        <p:txBody>
          <a:bodyPr wrap="square" rtlCol="0">
            <a:spAutoFit/>
          </a:bodyPr>
          <a:lstStyle/>
          <a:p>
            <a:pPr algn="l"/>
            <a:r>
              <a:rPr lang="en-US" sz="1400" i="1" dirty="0" smtClean="0">
                <a:latin typeface="Tahoma"/>
                <a:cs typeface="Tahoma"/>
              </a:rPr>
              <a:t>Due to </a:t>
            </a:r>
            <a:r>
              <a:rPr lang="en-US" sz="1400" i="1" dirty="0" err="1" smtClean="0">
                <a:latin typeface="Tahoma"/>
                <a:cs typeface="Tahoma"/>
              </a:rPr>
              <a:t>GoI</a:t>
            </a:r>
            <a:r>
              <a:rPr lang="en-US" sz="1400" i="1" dirty="0" smtClean="0">
                <a:latin typeface="Tahoma"/>
                <a:cs typeface="Tahoma"/>
              </a:rPr>
              <a:t> staff turnover, it is necessary to hold many training sessions</a:t>
            </a:r>
            <a:endParaRPr lang="en-US" sz="1400" i="1" dirty="0">
              <a:latin typeface="Tahoma"/>
              <a:cs typeface="Tahoma"/>
            </a:endParaRPr>
          </a:p>
        </p:txBody>
      </p:sp>
      <p:sp>
        <p:nvSpPr>
          <p:cNvPr id="8" name="TextBox 7"/>
          <p:cNvSpPr txBox="1"/>
          <p:nvPr/>
        </p:nvSpPr>
        <p:spPr>
          <a:xfrm>
            <a:off x="228600" y="5181600"/>
            <a:ext cx="8686800" cy="1785104"/>
          </a:xfrm>
          <a:prstGeom prst="rect">
            <a:avLst/>
          </a:prstGeom>
          <a:noFill/>
        </p:spPr>
        <p:txBody>
          <a:bodyPr wrap="square" rtlCol="0">
            <a:spAutoFit/>
          </a:bodyPr>
          <a:lstStyle/>
          <a:p>
            <a:pPr algn="l">
              <a:spcAft>
                <a:spcPts val="600"/>
              </a:spcAft>
            </a:pPr>
            <a:r>
              <a:rPr lang="en-US" dirty="0" smtClean="0">
                <a:solidFill>
                  <a:srgbClr val="000000"/>
                </a:solidFill>
                <a:latin typeface="Calibri"/>
                <a:cs typeface="Calibri"/>
              </a:rPr>
              <a:t>WCS also is a partner on USG-funded programs: </a:t>
            </a:r>
          </a:p>
          <a:p>
            <a:pPr marL="285750" indent="-285750" algn="l">
              <a:spcAft>
                <a:spcPts val="600"/>
              </a:spcAft>
              <a:buFont typeface="Arial"/>
              <a:buChar char="•"/>
            </a:pPr>
            <a:r>
              <a:rPr lang="en-US" dirty="0" smtClean="0">
                <a:solidFill>
                  <a:srgbClr val="000000"/>
                </a:solidFill>
                <a:latin typeface="Calibri"/>
                <a:cs typeface="Calibri"/>
              </a:rPr>
              <a:t>General trainings for law enforcement agencies (under ICITAP)</a:t>
            </a:r>
          </a:p>
          <a:p>
            <a:pPr marL="285750" indent="-285750" algn="l">
              <a:spcAft>
                <a:spcPts val="600"/>
              </a:spcAft>
              <a:buFont typeface="Arial"/>
              <a:buChar char="•"/>
            </a:pPr>
            <a:r>
              <a:rPr lang="en-US" dirty="0" smtClean="0">
                <a:solidFill>
                  <a:srgbClr val="000000"/>
                </a:solidFill>
                <a:latin typeface="Calibri"/>
                <a:cs typeface="Calibri"/>
              </a:rPr>
              <a:t>Development of guidelines for prosecutors on wildlife crimes (under USAID-C4J)</a:t>
            </a:r>
          </a:p>
          <a:p>
            <a:pPr marL="285750" indent="-285750" algn="l">
              <a:spcAft>
                <a:spcPts val="600"/>
              </a:spcAft>
              <a:buFont typeface="Arial"/>
              <a:buChar char="•"/>
            </a:pPr>
            <a:r>
              <a:rPr lang="en-US" dirty="0" smtClean="0">
                <a:solidFill>
                  <a:srgbClr val="000000"/>
                </a:solidFill>
                <a:latin typeface="Calibri"/>
                <a:cs typeface="Calibri"/>
              </a:rPr>
              <a:t>Development of training modules for prosecutors on wildlife crimes (under USAID-C4J)</a:t>
            </a:r>
          </a:p>
          <a:p>
            <a:pPr marL="285750" indent="-285750" algn="l">
              <a:spcAft>
                <a:spcPts val="600"/>
              </a:spcAft>
              <a:buFont typeface="Arial"/>
              <a:buChar char="•"/>
            </a:pPr>
            <a:endParaRPr lang="en-US" dirty="0" smtClean="0">
              <a:solidFill>
                <a:srgbClr val="000000"/>
              </a:solidFill>
              <a:latin typeface="Calibri"/>
              <a:cs typeface="Calibri"/>
            </a:endParaRPr>
          </a:p>
        </p:txBody>
      </p:sp>
      <p:pic>
        <p:nvPicPr>
          <p:cNvPr id="12" name="Picture 2" descr="D:\DATA\Logo\logo wcs all\WCS-LOGO TRANSPARENT.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114300"/>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4551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TS103417271">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149403-D037-43A9-A21D-FD77B9907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TS103417271</Template>
  <TotalTime>0</TotalTime>
  <Words>1271</Words>
  <Application>Microsoft Office PowerPoint</Application>
  <PresentationFormat>On-screen Show (4:3)</PresentationFormat>
  <Paragraphs>128</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TS103417271</vt:lpstr>
      <vt:lpstr>PowerPoint Presentation</vt:lpstr>
      <vt:lpstr>WILDLIFE CRIME UNIT</vt:lpstr>
      <vt:lpstr>MAIN ACTIVITIES </vt:lpstr>
      <vt:lpstr>PowerPoint Presentation</vt:lpstr>
      <vt:lpstr> Informants help gather information</vt:lpstr>
      <vt:lpstr>WCS investigators gather and verify information</vt:lpstr>
      <vt:lpstr>Trained 45 WCS investigators</vt:lpstr>
      <vt:lpstr>Stings </vt:lpstr>
      <vt:lpstr>Training police investigators, prosecutors and judges increases the number of cases acted on by the GoI</vt:lpstr>
      <vt:lpstr>Legal assistance is provided throughout a case</vt:lpstr>
      <vt:lpstr>Harnessing the media is critical for success</vt:lpstr>
      <vt:lpstr>Listing names of good police, prosecutors and judges –  this helps with their promotions and rewards success</vt:lpstr>
      <vt:lpstr>When WCS senses a case is going to be corrupted it calls in the media</vt:lpstr>
      <vt:lpstr>Example case – in Leuser, WCS mapped out a tiger trade network</vt:lpstr>
      <vt:lpstr>In 2013, WCU (WCS and Indonesian Military Police) successfully prosecuted the Takengon trader, who was a military sergeant</vt:lpstr>
      <vt:lpstr>New Directions? Marine-WCU</vt:lpstr>
      <vt:lpstr>New Strategic Opportunities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2013-06-04T15:09:22Z</dcterms:created>
  <dcterms:modified xsi:type="dcterms:W3CDTF">2016-03-08T09:55:01Z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TC034172719991</vt:lpwstr>
  </property>
</Properties>
</file>