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44" autoAdjust="0"/>
  </p:normalViewPr>
  <p:slideViewPr>
    <p:cSldViewPr snapToGrid="0" snapToObjects="1">
      <p:cViewPr>
        <p:scale>
          <a:sx n="55" d="100"/>
          <a:sy n="55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7754A-D951-EE47-BA95-FC9C2798E49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48E76-F760-744C-920E-8DFBBDE56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</a:t>
            </a:r>
            <a:r>
              <a:rPr lang="en-US" baseline="0" dirty="0" smtClean="0"/>
              <a:t> Questions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much evidence against the target?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important is the target in the trade chain?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species?</a:t>
            </a:r>
            <a:r>
              <a:rPr lang="en-US" baseline="0" dirty="0" smtClean="0"/>
              <a:t> Are they trafficking a key species? How much?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much political interference can we expect with our planned action?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Police/enforcement situation and capabilities in location of action? – where is the best location for the </a:t>
            </a:r>
            <a:r>
              <a:rPr lang="en-US" baseline="0" smtClean="0"/>
              <a:t>planned action?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4F40B-5034-E945-B5DA-AD266EEA87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Next Regular"/>
                <a:cs typeface="Avenir Next Regular"/>
              </a:defRPr>
            </a:lvl1pPr>
          </a:lstStyle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5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8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4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2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4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8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0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4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7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8732" y="1624"/>
            <a:ext cx="5025268" cy="959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1486"/>
            <a:ext cx="8686800" cy="516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3CC5DEFE-9352-3142-A83E-620153E176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204B9D3F-04D0-C147-AEB2-1EE45CEE63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home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" y="61986"/>
            <a:ext cx="488347" cy="48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venir Next Regular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Avenir Next Regular"/>
          <a:ea typeface="+mn-ea"/>
          <a:cs typeface="Avenir Next Regular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800" kern="1200">
          <a:solidFill>
            <a:schemeClr val="tx1"/>
          </a:solidFill>
          <a:latin typeface="Avenir Next Regular"/>
          <a:ea typeface="+mn-ea"/>
          <a:cs typeface="Avenir Next Regular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400" kern="1200">
          <a:solidFill>
            <a:schemeClr val="tx1"/>
          </a:solidFill>
          <a:latin typeface="Avenir Next Regular"/>
          <a:ea typeface="+mn-ea"/>
          <a:cs typeface="Avenir Next Regular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»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Wildlife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000" b="1" dirty="0" smtClean="0">
                <a:cs typeface="Arial"/>
              </a:rPr>
              <a:t>A </a:t>
            </a:r>
            <a:r>
              <a:rPr lang="en-US" sz="2000" b="1" i="1" dirty="0" smtClean="0">
                <a:cs typeface="Arial"/>
              </a:rPr>
              <a:t>targeting</a:t>
            </a:r>
            <a:r>
              <a:rPr lang="en-US" sz="2000" b="1" dirty="0" smtClean="0">
                <a:cs typeface="Arial"/>
              </a:rPr>
              <a:t> process: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1800" b="1" dirty="0" smtClean="0"/>
              <a:t>“focuses operations…[using] limited assets and time.”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011736" y="2673963"/>
            <a:ext cx="3310218" cy="29854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0850">
              <a:spcAft>
                <a:spcPts val="1200"/>
              </a:spcAft>
              <a:tabLst>
                <a:tab pos="396875" algn="l"/>
              </a:tabLst>
            </a:pPr>
            <a:r>
              <a:rPr lang="en-US" sz="2400" b="1" dirty="0" smtClean="0"/>
              <a:t>FIND-FIX-FINISH </a:t>
            </a:r>
          </a:p>
          <a:p>
            <a:pPr marL="450850">
              <a:spcAft>
                <a:spcPts val="1200"/>
              </a:spcAft>
              <a:tabLst>
                <a:tab pos="396875" algn="l"/>
              </a:tabLst>
            </a:pPr>
            <a:r>
              <a:rPr lang="en-US" sz="2400" dirty="0" smtClean="0"/>
              <a:t>(F3EAD) </a:t>
            </a:r>
          </a:p>
          <a:p>
            <a:pPr marL="620713" lvl="1"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 Find</a:t>
            </a:r>
          </a:p>
          <a:p>
            <a:pPr marL="620713" lvl="1"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 Fix</a:t>
            </a:r>
          </a:p>
          <a:p>
            <a:pPr marL="620713" lvl="1"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 Finish</a:t>
            </a:r>
          </a:p>
          <a:p>
            <a:pPr marL="620713" lvl="1"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 Exploit</a:t>
            </a:r>
          </a:p>
          <a:p>
            <a:pPr marL="620713" lvl="1"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 Analyze</a:t>
            </a:r>
          </a:p>
          <a:p>
            <a:pPr marL="620713" lvl="1"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 Disseminate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26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Targeting Wildlife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1485"/>
            <a:ext cx="8229600" cy="5702101"/>
          </a:xfrm>
        </p:spPr>
        <p:txBody>
          <a:bodyPr>
            <a:normAutofit lnSpcReduction="10000"/>
          </a:bodyPr>
          <a:lstStyle/>
          <a:p>
            <a:pPr marL="406400" indent="-406400"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323232"/>
                </a:solidFill>
              </a:rPr>
              <a:t>The Methodology, abridged:</a:t>
            </a:r>
          </a:p>
          <a:p>
            <a:pPr marL="0" indent="0">
              <a:spcAft>
                <a:spcPts val="0"/>
              </a:spcAft>
              <a:buNone/>
            </a:pPr>
            <a:endParaRPr lang="en-US" sz="1600" dirty="0" smtClean="0">
              <a:solidFill>
                <a:srgbClr val="323232"/>
              </a:solidFill>
            </a:endParaRPr>
          </a:p>
          <a:p>
            <a:pPr marL="0" indent="0">
              <a:spcBef>
                <a:spcPts val="936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323232"/>
                </a:solidFill>
              </a:rPr>
              <a:t>ANALYZE</a:t>
            </a:r>
          </a:p>
          <a:p>
            <a:pPr marL="406400" indent="-406400"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rgbClr val="323232"/>
                </a:solidFill>
              </a:rPr>
              <a:t>Start with a </a:t>
            </a:r>
            <a:r>
              <a:rPr lang="en-US" sz="1600" b="1" dirty="0" smtClean="0">
                <a:solidFill>
                  <a:srgbClr val="323232"/>
                </a:solidFill>
              </a:rPr>
              <a:t>baseline</a:t>
            </a:r>
            <a:r>
              <a:rPr lang="en-US" sz="1600" dirty="0" smtClean="0">
                <a:solidFill>
                  <a:srgbClr val="323232"/>
                </a:solidFill>
              </a:rPr>
              <a:t> </a:t>
            </a:r>
            <a:r>
              <a:rPr lang="en-US" sz="1600" b="1" dirty="0" smtClean="0">
                <a:solidFill>
                  <a:srgbClr val="323232"/>
                </a:solidFill>
              </a:rPr>
              <a:t>assessment of the social determinants </a:t>
            </a:r>
            <a:r>
              <a:rPr lang="en-US" sz="1600" dirty="0" smtClean="0">
                <a:solidFill>
                  <a:srgbClr val="323232"/>
                </a:solidFill>
              </a:rPr>
              <a:t>of wildlife trafficking in relevant jurisdictions/AOs.</a:t>
            </a:r>
          </a:p>
          <a:p>
            <a:pPr marL="406400" indent="-406400"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rgbClr val="323232"/>
                </a:solidFill>
              </a:rPr>
              <a:t>In parallel, </a:t>
            </a:r>
            <a:r>
              <a:rPr lang="en-US" sz="1600" b="1" dirty="0" smtClean="0">
                <a:solidFill>
                  <a:srgbClr val="323232"/>
                </a:solidFill>
              </a:rPr>
              <a:t>assess trafficker critical requirements </a:t>
            </a:r>
            <a:r>
              <a:rPr lang="en-US" sz="1600" dirty="0" smtClean="0">
                <a:solidFill>
                  <a:srgbClr val="323232"/>
                </a:solidFill>
              </a:rPr>
              <a:t>to gauge adversary actor material and non-material needs and how they are met.</a:t>
            </a:r>
          </a:p>
          <a:p>
            <a:pPr marL="0" indent="0">
              <a:spcBef>
                <a:spcPts val="2184"/>
              </a:spcBef>
              <a:spcAft>
                <a:spcPts val="0"/>
              </a:spcAft>
              <a:buNone/>
            </a:pPr>
            <a:r>
              <a:rPr lang="en-US" sz="1600" b="1" dirty="0" smtClean="0"/>
              <a:t>FIND</a:t>
            </a:r>
          </a:p>
          <a:p>
            <a:pPr marL="406400" indent="-406400">
              <a:spcAft>
                <a:spcPts val="0"/>
              </a:spcAft>
              <a:buFont typeface="+mj-lt"/>
              <a:buAutoNum type="arabicPeriod" startAt="3"/>
            </a:pPr>
            <a:r>
              <a:rPr lang="en-US" sz="1600" b="1" dirty="0" smtClean="0">
                <a:solidFill>
                  <a:srgbClr val="FF0000"/>
                </a:solidFill>
              </a:rPr>
              <a:t>Identify potential adversary vulnerabilities </a:t>
            </a:r>
            <a:r>
              <a:rPr lang="en-US" sz="1600" b="1" dirty="0" smtClean="0"/>
              <a:t>via </a:t>
            </a:r>
            <a:r>
              <a:rPr lang="en-US" sz="1600" b="1" dirty="0" smtClean="0">
                <a:solidFill>
                  <a:srgbClr val="FF0000"/>
                </a:solidFill>
              </a:rPr>
              <a:t>investigation</a:t>
            </a:r>
            <a:r>
              <a:rPr lang="en-US" sz="1600" b="1" dirty="0" smtClean="0"/>
              <a:t> of gaps, overlaps, linkages, and anomalies between (1) and (2).</a:t>
            </a:r>
          </a:p>
          <a:p>
            <a:pPr marL="0" indent="0">
              <a:spcBef>
                <a:spcPts val="2184"/>
              </a:spcBef>
              <a:spcAft>
                <a:spcPts val="0"/>
              </a:spcAft>
              <a:buNone/>
            </a:pPr>
            <a:r>
              <a:rPr lang="en-US" sz="1600" b="1" dirty="0" smtClean="0"/>
              <a:t>FIX</a:t>
            </a:r>
          </a:p>
          <a:p>
            <a:pPr marL="406400" indent="-406400">
              <a:spcAft>
                <a:spcPts val="0"/>
              </a:spcAft>
              <a:buFont typeface="+mj-lt"/>
              <a:buAutoNum type="arabicPeriod" startAt="4"/>
            </a:pPr>
            <a:r>
              <a:rPr lang="en-US" sz="1600" b="1" dirty="0" smtClean="0"/>
              <a:t>Per your capabilities and relationships, </a:t>
            </a:r>
            <a:r>
              <a:rPr lang="en-US" sz="1600" b="1" dirty="0" smtClean="0">
                <a:solidFill>
                  <a:srgbClr val="FF0000"/>
                </a:solidFill>
              </a:rPr>
              <a:t>identify</a:t>
            </a:r>
            <a:r>
              <a:rPr lang="en-US" sz="1600" b="1" dirty="0" smtClean="0"/>
              <a:t> potential courses of action, </a:t>
            </a:r>
            <a:r>
              <a:rPr lang="en-US" sz="1600" b="1" dirty="0" smtClean="0">
                <a:solidFill>
                  <a:srgbClr val="FF0000"/>
                </a:solidFill>
              </a:rPr>
              <a:t>assess</a:t>
            </a:r>
            <a:r>
              <a:rPr lang="en-US" sz="1600" b="1" dirty="0" smtClean="0"/>
              <a:t> them (for impact, risks, and </a:t>
            </a:r>
            <a:r>
              <a:rPr lang="en-US" sz="1600" b="1" dirty="0" err="1" smtClean="0"/>
              <a:t>deconfliction</a:t>
            </a:r>
            <a:r>
              <a:rPr lang="en-US" sz="1600" b="1" dirty="0" smtClean="0"/>
              <a:t>), and </a:t>
            </a:r>
            <a:r>
              <a:rPr lang="en-US" sz="1600" b="1" dirty="0" smtClean="0">
                <a:solidFill>
                  <a:srgbClr val="FF0000"/>
                </a:solidFill>
              </a:rPr>
              <a:t>decide</a:t>
            </a:r>
            <a:r>
              <a:rPr lang="en-US" sz="1600" b="1" dirty="0" smtClean="0"/>
              <a:t> on the best one.</a:t>
            </a:r>
          </a:p>
          <a:p>
            <a:pPr marL="0" indent="0">
              <a:spcBef>
                <a:spcPts val="2184"/>
              </a:spcBef>
              <a:spcAft>
                <a:spcPts val="0"/>
              </a:spcAft>
              <a:buNone/>
            </a:pPr>
            <a:r>
              <a:rPr lang="en-US" sz="1600" b="1" dirty="0" smtClean="0"/>
              <a:t>FINISH</a:t>
            </a:r>
          </a:p>
          <a:p>
            <a:pPr marL="406400" indent="-406400">
              <a:spcAft>
                <a:spcPts val="0"/>
              </a:spcAft>
              <a:buFont typeface="+mj-lt"/>
              <a:buAutoNum type="arabicPeriod" startAt="5"/>
            </a:pPr>
            <a:r>
              <a:rPr lang="en-US" sz="1600" b="1" dirty="0" smtClean="0">
                <a:solidFill>
                  <a:srgbClr val="FF0000"/>
                </a:solidFill>
              </a:rPr>
              <a:t>Execute</a:t>
            </a:r>
            <a:r>
              <a:rPr lang="en-US" sz="1600" b="1" dirty="0" smtClean="0"/>
              <a:t> chosen course of action.</a:t>
            </a:r>
          </a:p>
          <a:p>
            <a:pPr marL="0" indent="0">
              <a:spcBef>
                <a:spcPts val="2136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323232"/>
                </a:solidFill>
              </a:rPr>
              <a:t>EXPLOIT &amp; DISSEMINATE</a:t>
            </a:r>
          </a:p>
          <a:p>
            <a:pPr marL="406400" indent="-406400">
              <a:spcAft>
                <a:spcPts val="0"/>
              </a:spcAft>
              <a:buFont typeface="+mj-lt"/>
              <a:buAutoNum type="arabicPeriod" startAt="6"/>
            </a:pPr>
            <a:r>
              <a:rPr lang="en-US" sz="1600" b="1" dirty="0" smtClean="0">
                <a:solidFill>
                  <a:srgbClr val="323232"/>
                </a:solidFill>
              </a:rPr>
              <a:t>Exploit </a:t>
            </a:r>
            <a:r>
              <a:rPr lang="en-US" sz="1600" dirty="0" smtClean="0">
                <a:solidFill>
                  <a:srgbClr val="323232"/>
                </a:solidFill>
              </a:rPr>
              <a:t>and </a:t>
            </a:r>
            <a:r>
              <a:rPr lang="en-US" sz="1600" b="1" dirty="0" smtClean="0">
                <a:solidFill>
                  <a:srgbClr val="323232"/>
                </a:solidFill>
              </a:rPr>
              <a:t>disseminate </a:t>
            </a:r>
            <a:r>
              <a:rPr lang="en-US" sz="1600" dirty="0" smtClean="0">
                <a:solidFill>
                  <a:srgbClr val="323232"/>
                </a:solidFill>
              </a:rPr>
              <a:t>for advantage.</a:t>
            </a:r>
          </a:p>
          <a:p>
            <a:pPr marL="406400" indent="-406400">
              <a:spcAft>
                <a:spcPts val="0"/>
              </a:spcAft>
              <a:buFont typeface="+mj-lt"/>
              <a:buAutoNum type="arabicPeriod" startAt="6"/>
            </a:pPr>
            <a:r>
              <a:rPr lang="en-US" sz="1600" b="1" dirty="0" smtClean="0">
                <a:solidFill>
                  <a:srgbClr val="323232"/>
                </a:solidFill>
              </a:rPr>
              <a:t>Repeat </a:t>
            </a:r>
            <a:r>
              <a:rPr lang="en-US" sz="1600" dirty="0" smtClean="0">
                <a:solidFill>
                  <a:srgbClr val="323232"/>
                </a:solidFill>
              </a:rPr>
              <a:t>and</a:t>
            </a:r>
            <a:r>
              <a:rPr lang="en-US" sz="1600" b="1" dirty="0" smtClean="0">
                <a:solidFill>
                  <a:srgbClr val="323232"/>
                </a:solidFill>
              </a:rPr>
              <a:t> refine</a:t>
            </a:r>
            <a:r>
              <a:rPr lang="en-US" sz="1600" dirty="0" smtClean="0">
                <a:solidFill>
                  <a:srgbClr val="323232"/>
                </a:solidFill>
              </a:rPr>
              <a:t>.</a:t>
            </a:r>
            <a:endParaRPr lang="en-US" sz="1800" b="1" dirty="0" smtClean="0">
              <a:solidFill>
                <a:srgbClr val="323232"/>
              </a:solidFill>
            </a:endParaRPr>
          </a:p>
          <a:p>
            <a:pPr>
              <a:spcAft>
                <a:spcPts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2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ight Arrow 98"/>
          <p:cNvSpPr/>
          <p:nvPr/>
        </p:nvSpPr>
        <p:spPr>
          <a:xfrm>
            <a:off x="112889" y="1354667"/>
            <a:ext cx="8890783" cy="4148667"/>
          </a:xfrm>
          <a:prstGeom prst="rightArrow">
            <a:avLst>
              <a:gd name="adj1" fmla="val 55988"/>
              <a:gd name="adj2" fmla="val 41716"/>
            </a:avLst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65703" y="27432"/>
            <a:ext cx="6830568" cy="6830568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33074" y="550262"/>
            <a:ext cx="2214748" cy="432003"/>
          </a:xfrm>
          <a:prstGeom prst="rect">
            <a:avLst/>
          </a:prstGeom>
          <a:noFill/>
        </p:spPr>
        <p:txBody>
          <a:bodyPr wrap="square" rtlCol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small" dirty="0" smtClean="0">
                <a:solidFill>
                  <a:srgbClr val="F2F2F2"/>
                </a:solidFill>
                <a:cs typeface="Arial"/>
              </a:rPr>
              <a:t>Trafficker</a:t>
            </a:r>
            <a:br>
              <a:rPr lang="en-US" sz="1400" b="1" cap="small" dirty="0" smtClean="0">
                <a:solidFill>
                  <a:srgbClr val="F2F2F2"/>
                </a:solidFill>
                <a:cs typeface="Arial"/>
              </a:rPr>
            </a:br>
            <a:r>
              <a:rPr lang="en-US" sz="1400" b="1" cap="small" dirty="0" smtClean="0">
                <a:solidFill>
                  <a:srgbClr val="F2F2F2"/>
                </a:solidFill>
                <a:cs typeface="Arial"/>
              </a:rPr>
              <a:t>Critical Requirements Assessment</a:t>
            </a:r>
            <a:endParaRPr lang="en-US" sz="1400" b="1" cap="small" dirty="0">
              <a:solidFill>
                <a:srgbClr val="F2F2F2"/>
              </a:solidFill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59050" y="617460"/>
            <a:ext cx="1820676" cy="432003"/>
          </a:xfrm>
          <a:prstGeom prst="rect">
            <a:avLst/>
          </a:prstGeom>
          <a:noFill/>
        </p:spPr>
        <p:txBody>
          <a:bodyPr wrap="square" rtlCol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small" dirty="0" smtClean="0">
                <a:solidFill>
                  <a:srgbClr val="F2F2F2"/>
                </a:solidFill>
                <a:cs typeface="Arial"/>
              </a:rPr>
              <a:t>baseline</a:t>
            </a:r>
            <a:endParaRPr lang="en-US" sz="1400" b="1" cap="small" dirty="0">
              <a:solidFill>
                <a:srgbClr val="F2F2F2"/>
              </a:solidFill>
              <a:cs typeface="Arial"/>
            </a:endParaRPr>
          </a:p>
          <a:p>
            <a:pPr algn="ctr"/>
            <a:r>
              <a:rPr lang="en-US" sz="1400" b="1" cap="small" dirty="0">
                <a:solidFill>
                  <a:srgbClr val="F2F2F2"/>
                </a:solidFill>
                <a:cs typeface="Arial"/>
              </a:rPr>
              <a:t>Assessment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15798" y="2996992"/>
            <a:ext cx="1620337" cy="432003"/>
          </a:xfrm>
          <a:prstGeom prst="rect">
            <a:avLst/>
          </a:prstGeom>
          <a:noFill/>
        </p:spPr>
        <p:txBody>
          <a:bodyPr wrap="square" rtlCol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small" dirty="0" smtClean="0">
                <a:solidFill>
                  <a:srgbClr val="F2F2F2"/>
                </a:solidFill>
                <a:cs typeface="Arial"/>
              </a:rPr>
              <a:t>Identification &amp; Investigation of Potential vulnerabilities</a:t>
            </a:r>
            <a:endParaRPr lang="en-US" sz="1400" b="1" cap="small" dirty="0">
              <a:solidFill>
                <a:srgbClr val="F2F2F2"/>
              </a:solidFill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79726" y="5639955"/>
            <a:ext cx="1768627" cy="432003"/>
          </a:xfrm>
          <a:prstGeom prst="rect">
            <a:avLst/>
          </a:prstGeom>
          <a:noFill/>
        </p:spPr>
        <p:txBody>
          <a:bodyPr wrap="square" rtlCol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small" dirty="0" smtClean="0">
                <a:solidFill>
                  <a:srgbClr val="F2F2F2"/>
                </a:solidFill>
                <a:cs typeface="Arial"/>
              </a:rPr>
              <a:t>Potential Courses of Action</a:t>
            </a:r>
            <a:endParaRPr lang="en-US" sz="1400" b="1" cap="small" dirty="0">
              <a:solidFill>
                <a:srgbClr val="F2F2F2"/>
              </a:solidFill>
              <a:cs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77384" y="3159658"/>
            <a:ext cx="1883834" cy="432003"/>
          </a:xfrm>
          <a:prstGeom prst="rect">
            <a:avLst/>
          </a:prstGeom>
          <a:noFill/>
        </p:spPr>
        <p:txBody>
          <a:bodyPr wrap="square" rtlCol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small" dirty="0" smtClean="0">
                <a:solidFill>
                  <a:srgbClr val="F2F2F2"/>
                </a:solidFill>
                <a:cs typeface="Arial"/>
              </a:rPr>
              <a:t>Action</a:t>
            </a:r>
            <a:endParaRPr lang="en-US" sz="1400" b="1" cap="small" dirty="0">
              <a:solidFill>
                <a:srgbClr val="F2F2F2"/>
              </a:solidFill>
              <a:cs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386503" y="3015142"/>
            <a:ext cx="1718620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small" spc="300" dirty="0" smtClean="0">
                <a:solidFill>
                  <a:srgbClr val="FFFFFF"/>
                </a:solidFill>
                <a:latin typeface="Impact"/>
                <a:cs typeface="Impact"/>
              </a:rPr>
              <a:t>Positive outcomes</a:t>
            </a:r>
            <a:endParaRPr lang="en-US" sz="2200" b="1" cap="small" spc="3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  <p:sp>
        <p:nvSpPr>
          <p:cNvPr id="117" name="Bent Arrow 116"/>
          <p:cNvSpPr/>
          <p:nvPr/>
        </p:nvSpPr>
        <p:spPr bwMode="auto">
          <a:xfrm rot="10800000" flipH="1">
            <a:off x="510265" y="259886"/>
            <a:ext cx="1558537" cy="69731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27849" y="629218"/>
            <a:ext cx="9033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cap="small" dirty="0"/>
              <a:t>New Target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959050" y="1588751"/>
            <a:ext cx="3456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cap="all" dirty="0" smtClean="0">
                <a:solidFill>
                  <a:srgbClr val="F2F2F2"/>
                </a:solidFill>
              </a:rPr>
              <a:t>GAPS &amp; OVERLAPS IN A Baseline</a:t>
            </a:r>
            <a:endParaRPr lang="en-US" sz="1200" i="1" cap="all" dirty="0">
              <a:solidFill>
                <a:srgbClr val="F2F2F2"/>
              </a:solidFill>
            </a:endParaRPr>
          </a:p>
        </p:txBody>
      </p:sp>
      <p:sp>
        <p:nvSpPr>
          <p:cNvPr id="57" name="Rounded Rectangle 56"/>
          <p:cNvSpPr>
            <a:spLocks noChangeAspect="1"/>
          </p:cNvSpPr>
          <p:nvPr/>
        </p:nvSpPr>
        <p:spPr bwMode="auto">
          <a:xfrm>
            <a:off x="2098141" y="1843062"/>
            <a:ext cx="3108960" cy="31089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062138" y="2755561"/>
            <a:ext cx="1252728" cy="1252728"/>
          </a:xfrm>
          <a:prstGeom prst="ellipse">
            <a:avLst/>
          </a:prstGeom>
          <a:solidFill>
            <a:schemeClr val="tx1"/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38555" y="2000493"/>
            <a:ext cx="210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en-US" sz="2400" spc="300" dirty="0">
                <a:latin typeface="Impact"/>
                <a:cs typeface="Impact"/>
              </a:rPr>
              <a:t>ANALYZE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255370" y="3232383"/>
            <a:ext cx="107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>
                <a:latin typeface="Impact"/>
                <a:cs typeface="Impact"/>
              </a:rPr>
              <a:t>FIND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5654" y="4285328"/>
            <a:ext cx="67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>
                <a:latin typeface="Impact"/>
                <a:cs typeface="Impact"/>
              </a:rPr>
              <a:t>FIX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009762" y="3173593"/>
            <a:ext cx="12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>
                <a:latin typeface="Impact"/>
                <a:cs typeface="Impact"/>
              </a:rPr>
              <a:t>FINISH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04979" y="3053811"/>
            <a:ext cx="157211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Impact"/>
                <a:cs typeface="Impact"/>
              </a:rPr>
              <a:t>EXPLOIT</a:t>
            </a:r>
          </a:p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Impact"/>
                <a:cs typeface="Impact"/>
              </a:rPr>
              <a:t>DISSEMINATE</a:t>
            </a:r>
          </a:p>
        </p:txBody>
      </p:sp>
      <p:cxnSp>
        <p:nvCxnSpPr>
          <p:cNvPr id="38" name="Straight Arrow Connector 37"/>
          <p:cNvCxnSpPr>
            <a:stCxn id="6" idx="3"/>
            <a:endCxn id="15" idx="3"/>
          </p:cNvCxnSpPr>
          <p:nvPr/>
        </p:nvCxnSpPr>
        <p:spPr bwMode="auto">
          <a:xfrm rot="5400000" flipH="1" flipV="1">
            <a:off x="1239378" y="3851469"/>
            <a:ext cx="2032855" cy="197957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3171766" y="3375660"/>
            <a:ext cx="104840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 rot="5400000">
            <a:off x="4903777" y="3273261"/>
            <a:ext cx="883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cap="all" dirty="0" smtClean="0">
                <a:solidFill>
                  <a:srgbClr val="F2F2F2"/>
                </a:solidFill>
              </a:rPr>
              <a:t>Target id</a:t>
            </a:r>
            <a:endParaRPr lang="en-US" sz="1200" i="1" cap="all" dirty="0">
              <a:solidFill>
                <a:srgbClr val="F2F2F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735065" y="4952022"/>
            <a:ext cx="1826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cap="all" dirty="0" smtClean="0">
                <a:solidFill>
                  <a:srgbClr val="F2F2F2"/>
                </a:solidFill>
              </a:rPr>
              <a:t>Plan of action</a:t>
            </a:r>
            <a:endParaRPr lang="en-US" sz="1200" i="1" cap="all" dirty="0">
              <a:solidFill>
                <a:srgbClr val="F2F2F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1428625" y="3278786"/>
            <a:ext cx="988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cap="all" dirty="0">
                <a:solidFill>
                  <a:srgbClr val="F2F2F2"/>
                </a:solidFill>
              </a:rPr>
              <a:t>execution</a:t>
            </a:r>
          </a:p>
        </p:txBody>
      </p:sp>
      <p:cxnSp>
        <p:nvCxnSpPr>
          <p:cNvPr id="42" name="Straight Arrow Connector 41"/>
          <p:cNvCxnSpPr>
            <a:stCxn id="6" idx="1"/>
            <a:endCxn id="15" idx="1"/>
          </p:cNvCxnSpPr>
          <p:nvPr/>
        </p:nvCxnSpPr>
        <p:spPr bwMode="auto">
          <a:xfrm rot="16200000" flipH="1">
            <a:off x="1300169" y="993593"/>
            <a:ext cx="1911273" cy="197957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0" name="Straight Arrow Connector 79"/>
          <p:cNvCxnSpPr>
            <a:stCxn id="6" idx="7"/>
            <a:endCxn id="15" idx="7"/>
          </p:cNvCxnSpPr>
          <p:nvPr/>
        </p:nvCxnSpPr>
        <p:spPr bwMode="auto">
          <a:xfrm rot="16200000" flipH="1" flipV="1">
            <a:off x="4158046" y="1001107"/>
            <a:ext cx="1911273" cy="196454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>
            <a:stCxn id="6" idx="5"/>
            <a:endCxn id="15" idx="5"/>
          </p:cNvCxnSpPr>
          <p:nvPr/>
        </p:nvCxnSpPr>
        <p:spPr bwMode="auto">
          <a:xfrm rot="5400000" flipH="1">
            <a:off x="4097255" y="3858985"/>
            <a:ext cx="2032855" cy="196454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617027" y="5719335"/>
            <a:ext cx="1768627" cy="432003"/>
          </a:xfrm>
          <a:prstGeom prst="rect">
            <a:avLst/>
          </a:prstGeom>
          <a:noFill/>
        </p:spPr>
        <p:txBody>
          <a:bodyPr wrap="square" rtlCol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small" dirty="0" smtClean="0">
                <a:solidFill>
                  <a:srgbClr val="F2F2F2"/>
                </a:solidFill>
                <a:cs typeface="Arial"/>
              </a:rPr>
              <a:t>Risk Assessments</a:t>
            </a:r>
            <a:endParaRPr lang="en-US" sz="1400" b="1" cap="small" dirty="0">
              <a:solidFill>
                <a:srgbClr val="F2F2F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90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258</Words>
  <Application>Microsoft Office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Targeting Wildlife Trafficking</vt:lpstr>
      <vt:lpstr>Targeting Wildlife Trafficking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TSW</dc:creator>
  <cp:lastModifiedBy>Mike</cp:lastModifiedBy>
  <cp:revision>9</cp:revision>
  <dcterms:created xsi:type="dcterms:W3CDTF">2016-02-02T04:01:11Z</dcterms:created>
  <dcterms:modified xsi:type="dcterms:W3CDTF">2016-03-22T04:31:03Z</dcterms:modified>
</cp:coreProperties>
</file>