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490" r:id="rId2"/>
    <p:sldId id="493" r:id="rId3"/>
    <p:sldId id="258" r:id="rId4"/>
    <p:sldId id="259" r:id="rId5"/>
    <p:sldId id="260" r:id="rId6"/>
    <p:sldId id="494" r:id="rId7"/>
    <p:sldId id="434" r:id="rId8"/>
    <p:sldId id="436" r:id="rId9"/>
    <p:sldId id="439" r:id="rId10"/>
    <p:sldId id="443" r:id="rId11"/>
    <p:sldId id="459" r:id="rId12"/>
    <p:sldId id="444" r:id="rId13"/>
    <p:sldId id="469" r:id="rId14"/>
    <p:sldId id="335" r:id="rId15"/>
    <p:sldId id="537" r:id="rId16"/>
    <p:sldId id="292" r:id="rId17"/>
    <p:sldId id="297" r:id="rId18"/>
    <p:sldId id="303" r:id="rId19"/>
    <p:sldId id="545" r:id="rId20"/>
    <p:sldId id="549" r:id="rId21"/>
    <p:sldId id="550" r:id="rId22"/>
    <p:sldId id="551" r:id="rId23"/>
    <p:sldId id="559" r:id="rId24"/>
    <p:sldId id="560" r:id="rId25"/>
    <p:sldId id="552" r:id="rId26"/>
    <p:sldId id="484" r:id="rId27"/>
    <p:sldId id="486" r:id="rId28"/>
    <p:sldId id="561" r:id="rId29"/>
    <p:sldId id="487" r:id="rId30"/>
    <p:sldId id="488" r:id="rId31"/>
    <p:sldId id="555" r:id="rId32"/>
    <p:sldId id="554" r:id="rId33"/>
    <p:sldId id="548" r:id="rId34"/>
    <p:sldId id="562" r:id="rId35"/>
    <p:sldId id="563" r:id="rId36"/>
    <p:sldId id="564" r:id="rId37"/>
    <p:sldId id="565" r:id="rId38"/>
    <p:sldId id="566"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3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7823" autoAdjust="0"/>
  </p:normalViewPr>
  <p:slideViewPr>
    <p:cSldViewPr>
      <p:cViewPr>
        <p:scale>
          <a:sx n="51" d="100"/>
          <a:sy n="51" d="100"/>
        </p:scale>
        <p:origin x="-106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7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cs typeface="ＭＳ Ｐゴシック" charset="-128"/>
              </a:defRPr>
            </a:lvl1pPr>
          </a:lstStyle>
          <a:p>
            <a:pPr>
              <a:defRPr/>
            </a:pPr>
            <a:endParaRPr lang="en-US"/>
          </a:p>
        </p:txBody>
      </p:sp>
      <p:sp>
        <p:nvSpPr>
          <p:cNvPr id="2355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cs typeface="ＭＳ Ｐゴシック" charset="-128"/>
              </a:defRPr>
            </a:lvl1pPr>
          </a:lstStyle>
          <a:p>
            <a:pPr>
              <a:defRPr/>
            </a:pPr>
            <a:endParaRPr lang="en-US"/>
          </a:p>
        </p:txBody>
      </p:sp>
      <p:sp>
        <p:nvSpPr>
          <p:cNvPr id="4915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cs typeface="ＭＳ Ｐゴシック" charset="-128"/>
              </a:defRPr>
            </a:lvl1pPr>
          </a:lstStyle>
          <a:p>
            <a:pPr>
              <a:defRPr/>
            </a:pPr>
            <a:endParaRPr lang="en-US"/>
          </a:p>
        </p:txBody>
      </p:sp>
      <p:sp>
        <p:nvSpPr>
          <p:cNvPr id="2355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75B9F630-F7ED-4A1B-8F53-B6C8CD88D825}" type="slidenum">
              <a:rPr lang="en-US"/>
              <a:pPr>
                <a:defRPr/>
              </a:pPr>
              <a:t>‹#›</a:t>
            </a:fld>
            <a:endParaRPr lang="en-US"/>
          </a:p>
        </p:txBody>
      </p:sp>
    </p:spTree>
    <p:extLst>
      <p:ext uri="{BB962C8B-B14F-4D97-AF65-F5344CB8AC3E}">
        <p14:creationId xmlns:p14="http://schemas.microsoft.com/office/powerpoint/2010/main" val="16184327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p>
            <a:fld id="{7F4E50E3-4A4B-4062-A246-C7601969553E}" type="slidenum">
              <a:rPr lang="en-US"/>
              <a:pPr/>
              <a:t>3</a:t>
            </a:fld>
            <a:endParaRPr lang="en-US"/>
          </a:p>
        </p:txBody>
      </p:sp>
      <p:sp>
        <p:nvSpPr>
          <p:cNvPr id="51203" name="Rectangle 1026"/>
          <p:cNvSpPr>
            <a:spLocks noGrp="1" noRot="1" noChangeAspect="1" noChangeArrowheads="1" noTextEdit="1"/>
          </p:cNvSpPr>
          <p:nvPr>
            <p:ph type="sldImg"/>
          </p:nvPr>
        </p:nvSpPr>
        <p:spPr>
          <a:ln/>
        </p:spPr>
      </p:sp>
      <p:sp>
        <p:nvSpPr>
          <p:cNvPr id="51204"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46A08-4414-4148-8908-8FC6DADFB68E}" type="slidenum">
              <a:rPr lang="en-US" smtClean="0"/>
              <a:pPr/>
              <a:t>15</a:t>
            </a:fld>
            <a:endParaRPr lang="en-US"/>
          </a:p>
        </p:txBody>
      </p:sp>
    </p:spTree>
    <p:extLst>
      <p:ext uri="{BB962C8B-B14F-4D97-AF65-F5344CB8AC3E}">
        <p14:creationId xmlns:p14="http://schemas.microsoft.com/office/powerpoint/2010/main" val="1236142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31"/>
          <p:cNvSpPr>
            <a:spLocks noGrp="1" noChangeArrowheads="1"/>
          </p:cNvSpPr>
          <p:nvPr>
            <p:ph type="sldNum" sz="quarter" idx="5"/>
          </p:nvPr>
        </p:nvSpPr>
        <p:spPr>
          <a:noFill/>
        </p:spPr>
        <p:txBody>
          <a:bodyPr/>
          <a:lstStyle/>
          <a:p>
            <a:fld id="{886FF69B-663A-4604-957D-C797EB70B6BC}" type="slidenum">
              <a:rPr lang="en-US"/>
              <a:pPr/>
              <a:t>16</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31"/>
          <p:cNvSpPr>
            <a:spLocks noGrp="1" noChangeArrowheads="1"/>
          </p:cNvSpPr>
          <p:nvPr>
            <p:ph type="sldNum" sz="quarter" idx="5"/>
          </p:nvPr>
        </p:nvSpPr>
        <p:spPr>
          <a:noFill/>
        </p:spPr>
        <p:txBody>
          <a:bodyPr/>
          <a:lstStyle/>
          <a:p>
            <a:fld id="{2EBDCF11-4E4F-4A5A-9215-612C13AF726B}" type="slidenum">
              <a:rPr lang="en-US"/>
              <a:pPr/>
              <a:t>17</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by TRAFFIC and WCS shows</a:t>
            </a:r>
            <a:r>
              <a:rPr lang="en-US" baseline="0" dirty="0" smtClean="0"/>
              <a:t> that 3 countries in Africa appear to account for most illegal ivory exports (although this doesn’t indicate the source of the ivory).  Vietnam, Hong Kong, and Malaysia are key transit points and Thailand and China are the principal consumer countries.</a:t>
            </a:r>
          </a:p>
          <a:p>
            <a:endParaRPr lang="en-US" baseline="0" dirty="0" smtClean="0"/>
          </a:p>
          <a:p>
            <a:r>
              <a:rPr lang="en-US" baseline="0" dirty="0" smtClean="0"/>
              <a:t>WCS is working with the secretariat of the UN Convention on International Trade in Endangered Species to push for CITES sanctions – that is a ban on all listed species, including timber.</a:t>
            </a:r>
            <a:endParaRPr lang="en-US" dirty="0"/>
          </a:p>
        </p:txBody>
      </p:sp>
      <p:sp>
        <p:nvSpPr>
          <p:cNvPr id="4" name="Slide Number Placeholder 3"/>
          <p:cNvSpPr>
            <a:spLocks noGrp="1"/>
          </p:cNvSpPr>
          <p:nvPr>
            <p:ph type="sldNum" sz="quarter" idx="10"/>
          </p:nvPr>
        </p:nvSpPr>
        <p:spPr/>
        <p:txBody>
          <a:bodyPr/>
          <a:lstStyle/>
          <a:p>
            <a:fld id="{3F746A08-4414-4148-8908-8FC6DADFB68E}" type="slidenum">
              <a:rPr lang="en-US" smtClean="0"/>
              <a:pPr/>
              <a:t>19</a:t>
            </a:fld>
            <a:endParaRPr lang="en-US"/>
          </a:p>
        </p:txBody>
      </p:sp>
    </p:spTree>
    <p:extLst>
      <p:ext uri="{BB962C8B-B14F-4D97-AF65-F5344CB8AC3E}">
        <p14:creationId xmlns:p14="http://schemas.microsoft.com/office/powerpoint/2010/main" val="582385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2032631B-2B90-446D-BA7A-497307E137B0}" type="slidenum">
              <a:rPr lang="en-US"/>
              <a:pPr/>
              <a:t>20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2032631B-2B90-446D-BA7A-497307E137B0}" type="slidenum">
              <a:rPr lang="en-US"/>
              <a:pPr/>
              <a:t>21</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2032631B-2B90-446D-BA7A-497307E137B0}" type="slidenum">
              <a:rPr lang="en-US"/>
              <a:pPr/>
              <a:t>24</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2032631B-2B90-446D-BA7A-497307E137B0}" type="slidenum">
              <a:rPr lang="en-US"/>
              <a:pPr/>
              <a:t>25</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46A08-4414-4148-8908-8FC6DADFB68E}" type="slidenum">
              <a:rPr lang="en-US" smtClean="0"/>
              <a:pPr/>
              <a:t>27</a:t>
            </a:fld>
            <a:endParaRPr lang="en-US"/>
          </a:p>
        </p:txBody>
      </p:sp>
    </p:spTree>
    <p:extLst>
      <p:ext uri="{BB962C8B-B14F-4D97-AF65-F5344CB8AC3E}">
        <p14:creationId xmlns:p14="http://schemas.microsoft.com/office/powerpoint/2010/main" val="2977011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46A08-4414-4148-8908-8FC6DADFB68E}" type="slidenum">
              <a:rPr lang="en-US" smtClean="0"/>
              <a:pPr/>
              <a:t>28</a:t>
            </a:fld>
            <a:endParaRPr lang="en-US"/>
          </a:p>
        </p:txBody>
      </p:sp>
    </p:spTree>
    <p:extLst>
      <p:ext uri="{BB962C8B-B14F-4D97-AF65-F5344CB8AC3E}">
        <p14:creationId xmlns:p14="http://schemas.microsoft.com/office/powerpoint/2010/main" val="3477657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fld id="{11ABC0E0-877E-459C-9C85-5D2DCA70FD16}" type="slidenum">
              <a:rPr lang="en-US"/>
              <a:pPr/>
              <a:t>4</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p>
            <a:fld id="{3BF8DD66-2626-4336-974D-5BBF0750A5CD}" type="slidenum">
              <a:rPr lang="en-US"/>
              <a:pPr/>
              <a:t>5</a:t>
            </a:fld>
            <a:endParaRPr lang="en-US"/>
          </a:p>
        </p:txBody>
      </p:sp>
      <p:sp>
        <p:nvSpPr>
          <p:cNvPr id="53251" name="Rectangle 1026"/>
          <p:cNvSpPr>
            <a:spLocks noGrp="1" noRot="1" noChangeAspect="1" noChangeArrowheads="1" noTextEdit="1"/>
          </p:cNvSpPr>
          <p:nvPr>
            <p:ph type="sldImg"/>
          </p:nvPr>
        </p:nvSpPr>
        <p:spPr>
          <a:ln/>
        </p:spPr>
      </p:sp>
      <p:sp>
        <p:nvSpPr>
          <p:cNvPr id="53252"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364ADE70-2EDB-45B6-A939-2B4C624F24D9}" type="slidenum">
              <a:rPr lang="en-US">
                <a:latin typeface="Arial" pitchFamily="34" charset="0"/>
                <a:cs typeface="Arial" pitchFamily="34" charset="0"/>
              </a:rPr>
              <a:pPr/>
              <a:t>6</a:t>
            </a:fld>
            <a:endParaRPr lang="en-US">
              <a:latin typeface="Arial" pitchFamily="34" charset="0"/>
              <a:cs typeface="Arial"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xfrm flipV="1">
            <a:off x="5249863" y="4252913"/>
            <a:ext cx="693737" cy="90487"/>
          </a:xfrm>
          <a:noFill/>
          <a:ln/>
        </p:spPr>
        <p:txBody>
          <a:bodyPr/>
          <a:lstStyle/>
          <a:p>
            <a:pPr eaLnBrk="1" hangingPunct="1">
              <a:lnSpc>
                <a:spcPct val="80000"/>
              </a:lnSpc>
            </a:pPr>
            <a:endParaRPr lang="en-US" sz="800"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EE407CCF-FFD0-46D0-82F0-3D73714E202E}" type="slidenum">
              <a:rPr lang="en-US"/>
              <a:pPr/>
              <a:t>7</a:t>
            </a:fld>
            <a:endParaRPr lang="en-US"/>
          </a:p>
        </p:txBody>
      </p:sp>
      <p:sp>
        <p:nvSpPr>
          <p:cNvPr id="15363" name="Rectangle 2"/>
          <p:cNvSpPr>
            <a:spLocks noGrp="1" noRot="1" noChangeAspect="1" noChangeArrowheads="1" noTextEdit="1"/>
          </p:cNvSpPr>
          <p:nvPr>
            <p:ph type="sldImg"/>
          </p:nvPr>
        </p:nvSpPr>
        <p:spPr>
          <a:xfrm>
            <a:off x="1143000" y="684213"/>
            <a:ext cx="4572000" cy="3429000"/>
          </a:xfrm>
          <a:ln/>
        </p:spPr>
      </p:sp>
      <p:sp>
        <p:nvSpPr>
          <p:cNvPr id="15364" name="Rectangle 3"/>
          <p:cNvSpPr>
            <a:spLocks noGrp="1" noChangeArrowheads="1"/>
          </p:cNvSpPr>
          <p:nvPr>
            <p:ph type="body" idx="1"/>
          </p:nvPr>
        </p:nvSpPr>
        <p:spPr>
          <a:xfrm>
            <a:off x="914400" y="4343400"/>
            <a:ext cx="5029200" cy="4116388"/>
          </a:xfrm>
          <a:noFill/>
          <a:ln/>
        </p:spPr>
        <p:txBody>
          <a:bodyPr lIns="90151" tIns="45075" rIns="90151" bIns="45075"/>
          <a:lstStyle/>
          <a:p>
            <a:endParaRPr lang="en-US" smtClean="0">
              <a:latin typeface="Times New Roman" pitchFamily="18" charset="0"/>
            </a:endParaRPr>
          </a:p>
          <a:p>
            <a:endParaRPr lang="en-US" smtClean="0">
              <a:latin typeface="Times New Roman" pitchFamily="18" charset="0"/>
            </a:endParaRPr>
          </a:p>
          <a:p>
            <a:pPr>
              <a:buFontTx/>
              <a:buChar char="•"/>
            </a:pPr>
            <a:r>
              <a:rPr lang="en-US" smtClean="0">
                <a:latin typeface="Times New Roman" pitchFamily="18" charset="0"/>
              </a:rPr>
              <a:t>   The main provisions of CITES are as follows:</a:t>
            </a:r>
          </a:p>
          <a:p>
            <a:pPr>
              <a:buFontTx/>
              <a:buChar char="•"/>
            </a:pPr>
            <a:endParaRPr lang="en-US" smtClean="0">
              <a:latin typeface="Times New Roman" pitchFamily="18" charset="0"/>
            </a:endParaRPr>
          </a:p>
          <a:p>
            <a:pPr>
              <a:buFontTx/>
              <a:buChar char="•"/>
            </a:pPr>
            <a:r>
              <a:rPr lang="en-US" smtClean="0">
                <a:latin typeface="Times New Roman" pitchFamily="18" charset="0"/>
              </a:rPr>
              <a:t>   CITES regulates trade by including species in one of three appendices.  Each appendix has a different level of protection and/or permit requirements.</a:t>
            </a:r>
          </a:p>
          <a:p>
            <a:endParaRPr lang="en-US" smtClean="0">
              <a:latin typeface="Times New Roman" pitchFamily="18" charset="0"/>
            </a:endParaRPr>
          </a:p>
          <a:p>
            <a:pPr>
              <a:buFontTx/>
              <a:buChar char="•"/>
            </a:pPr>
            <a:r>
              <a:rPr lang="en-US" smtClean="0">
                <a:latin typeface="Times New Roman" pitchFamily="18" charset="0"/>
              </a:rPr>
              <a:t>   CITES requires its Parties to establish one or more Management Authorities competent to grant permits or certificates on behalf of that party, and one or more Scientific Authorities.</a:t>
            </a:r>
          </a:p>
          <a:p>
            <a:endParaRPr lang="en-US" smtClean="0">
              <a:latin typeface="Times New Roman" pitchFamily="18" charset="0"/>
            </a:endParaRPr>
          </a:p>
          <a:p>
            <a:pPr>
              <a:buFontTx/>
              <a:buChar char="•"/>
            </a:pPr>
            <a:r>
              <a:rPr lang="en-US" smtClean="0">
                <a:latin typeface="Times New Roman" pitchFamily="18" charset="0"/>
              </a:rPr>
              <a:t>  CITES establishes a Secretariat for purposes of administering the Convention.  The CITES Secretariat is based in Geneva, Switzerland.</a:t>
            </a:r>
          </a:p>
          <a:p>
            <a:endParaRPr lang="en-US" smtClean="0">
              <a:latin typeface="Times New Roman" pitchFamily="18" charset="0"/>
            </a:endParaRPr>
          </a:p>
          <a:p>
            <a:pPr>
              <a:buFontTx/>
              <a:buChar char="•"/>
            </a:pPr>
            <a:r>
              <a:rPr lang="en-US" smtClean="0">
                <a:latin typeface="Times New Roman" pitchFamily="18" charset="0"/>
              </a:rPr>
              <a:t>  CITES holds a biennial meeting of all Party countries in order to conduct a variety of business, including voting on various proposals to amend the three appendices.   This meeting is called the Meeting of the Conference of the Parties.   The eleventh meeting of the Conference of the Parties is scheduled for Nairobi, Kenya in April 2000.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CD225FD-C8F1-45C4-8021-255028F5E3A0}" type="slidenum">
              <a:rPr lang="en-US"/>
              <a:pPr/>
              <a:t>8</a:t>
            </a:fld>
            <a:endParaRPr lang="en-US"/>
          </a:p>
        </p:txBody>
      </p:sp>
      <p:sp>
        <p:nvSpPr>
          <p:cNvPr id="17411" name="Rectangle 2"/>
          <p:cNvSpPr>
            <a:spLocks noGrp="1" noRot="1" noChangeAspect="1" noChangeArrowheads="1" noTextEdit="1"/>
          </p:cNvSpPr>
          <p:nvPr>
            <p:ph type="sldImg"/>
          </p:nvPr>
        </p:nvSpPr>
        <p:spPr>
          <a:xfrm>
            <a:off x="1143000" y="684213"/>
            <a:ext cx="4572000" cy="3429000"/>
          </a:xfrm>
          <a:ln/>
        </p:spPr>
      </p:sp>
      <p:sp>
        <p:nvSpPr>
          <p:cNvPr id="17412" name="Rectangle 3"/>
          <p:cNvSpPr>
            <a:spLocks noGrp="1" noChangeArrowheads="1"/>
          </p:cNvSpPr>
          <p:nvPr>
            <p:ph type="body" idx="1"/>
          </p:nvPr>
        </p:nvSpPr>
        <p:spPr>
          <a:xfrm>
            <a:off x="914400" y="4343400"/>
            <a:ext cx="5029200" cy="4116388"/>
          </a:xfrm>
          <a:noFill/>
          <a:ln/>
        </p:spPr>
        <p:txBody>
          <a:bodyPr lIns="90151" tIns="45075" rIns="90151" bIns="45075"/>
          <a:lstStyle/>
          <a:p>
            <a:pPr>
              <a:buFontTx/>
              <a:buChar char="•"/>
            </a:pPr>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BEB97F5-A9C3-4398-A447-B5BCDFAECB8F}" type="slidenum">
              <a:rPr lang="en-US"/>
              <a:pPr/>
              <a:t>9</a:t>
            </a:fld>
            <a:endParaRPr lang="en-US"/>
          </a:p>
        </p:txBody>
      </p:sp>
      <p:sp>
        <p:nvSpPr>
          <p:cNvPr id="19459" name="Rectangle 2"/>
          <p:cNvSpPr>
            <a:spLocks noGrp="1" noRot="1" noChangeAspect="1" noChangeArrowheads="1" noTextEdit="1"/>
          </p:cNvSpPr>
          <p:nvPr>
            <p:ph type="sldImg"/>
          </p:nvPr>
        </p:nvSpPr>
        <p:spPr>
          <a:xfrm>
            <a:off x="1143000" y="684213"/>
            <a:ext cx="4572000" cy="3429000"/>
          </a:xfrm>
          <a:ln/>
        </p:spPr>
      </p:sp>
      <p:sp>
        <p:nvSpPr>
          <p:cNvPr id="19460" name="Rectangle 3"/>
          <p:cNvSpPr>
            <a:spLocks noGrp="1" noChangeArrowheads="1"/>
          </p:cNvSpPr>
          <p:nvPr>
            <p:ph type="body" idx="1"/>
          </p:nvPr>
        </p:nvSpPr>
        <p:spPr>
          <a:xfrm>
            <a:off x="914400" y="4343400"/>
            <a:ext cx="5029200" cy="4116388"/>
          </a:xfrm>
          <a:noFill/>
          <a:ln/>
        </p:spPr>
        <p:txBody>
          <a:bodyPr lIns="90151" tIns="45075" rIns="90151" bIns="45075"/>
          <a:lstStyle/>
          <a:p>
            <a:endParaRPr lang="en-US" dirty="0" smtClean="0">
              <a:latin typeface="Times New Roman" pitchFamily="18" charset="0"/>
            </a:endParaRPr>
          </a:p>
          <a:p>
            <a:pPr>
              <a:buFontTx/>
              <a:buChar char="•"/>
            </a:pPr>
            <a:endParaRPr lang="en-US"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BEB97F5-A9C3-4398-A447-B5BCDFAECB8F}" type="slidenum">
              <a:rPr lang="en-US"/>
              <a:pPr/>
              <a:t>11</a:t>
            </a:fld>
            <a:endParaRPr lang="en-US"/>
          </a:p>
        </p:txBody>
      </p:sp>
      <p:sp>
        <p:nvSpPr>
          <p:cNvPr id="19459" name="Rectangle 2"/>
          <p:cNvSpPr>
            <a:spLocks noGrp="1" noRot="1" noChangeAspect="1" noChangeArrowheads="1" noTextEdit="1"/>
          </p:cNvSpPr>
          <p:nvPr>
            <p:ph type="sldImg"/>
          </p:nvPr>
        </p:nvSpPr>
        <p:spPr>
          <a:xfrm>
            <a:off x="1143000" y="684213"/>
            <a:ext cx="4572000" cy="3429000"/>
          </a:xfrm>
          <a:ln/>
        </p:spPr>
      </p:sp>
      <p:sp>
        <p:nvSpPr>
          <p:cNvPr id="19460" name="Rectangle 3"/>
          <p:cNvSpPr>
            <a:spLocks noGrp="1" noChangeArrowheads="1"/>
          </p:cNvSpPr>
          <p:nvPr>
            <p:ph type="body" idx="1"/>
          </p:nvPr>
        </p:nvSpPr>
        <p:spPr>
          <a:xfrm>
            <a:off x="914400" y="4343400"/>
            <a:ext cx="5029200" cy="4116388"/>
          </a:xfrm>
          <a:noFill/>
          <a:ln/>
        </p:spPr>
        <p:txBody>
          <a:bodyPr lIns="90151" tIns="45075" rIns="90151" bIns="45075"/>
          <a:lstStyle/>
          <a:p>
            <a:pPr>
              <a:buFontTx/>
              <a:buNone/>
            </a:pPr>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B9F630-F7ED-4A1B-8F53-B6C8CD88D825}"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2D366E-F670-4CF0-9C32-4E9B1664347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DE05B1-F5A6-4FFE-B10C-E3808922FD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CAFA1A-BEAF-48F5-A8CB-7A1A10318F2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97FEEB0-4C2D-4E0B-A8CC-93DBF8A5F4B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081E24-13FB-4F13-A6EF-75352381AC2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6CA4E9-7211-4CFB-A73E-E2DE5BED5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2383BE-CBA7-42E8-968C-57DE3644CC3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40686B5-26BC-4CE1-A978-FC513DC8867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A7A9DF-DA12-402F-98CE-34BBDF5384A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EACE47-1CE5-4206-9E77-CF387E3014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DCD7D5-84DE-4373-9880-7896CEB2F94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166561-12A9-4DB0-B0AD-A8A0ED17186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BE68259C-B308-4913-9707-C952E9D2E5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google.com/url?sa=i&amp;rct=j&amp;q=&amp;esrc=s&amp;frm=1&amp;source=images&amp;cd=&amp;cad=rja&amp;docid=LYpyAZ8XzZkMBM&amp;tbnid=YA3v55Y1JlY-iM:&amp;ved=0CAUQjRw&amp;url=https://www.facebook.com/tracksofgiants&amp;ei=jFouUrGsEZKv4APg8YDIBQ&amp;bvm=bv.51773540,d.dmg&amp;psig=AFQjCNH7bAMeWyUBYkxlptbKjuujljqQWw&amp;ust=1378855916570931"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hyperlink" Target="http://www.unitedforwildlife.org/"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42000" b="-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1" y="152400"/>
            <a:ext cx="6629399" cy="1143000"/>
          </a:xfrm>
          <a:solidFill>
            <a:schemeClr val="bg1">
              <a:alpha val="68000"/>
            </a:schemeClr>
          </a:solidFill>
        </p:spPr>
        <p:txBody>
          <a:bodyPr>
            <a:normAutofit fontScale="90000"/>
          </a:bodyPr>
          <a:lstStyle/>
          <a:p>
            <a:r>
              <a:rPr lang="en-US" sz="3600" dirty="0" smtClean="0">
                <a:solidFill>
                  <a:schemeClr val="tx1"/>
                </a:solidFill>
              </a:rPr>
              <a:t/>
            </a:r>
            <a:br>
              <a:rPr lang="en-US" sz="3600" dirty="0" smtClean="0">
                <a:solidFill>
                  <a:schemeClr val="tx1"/>
                </a:solidFill>
              </a:rPr>
            </a:br>
            <a:r>
              <a:rPr lang="en-US" sz="3600" dirty="0" smtClean="0">
                <a:solidFill>
                  <a:schemeClr val="tx1"/>
                </a:solidFill>
              </a:rPr>
              <a:t>CITES and the </a:t>
            </a:r>
            <a:br>
              <a:rPr lang="en-US" sz="3600" dirty="0" smtClean="0">
                <a:solidFill>
                  <a:schemeClr val="tx1"/>
                </a:solidFill>
              </a:rPr>
            </a:br>
            <a:r>
              <a:rPr lang="en-US" sz="3600" dirty="0" smtClean="0">
                <a:solidFill>
                  <a:schemeClr val="tx1"/>
                </a:solidFill>
              </a:rPr>
              <a:t>International Wildlife Trade</a:t>
            </a:r>
            <a:br>
              <a:rPr lang="en-US" sz="3600" dirty="0" smtClean="0">
                <a:solidFill>
                  <a:schemeClr val="tx1"/>
                </a:solidFill>
              </a:rPr>
            </a:br>
            <a:endParaRPr lang="en-US" sz="3600" dirty="0">
              <a:solidFill>
                <a:schemeClr val="tx1"/>
              </a:solidFill>
            </a:endParaRPr>
          </a:p>
        </p:txBody>
      </p:sp>
      <p:sp>
        <p:nvSpPr>
          <p:cNvPr id="8"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1</a:t>
            </a:fld>
            <a:endParaRPr lang="en-US" b="1" dirty="0">
              <a:solidFill>
                <a:schemeClr val="bg1"/>
              </a:solidFill>
            </a:endParaRPr>
          </a:p>
        </p:txBody>
      </p:sp>
      <p:sp>
        <p:nvSpPr>
          <p:cNvPr id="6" name="Rectangle 5"/>
          <p:cNvSpPr/>
          <p:nvPr/>
        </p:nvSpPr>
        <p:spPr>
          <a:xfrm>
            <a:off x="838200" y="1752600"/>
            <a:ext cx="7467600" cy="3416320"/>
          </a:xfrm>
          <a:prstGeom prst="rect">
            <a:avLst/>
          </a:prstGeom>
          <a:solidFill>
            <a:schemeClr val="bg1">
              <a:alpha val="68000"/>
            </a:schemeClr>
          </a:solidFill>
        </p:spPr>
        <p:txBody>
          <a:bodyPr wrap="square">
            <a:spAutoFit/>
          </a:bodyPr>
          <a:lstStyle/>
          <a:p>
            <a:r>
              <a:rPr lang="en-GB" dirty="0" smtClean="0"/>
              <a:t>Why engage?</a:t>
            </a:r>
          </a:p>
          <a:p>
            <a:endParaRPr lang="en-GB" dirty="0" smtClean="0"/>
          </a:p>
          <a:p>
            <a:r>
              <a:rPr lang="en-GB" dirty="0" smtClean="0"/>
              <a:t>How to engage—nationally, regionally, internationally</a:t>
            </a:r>
          </a:p>
          <a:p>
            <a:endParaRPr lang="en-GB" dirty="0" smtClean="0"/>
          </a:p>
          <a:p>
            <a:r>
              <a:rPr lang="en-GB" dirty="0" smtClean="0"/>
              <a:t>CITES Committees and processes</a:t>
            </a:r>
          </a:p>
          <a:p>
            <a:r>
              <a:rPr lang="en-GB" dirty="0" smtClean="0"/>
              <a:t>	Animals Committee</a:t>
            </a:r>
          </a:p>
          <a:p>
            <a:r>
              <a:rPr lang="en-GB" dirty="0" smtClean="0"/>
              <a:t>	Standing Committee</a:t>
            </a:r>
          </a:p>
          <a:p>
            <a:r>
              <a:rPr lang="en-GB" dirty="0" smtClean="0"/>
              <a:t>	MIKE, ETIS </a:t>
            </a:r>
          </a:p>
          <a:p>
            <a:endParaRPr lang="en-GB" dirty="0" smtClean="0"/>
          </a:p>
        </p:txBody>
      </p:sp>
    </p:spTree>
    <p:extLst>
      <p:ext uri="{BB962C8B-B14F-4D97-AF65-F5344CB8AC3E}">
        <p14:creationId xmlns:p14="http://schemas.microsoft.com/office/powerpoint/2010/main" val="3652994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0" y="0"/>
            <a:ext cx="9144000" cy="6858000"/>
          </a:xfrm>
          <a:prstGeom prst="rect">
            <a:avLst/>
          </a:prstGeom>
          <a:solidFill>
            <a:schemeClr val="accent1"/>
          </a:solidFill>
          <a:ln w="9525">
            <a:solidFill>
              <a:schemeClr val="bg2"/>
            </a:solidFill>
            <a:miter lim="800000"/>
            <a:headEnd/>
            <a:tailEnd/>
          </a:ln>
        </p:spPr>
        <p:txBody>
          <a:bodyPr wrap="none" anchor="ctr"/>
          <a:lstStyle/>
          <a:p>
            <a:endParaRPr lang="en-US"/>
          </a:p>
        </p:txBody>
      </p:sp>
      <p:pic>
        <p:nvPicPr>
          <p:cNvPr id="12291" name="Picture 2" descr="G:\IMAGES\4507.PCD"/>
          <p:cNvPicPr>
            <a:picLocks noChangeAspect="1" noChangeArrowheads="1"/>
          </p:cNvPicPr>
          <p:nvPr/>
        </p:nvPicPr>
        <p:blipFill>
          <a:blip r:embed="rId2" cstate="email"/>
          <a:srcRect/>
          <a:stretch>
            <a:fillRect/>
          </a:stretch>
        </p:blipFill>
        <p:spPr bwMode="auto">
          <a:xfrm>
            <a:off x="0" y="457200"/>
            <a:ext cx="9144000" cy="6096000"/>
          </a:xfrm>
          <a:prstGeom prst="rect">
            <a:avLst/>
          </a:prstGeom>
          <a:noFill/>
          <a:ln w="9525">
            <a:noFill/>
            <a:miter lim="800000"/>
            <a:headEnd/>
            <a:tailEnd/>
          </a:ln>
        </p:spPr>
      </p:pic>
      <p:sp>
        <p:nvSpPr>
          <p:cNvPr id="4"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10</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838200" y="76200"/>
            <a:ext cx="7772400" cy="838200"/>
          </a:xfrm>
          <a:solidFill>
            <a:schemeClr val="bg1"/>
          </a:solidFill>
        </p:spPr>
        <p:txBody>
          <a:bodyPr/>
          <a:lstStyle/>
          <a:p>
            <a:pPr>
              <a:defRPr/>
            </a:pPr>
            <a:r>
              <a:rPr lang="en-US" b="1" dirty="0" smtClean="0">
                <a:solidFill>
                  <a:schemeClr val="tx1"/>
                </a:solidFill>
                <a:effectLst>
                  <a:outerShdw blurRad="38100" dist="38100" dir="2700000" algn="tl">
                    <a:srgbClr val="FFFFFF"/>
                  </a:outerShdw>
                </a:effectLst>
              </a:rPr>
              <a:t>Appendix III</a:t>
            </a:r>
            <a:endParaRPr lang="en-US" dirty="0" smtClean="0">
              <a:solidFill>
                <a:schemeClr val="tx1"/>
              </a:solidFill>
            </a:endParaRPr>
          </a:p>
        </p:txBody>
      </p:sp>
      <p:sp>
        <p:nvSpPr>
          <p:cNvPr id="167939" name="Rectangle 3"/>
          <p:cNvSpPr>
            <a:spLocks noGrp="1" noChangeArrowheads="1"/>
          </p:cNvSpPr>
          <p:nvPr>
            <p:ph type="body" idx="1"/>
          </p:nvPr>
        </p:nvSpPr>
        <p:spPr>
          <a:xfrm>
            <a:off x="838200" y="838200"/>
            <a:ext cx="7772400" cy="5791200"/>
          </a:xfrm>
          <a:solidFill>
            <a:schemeClr val="bg1"/>
          </a:solidFill>
        </p:spPr>
        <p:txBody>
          <a:bodyPr/>
          <a:lstStyle/>
          <a:p>
            <a:r>
              <a:rPr lang="en-US" dirty="0" smtClean="0"/>
              <a:t>Species that are protected in at least one country, which has asked other CITES Parties for assistance in controlling the trade. </a:t>
            </a:r>
          </a:p>
          <a:p>
            <a:r>
              <a:rPr lang="en-US" dirty="0" smtClean="0"/>
              <a:t>Commercial trade is allowed; it is more of a compliance Appendix than a conservation one </a:t>
            </a:r>
            <a:r>
              <a:rPr lang="en-US" sz="2800" dirty="0" smtClean="0"/>
              <a:t>(no conservation finding)</a:t>
            </a:r>
          </a:p>
          <a:p>
            <a:r>
              <a:rPr lang="en-US" dirty="0" smtClean="0"/>
              <a:t>Listings are unilateral</a:t>
            </a:r>
          </a:p>
          <a:p>
            <a:r>
              <a:rPr lang="en-US" dirty="0" smtClean="0"/>
              <a:t>It has been used as a “transitional” Appendix </a:t>
            </a:r>
          </a:p>
        </p:txBody>
      </p:sp>
      <p:sp>
        <p:nvSpPr>
          <p:cNvPr id="4"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11</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0" y="0"/>
            <a:ext cx="9144000" cy="6858000"/>
          </a:xfrm>
          <a:prstGeom prst="rect">
            <a:avLst/>
          </a:prstGeom>
          <a:solidFill>
            <a:schemeClr val="accent1"/>
          </a:solidFill>
          <a:ln w="9525">
            <a:solidFill>
              <a:schemeClr val="bg2"/>
            </a:solidFill>
            <a:miter lim="800000"/>
            <a:headEnd/>
            <a:tailEnd/>
          </a:ln>
        </p:spPr>
        <p:txBody>
          <a:bodyPr wrap="none" anchor="ctr"/>
          <a:lstStyle/>
          <a:p>
            <a:endParaRPr lang="en-US"/>
          </a:p>
        </p:txBody>
      </p:sp>
      <p:pic>
        <p:nvPicPr>
          <p:cNvPr id="14339" name="Picture 2" descr="G:\IMAGES\3117.PCD"/>
          <p:cNvPicPr>
            <a:picLocks noChangeAspect="1" noChangeArrowheads="1"/>
          </p:cNvPicPr>
          <p:nvPr/>
        </p:nvPicPr>
        <p:blipFill>
          <a:blip r:embed="rId2" cstate="email"/>
          <a:srcRect r="2499"/>
          <a:stretch>
            <a:fillRect/>
          </a:stretch>
        </p:blipFill>
        <p:spPr bwMode="auto">
          <a:xfrm>
            <a:off x="0" y="381000"/>
            <a:ext cx="9144000" cy="6251575"/>
          </a:xfrm>
          <a:prstGeom prst="rect">
            <a:avLst/>
          </a:prstGeom>
          <a:noFill/>
          <a:ln w="9525">
            <a:noFill/>
            <a:miter lim="800000"/>
            <a:headEnd/>
            <a:tailEnd/>
          </a:ln>
        </p:spPr>
      </p:pic>
      <p:sp>
        <p:nvSpPr>
          <p:cNvPr id="4"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12</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1746249" y="1981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 Box 6"/>
          <p:cNvSpPr txBox="1">
            <a:spLocks noChangeArrowheads="1"/>
          </p:cNvSpPr>
          <p:nvPr/>
        </p:nvSpPr>
        <p:spPr bwMode="auto">
          <a:xfrm>
            <a:off x="1676399" y="0"/>
            <a:ext cx="5867401" cy="430887"/>
          </a:xfrm>
          <a:prstGeom prst="rect">
            <a:avLst/>
          </a:prstGeom>
          <a:solidFill>
            <a:schemeClr val="bg1"/>
          </a:solidFill>
          <a:ln w="9525">
            <a:noFill/>
            <a:miter lim="800000"/>
            <a:headEnd/>
            <a:tailEnd/>
          </a:ln>
        </p:spPr>
        <p:txBody>
          <a:bodyPr wrap="square">
            <a:spAutoFit/>
          </a:bodyPr>
          <a:lstStyle/>
          <a:p>
            <a:pPr>
              <a:spcBef>
                <a:spcPct val="50000"/>
              </a:spcBef>
            </a:pPr>
            <a:r>
              <a:rPr lang="en-US" sz="2200" dirty="0"/>
              <a:t>&gt;</a:t>
            </a:r>
            <a:r>
              <a:rPr lang="en-US" sz="2200" dirty="0" smtClean="0"/>
              <a:t>35,000 </a:t>
            </a:r>
            <a:r>
              <a:rPr lang="en-US" sz="2200" dirty="0"/>
              <a:t>species, mostly plants, </a:t>
            </a:r>
            <a:r>
              <a:rPr lang="en-US" sz="2200" dirty="0" smtClean="0"/>
              <a:t>most in </a:t>
            </a:r>
            <a:r>
              <a:rPr lang="en-US" sz="2200" dirty="0"/>
              <a:t>trade</a:t>
            </a:r>
          </a:p>
        </p:txBody>
      </p:sp>
      <p:sp>
        <p:nvSpPr>
          <p:cNvPr id="9" name="Rectangle 8"/>
          <p:cNvSpPr/>
          <p:nvPr/>
        </p:nvSpPr>
        <p:spPr>
          <a:xfrm>
            <a:off x="5416549" y="6431449"/>
            <a:ext cx="4032250" cy="276999"/>
          </a:xfrm>
          <a:prstGeom prst="rect">
            <a:avLst/>
          </a:prstGeom>
        </p:spPr>
        <p:txBody>
          <a:bodyPr wrap="square">
            <a:spAutoFit/>
          </a:bodyPr>
          <a:lstStyle/>
          <a:p>
            <a:r>
              <a:rPr lang="en-US" sz="1200" dirty="0" smtClean="0"/>
              <a:t>Source: </a:t>
            </a:r>
            <a:r>
              <a:rPr lang="en-US" sz="1200" u="sng" dirty="0" smtClean="0">
                <a:solidFill>
                  <a:schemeClr val="accent2"/>
                </a:solidFill>
              </a:rPr>
              <a:t>www.cites.org. </a:t>
            </a:r>
            <a:r>
              <a:rPr lang="en-US" sz="1200" dirty="0"/>
              <a:t> </a:t>
            </a:r>
            <a:r>
              <a:rPr lang="en-US" sz="1200" dirty="0" smtClean="0"/>
              <a:t> Updated 2 Oct. 2013</a:t>
            </a:r>
            <a:endParaRPr lang="en-US" sz="1200" dirty="0"/>
          </a:p>
        </p:txBody>
      </p:sp>
      <p:graphicFrame>
        <p:nvGraphicFramePr>
          <p:cNvPr id="10" name="Table 9"/>
          <p:cNvGraphicFramePr>
            <a:graphicFrameLocks noGrp="1"/>
          </p:cNvGraphicFramePr>
          <p:nvPr/>
        </p:nvGraphicFramePr>
        <p:xfrm>
          <a:off x="228601" y="456278"/>
          <a:ext cx="8534399" cy="6325522"/>
        </p:xfrm>
        <a:graphic>
          <a:graphicData uri="http://schemas.openxmlformats.org/drawingml/2006/table">
            <a:tbl>
              <a:tblPr/>
              <a:tblGrid>
                <a:gridCol w="1536191"/>
                <a:gridCol w="2389632"/>
                <a:gridCol w="2389632"/>
                <a:gridCol w="2218944"/>
              </a:tblGrid>
              <a:tr h="249902">
                <a:tc>
                  <a:txBody>
                    <a:bodyPr/>
                    <a:lstStyle/>
                    <a:p>
                      <a:pPr algn="ctr" fontAlgn="t"/>
                      <a:r>
                        <a:rPr lang="en-US" sz="900" b="1" dirty="0">
                          <a:solidFill>
                            <a:srgbClr val="333333"/>
                          </a:solidFill>
                        </a:rPr>
                        <a:t> </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0EDE6"/>
                    </a:solidFill>
                  </a:tcPr>
                </a:tc>
                <a:tc>
                  <a:txBody>
                    <a:bodyPr/>
                    <a:lstStyle/>
                    <a:p>
                      <a:pPr algn="ctr" fontAlgn="t"/>
                      <a:r>
                        <a:rPr lang="en-US" sz="1800" b="1" dirty="0">
                          <a:solidFill>
                            <a:srgbClr val="333333"/>
                          </a:solidFill>
                        </a:rPr>
                        <a:t>Appendix I</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0EDE6"/>
                    </a:solidFill>
                  </a:tcPr>
                </a:tc>
                <a:tc>
                  <a:txBody>
                    <a:bodyPr/>
                    <a:lstStyle/>
                    <a:p>
                      <a:pPr algn="ctr" fontAlgn="t"/>
                      <a:r>
                        <a:rPr lang="en-US" sz="1800" b="1" dirty="0">
                          <a:solidFill>
                            <a:srgbClr val="333333"/>
                          </a:solidFill>
                        </a:rPr>
                        <a:t>Appendix II</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0EDE6"/>
                    </a:solidFill>
                  </a:tcPr>
                </a:tc>
                <a:tc>
                  <a:txBody>
                    <a:bodyPr/>
                    <a:lstStyle/>
                    <a:p>
                      <a:pPr algn="ctr" fontAlgn="t"/>
                      <a:r>
                        <a:rPr lang="en-US" sz="1800" b="1" dirty="0">
                          <a:solidFill>
                            <a:srgbClr val="333333"/>
                          </a:solidFill>
                        </a:rPr>
                        <a:t>Appendix III</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0EDE6"/>
                    </a:solidFill>
                  </a:tcPr>
                </a:tc>
              </a:tr>
              <a:tr h="249902">
                <a:tc>
                  <a:txBody>
                    <a:bodyPr/>
                    <a:lstStyle/>
                    <a:p>
                      <a:pPr algn="ctr" fontAlgn="t"/>
                      <a:r>
                        <a:rPr lang="en-US" sz="1800" b="1" dirty="0"/>
                        <a:t>FAUNA</a:t>
                      </a:r>
                      <a:endParaRPr lang="en-US" sz="1800" dirty="0"/>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gridSpan="3">
                  <a:txBody>
                    <a:bodyPr/>
                    <a:lstStyle/>
                    <a:p>
                      <a:pPr algn="ctr" fontAlgn="t"/>
                      <a:r>
                        <a:rPr lang="en-US" sz="900"/>
                        <a:t> </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hMerge="1">
                  <a:txBody>
                    <a:bodyPr/>
                    <a:lstStyle/>
                    <a:p>
                      <a:endParaRPr lang="en-US"/>
                    </a:p>
                  </a:txBody>
                  <a:tcPr/>
                </a:tc>
                <a:tc hMerge="1">
                  <a:txBody>
                    <a:bodyPr/>
                    <a:lstStyle/>
                    <a:p>
                      <a:endParaRPr lang="en-US"/>
                    </a:p>
                  </a:txBody>
                  <a:tcPr/>
                </a:tc>
              </a:tr>
              <a:tr h="836627">
                <a:tc>
                  <a:txBody>
                    <a:bodyPr/>
                    <a:lstStyle/>
                    <a:p>
                      <a:pPr algn="ctr" fontAlgn="t"/>
                      <a:r>
                        <a:rPr lang="en-US" sz="1800" b="1" dirty="0"/>
                        <a:t>Mammals</a:t>
                      </a:r>
                      <a:endParaRPr lang="en-US" sz="1800" dirty="0"/>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dirty="0"/>
                        <a:t>300 spp. (incl. 11 </a:t>
                      </a:r>
                      <a:r>
                        <a:rPr lang="en-US" sz="1600" dirty="0" smtClean="0"/>
                        <a:t>pops</a:t>
                      </a:r>
                      <a:r>
                        <a:rPr lang="en-US" sz="1600" dirty="0"/>
                        <a:t>) + 23 </a:t>
                      </a:r>
                      <a:r>
                        <a:rPr lang="en-US" sz="1600" dirty="0" err="1"/>
                        <a:t>sspp</a:t>
                      </a:r>
                      <a:r>
                        <a:rPr lang="en-US" sz="1600" dirty="0"/>
                        <a:t>. (incl. 3 </a:t>
                      </a:r>
                      <a:r>
                        <a:rPr lang="en-US" sz="1600" dirty="0" smtClean="0"/>
                        <a:t>pops</a:t>
                      </a:r>
                      <a:r>
                        <a:rPr lang="en-US" sz="1600" dirty="0"/>
                        <a:t>)</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dirty="0"/>
                        <a:t>501 spp. (incl. 16 </a:t>
                      </a:r>
                      <a:r>
                        <a:rPr lang="en-US" sz="1600" dirty="0" smtClean="0"/>
                        <a:t>pops</a:t>
                      </a:r>
                      <a:r>
                        <a:rPr lang="en-US" sz="1600" dirty="0"/>
                        <a:t>) + 7 </a:t>
                      </a:r>
                      <a:r>
                        <a:rPr lang="en-US" sz="1600" dirty="0" err="1"/>
                        <a:t>sspp</a:t>
                      </a:r>
                      <a:r>
                        <a:rPr lang="en-US" sz="1600" dirty="0"/>
                        <a:t>. (incl. 2 </a:t>
                      </a:r>
                      <a:r>
                        <a:rPr lang="en-US" sz="1600" dirty="0" smtClean="0"/>
                        <a:t>pops</a:t>
                      </a:r>
                      <a:r>
                        <a:rPr lang="en-US" sz="1600" dirty="0"/>
                        <a:t>)</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a:t>45 spp. + 10 sspp.</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r>
              <a:tr h="641051">
                <a:tc>
                  <a:txBody>
                    <a:bodyPr/>
                    <a:lstStyle/>
                    <a:p>
                      <a:pPr algn="ctr" fontAlgn="t"/>
                      <a:r>
                        <a:rPr lang="en-US" sz="1800" b="1" dirty="0"/>
                        <a:t>Birds</a:t>
                      </a:r>
                      <a:endParaRPr lang="en-US" sz="1800" dirty="0"/>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dirty="0"/>
                        <a:t>154 spp. (incl. 2 </a:t>
                      </a:r>
                      <a:r>
                        <a:rPr lang="en-US" sz="1600" dirty="0" smtClean="0"/>
                        <a:t>pops</a:t>
                      </a:r>
                      <a:r>
                        <a:rPr lang="en-US" sz="1600" dirty="0"/>
                        <a:t>) + 10 </a:t>
                      </a:r>
                      <a:r>
                        <a:rPr lang="en-US" sz="1600" dirty="0" err="1"/>
                        <a:t>sspp</a:t>
                      </a:r>
                      <a:r>
                        <a:rPr lang="en-US" sz="1600" dirty="0"/>
                        <a:t>.</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dirty="0"/>
                        <a:t>1278 spp. (incl. 1 </a:t>
                      </a:r>
                      <a:r>
                        <a:rPr lang="en-US" sz="1600" dirty="0" smtClean="0"/>
                        <a:t>pop) </a:t>
                      </a:r>
                      <a:r>
                        <a:rPr lang="en-US" sz="1600" dirty="0"/>
                        <a:t>+ 3 </a:t>
                      </a:r>
                      <a:r>
                        <a:rPr lang="en-US" sz="1600" dirty="0" err="1"/>
                        <a:t>sspp</a:t>
                      </a:r>
                      <a:r>
                        <a:rPr lang="en-US" sz="1600" dirty="0"/>
                        <a:t>.</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a:t>25 spp.</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r>
              <a:tr h="641051">
                <a:tc>
                  <a:txBody>
                    <a:bodyPr/>
                    <a:lstStyle/>
                    <a:p>
                      <a:pPr algn="ctr" fontAlgn="t"/>
                      <a:r>
                        <a:rPr lang="en-US" sz="1800" b="1" dirty="0"/>
                        <a:t>Reptiles</a:t>
                      </a:r>
                      <a:endParaRPr lang="en-US" sz="1800" dirty="0"/>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dirty="0"/>
                        <a:t>80 spp. (incl. 8 </a:t>
                      </a:r>
                      <a:r>
                        <a:rPr lang="en-US" sz="1600" dirty="0" smtClean="0"/>
                        <a:t>pops</a:t>
                      </a:r>
                      <a:r>
                        <a:rPr lang="en-US" sz="1600" dirty="0"/>
                        <a:t>) + 5 </a:t>
                      </a:r>
                      <a:r>
                        <a:rPr lang="en-US" sz="1600" dirty="0" err="1"/>
                        <a:t>sspp</a:t>
                      </a:r>
                      <a:r>
                        <a:rPr lang="en-US" sz="1600" dirty="0"/>
                        <a:t>.</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dirty="0"/>
                        <a:t>673 spp. (incl. 6 </a:t>
                      </a:r>
                      <a:r>
                        <a:rPr lang="en-US" sz="1600" dirty="0" smtClean="0"/>
                        <a:t>pops</a:t>
                      </a:r>
                      <a:r>
                        <a:rPr lang="en-US" sz="1600" dirty="0"/>
                        <a:t>)</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a:t>40 spp.</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r>
              <a:tr h="445477">
                <a:tc>
                  <a:txBody>
                    <a:bodyPr/>
                    <a:lstStyle/>
                    <a:p>
                      <a:pPr algn="ctr" fontAlgn="t"/>
                      <a:r>
                        <a:rPr lang="en-US" sz="1800" b="1" dirty="0"/>
                        <a:t>Amphibians</a:t>
                      </a:r>
                      <a:endParaRPr lang="en-US" sz="1800" dirty="0"/>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dirty="0"/>
                        <a:t>17 spp.</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a:t>126 spp.</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a:t>3 spp.</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r>
              <a:tr h="249902">
                <a:tc>
                  <a:txBody>
                    <a:bodyPr/>
                    <a:lstStyle/>
                    <a:p>
                      <a:pPr algn="ctr" fontAlgn="t"/>
                      <a:r>
                        <a:rPr lang="en-US" sz="1800" b="1" dirty="0"/>
                        <a:t>Fish</a:t>
                      </a:r>
                      <a:endParaRPr lang="en-US" sz="1800" dirty="0"/>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dirty="0"/>
                        <a:t>16 spp.</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a:t>87 spp.</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a:t>-</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r>
              <a:tr h="445477">
                <a:tc>
                  <a:txBody>
                    <a:bodyPr/>
                    <a:lstStyle/>
                    <a:p>
                      <a:pPr algn="ctr" fontAlgn="t"/>
                      <a:r>
                        <a:rPr lang="en-US" sz="1800" b="1" dirty="0"/>
                        <a:t>Invertebrates</a:t>
                      </a:r>
                      <a:endParaRPr lang="en-US" sz="1800" dirty="0"/>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dirty="0"/>
                        <a:t>63 spp. + 5 </a:t>
                      </a:r>
                      <a:r>
                        <a:rPr lang="en-US" sz="1600" dirty="0" err="1"/>
                        <a:t>sspp</a:t>
                      </a:r>
                      <a:r>
                        <a:rPr lang="en-US" sz="1600" dirty="0"/>
                        <a:t>.</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a:t>2162 spp. + 1 sspp.</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a:t>22 spp. + 3 sspp.</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r>
              <a:tr h="249902">
                <a:tc gridSpan="4">
                  <a:txBody>
                    <a:bodyPr/>
                    <a:lstStyle/>
                    <a:p>
                      <a:pPr algn="ctr" fontAlgn="t"/>
                      <a:r>
                        <a:rPr lang="en-US" sz="1600" dirty="0"/>
                        <a:t> </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45477">
                <a:tc>
                  <a:txBody>
                    <a:bodyPr/>
                    <a:lstStyle/>
                    <a:p>
                      <a:pPr algn="ctr" fontAlgn="t"/>
                      <a:r>
                        <a:rPr lang="en-US" sz="1800" b="1" dirty="0"/>
                        <a:t>FAUNA TOTAL</a:t>
                      </a:r>
                      <a:endParaRPr lang="en-US" sz="1800" dirty="0"/>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b="1"/>
                        <a:t>630 spp. + 43 sspp.</a:t>
                      </a:r>
                      <a:endParaRPr lang="en-US" sz="1600"/>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b="1" dirty="0"/>
                        <a:t>4827 spp. + 11 </a:t>
                      </a:r>
                      <a:r>
                        <a:rPr lang="en-US" sz="1600" b="1" dirty="0" err="1"/>
                        <a:t>sspp</a:t>
                      </a:r>
                      <a:r>
                        <a:rPr lang="en-US" sz="1600" b="1" dirty="0"/>
                        <a:t>.</a:t>
                      </a:r>
                      <a:endParaRPr lang="en-US" sz="1600" dirty="0"/>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b="1" dirty="0"/>
                        <a:t>135 spp. + 13 </a:t>
                      </a:r>
                      <a:r>
                        <a:rPr lang="en-US" sz="1600" b="1" dirty="0" err="1"/>
                        <a:t>sspp</a:t>
                      </a:r>
                      <a:r>
                        <a:rPr lang="en-US" sz="1600" b="1" dirty="0"/>
                        <a:t>.</a:t>
                      </a:r>
                      <a:endParaRPr lang="en-US" sz="1600" dirty="0"/>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r>
              <a:tr h="249902">
                <a:tc gridSpan="4">
                  <a:txBody>
                    <a:bodyPr/>
                    <a:lstStyle/>
                    <a:p>
                      <a:pPr algn="ctr" fontAlgn="t"/>
                      <a:r>
                        <a:rPr lang="en-US" sz="1600" dirty="0"/>
                        <a:t> </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41051">
                <a:tc>
                  <a:txBody>
                    <a:bodyPr/>
                    <a:lstStyle/>
                    <a:p>
                      <a:pPr algn="ctr" fontAlgn="t"/>
                      <a:r>
                        <a:rPr lang="en-US" sz="1800" b="1" dirty="0"/>
                        <a:t>FLORA</a:t>
                      </a:r>
                      <a:endParaRPr lang="en-US" sz="1800" dirty="0"/>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a:t>301 spp. + 4 sspp.</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dirty="0"/>
                        <a:t>29592 spp. (incl. 162 </a:t>
                      </a:r>
                      <a:r>
                        <a:rPr lang="en-US" sz="1600" dirty="0" smtClean="0"/>
                        <a:t>pops</a:t>
                      </a:r>
                      <a:r>
                        <a:rPr lang="en-US" sz="1600" dirty="0"/>
                        <a:t>)</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dirty="0"/>
                        <a:t>12 spp. (incl. 2 </a:t>
                      </a:r>
                      <a:r>
                        <a:rPr lang="en-US" sz="1600" dirty="0" smtClean="0"/>
                        <a:t>pops</a:t>
                      </a:r>
                      <a:r>
                        <a:rPr lang="en-US" sz="1600" dirty="0"/>
                        <a:t>) + 1 var.</a:t>
                      </a:r>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r>
              <a:tr h="445477">
                <a:tc>
                  <a:txBody>
                    <a:bodyPr/>
                    <a:lstStyle/>
                    <a:p>
                      <a:pPr algn="ctr" fontAlgn="t"/>
                      <a:r>
                        <a:rPr lang="en-US" sz="1800" b="1" dirty="0"/>
                        <a:t>GRAND TOTAL</a:t>
                      </a:r>
                      <a:endParaRPr lang="en-US" sz="1800" dirty="0"/>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b="1" dirty="0"/>
                        <a:t>931 spp. + 47 </a:t>
                      </a:r>
                      <a:r>
                        <a:rPr lang="en-US" sz="1600" b="1" dirty="0" err="1"/>
                        <a:t>sspp</a:t>
                      </a:r>
                      <a:r>
                        <a:rPr lang="en-US" sz="1600" b="1" dirty="0"/>
                        <a:t>.</a:t>
                      </a:r>
                      <a:endParaRPr lang="en-US" sz="1600" dirty="0"/>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b="1" dirty="0"/>
                        <a:t>34419 spp. + 11 </a:t>
                      </a:r>
                      <a:r>
                        <a:rPr lang="en-US" sz="1600" b="1" dirty="0" err="1"/>
                        <a:t>sspp</a:t>
                      </a:r>
                      <a:r>
                        <a:rPr lang="en-US" sz="1600" b="1" dirty="0"/>
                        <a:t>.</a:t>
                      </a:r>
                      <a:endParaRPr lang="en-US" sz="1600" dirty="0"/>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c>
                  <a:txBody>
                    <a:bodyPr/>
                    <a:lstStyle/>
                    <a:p>
                      <a:pPr algn="ctr" fontAlgn="t"/>
                      <a:r>
                        <a:rPr lang="en-US" sz="1600" b="1" dirty="0"/>
                        <a:t>147 spp. + 13 </a:t>
                      </a:r>
                      <a:r>
                        <a:rPr lang="en-US" sz="1600" b="1" dirty="0" err="1"/>
                        <a:t>sspp</a:t>
                      </a:r>
                      <a:r>
                        <a:rPr lang="en-US" sz="1600" b="1" dirty="0"/>
                        <a:t>. + 1 var.</a:t>
                      </a:r>
                      <a:endParaRPr lang="en-US" sz="1600" dirty="0"/>
                    </a:p>
                  </a:txBody>
                  <a:tcPr marL="19062" marR="19062" marT="19062" marB="19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6"/>
                    </a:solidFill>
                  </a:tcPr>
                </a:tc>
              </a:tr>
            </a:tbl>
          </a:graphicData>
        </a:graphic>
      </p:graphicFrame>
      <p:pic>
        <p:nvPicPr>
          <p:cNvPr id="11"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6712" y="116109"/>
            <a:ext cx="776288" cy="493491"/>
          </a:xfrm>
          <a:prstGeom prst="rect">
            <a:avLst/>
          </a:prstGeom>
          <a:solidFill>
            <a:schemeClr val="folHlink"/>
          </a:solidFill>
          <a:ln w="19050">
            <a:noFill/>
            <a:miter lim="800000"/>
            <a:headEnd/>
            <a:tailEnd/>
          </a:ln>
        </p:spPr>
      </p:pic>
      <p:sp>
        <p:nvSpPr>
          <p:cNvPr id="12"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13</a:t>
            </a:fld>
            <a:endParaRPr lang="en-US" b="1" dirty="0">
              <a:solidFill>
                <a:schemeClr val="bg1"/>
              </a:solidFill>
            </a:endParaRPr>
          </a:p>
        </p:txBody>
      </p:sp>
    </p:spTree>
    <p:extLst>
      <p:ext uri="{BB962C8B-B14F-4D97-AF65-F5344CB8AC3E}">
        <p14:creationId xmlns:p14="http://schemas.microsoft.com/office/powerpoint/2010/main" val="1469020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76200"/>
            <a:ext cx="7315200" cy="1033482"/>
          </a:xfrm>
        </p:spPr>
        <p:txBody>
          <a:bodyPr/>
          <a:lstStyle/>
          <a:p>
            <a:pPr algn="ctr"/>
            <a:r>
              <a:rPr lang="fr-CH" dirty="0" smtClean="0"/>
              <a:t>How </a:t>
            </a:r>
            <a:r>
              <a:rPr lang="fr-CH" dirty="0" err="1" smtClean="0"/>
              <a:t>does</a:t>
            </a:r>
            <a:r>
              <a:rPr lang="fr-CH" dirty="0" smtClean="0"/>
              <a:t> CITES </a:t>
            </a:r>
            <a:r>
              <a:rPr lang="fr-CH" dirty="0" err="1" smtClean="0"/>
              <a:t>work</a:t>
            </a:r>
            <a:r>
              <a:rPr lang="fr-CH" dirty="0" smtClean="0"/>
              <a:t>? </a:t>
            </a:r>
            <a:endParaRPr lang="en-US" dirty="0"/>
          </a:p>
        </p:txBody>
      </p:sp>
      <p:sp>
        <p:nvSpPr>
          <p:cNvPr id="7174" name="Rectangle 6"/>
          <p:cNvSpPr>
            <a:spLocks noGrp="1" noChangeArrowheads="1"/>
          </p:cNvSpPr>
          <p:nvPr>
            <p:ph type="body" sz="half" idx="1"/>
          </p:nvPr>
        </p:nvSpPr>
        <p:spPr>
          <a:xfrm>
            <a:off x="357158" y="914400"/>
            <a:ext cx="8501122" cy="5562600"/>
          </a:xfrm>
        </p:spPr>
        <p:style>
          <a:lnRef idx="1">
            <a:schemeClr val="accent3"/>
          </a:lnRef>
          <a:fillRef idx="2">
            <a:schemeClr val="accent3"/>
          </a:fillRef>
          <a:effectRef idx="1">
            <a:schemeClr val="accent3"/>
          </a:effectRef>
          <a:fontRef idx="minor">
            <a:schemeClr val="dk1"/>
          </a:fontRef>
        </p:style>
        <p:txBody>
          <a:bodyPr/>
          <a:lstStyle/>
          <a:p>
            <a:pPr>
              <a:lnSpc>
                <a:spcPct val="80000"/>
              </a:lnSpc>
            </a:pPr>
            <a:endParaRPr lang="fr-CH" sz="1800" dirty="0" smtClean="0"/>
          </a:p>
          <a:p>
            <a:pPr>
              <a:spcBef>
                <a:spcPts val="0"/>
              </a:spcBef>
              <a:spcAft>
                <a:spcPts val="600"/>
              </a:spcAft>
            </a:pPr>
            <a:r>
              <a:rPr lang="en-US" sz="2000" b="1" dirty="0" smtClean="0"/>
              <a:t>Governments declare CITES Management and Scientific Authorities</a:t>
            </a:r>
          </a:p>
          <a:p>
            <a:pPr>
              <a:spcBef>
                <a:spcPts val="0"/>
              </a:spcBef>
              <a:spcAft>
                <a:spcPts val="600"/>
              </a:spcAft>
            </a:pPr>
            <a:r>
              <a:rPr lang="en-US" sz="2000" b="1" dirty="0" smtClean="0"/>
              <a:t>Parties must report their trade in CITES-listed species</a:t>
            </a:r>
          </a:p>
          <a:p>
            <a:pPr>
              <a:spcBef>
                <a:spcPts val="0"/>
              </a:spcBef>
              <a:spcAft>
                <a:spcPts val="600"/>
              </a:spcAft>
            </a:pPr>
            <a:r>
              <a:rPr lang="en-US" sz="2000" b="1" dirty="0" smtClean="0"/>
              <a:t>Special requirements for trade in live specimens</a:t>
            </a:r>
          </a:p>
          <a:p>
            <a:pPr>
              <a:spcBef>
                <a:spcPts val="0"/>
              </a:spcBef>
              <a:spcAft>
                <a:spcPts val="0"/>
              </a:spcAft>
            </a:pPr>
            <a:r>
              <a:rPr lang="en-US" sz="2000" b="1" dirty="0" smtClean="0"/>
              <a:t>To trade Appendix II species:</a:t>
            </a:r>
          </a:p>
          <a:p>
            <a:pPr lvl="1">
              <a:spcBef>
                <a:spcPts val="0"/>
              </a:spcBef>
              <a:spcAft>
                <a:spcPts val="0"/>
              </a:spcAft>
            </a:pPr>
            <a:r>
              <a:rPr lang="en-US" sz="1800" b="1" dirty="0" smtClean="0"/>
              <a:t>Permit required from the Management Authority of the  exporting country</a:t>
            </a:r>
          </a:p>
          <a:p>
            <a:pPr lvl="1">
              <a:spcBef>
                <a:spcPts val="0"/>
              </a:spcBef>
              <a:spcAft>
                <a:spcPts val="600"/>
              </a:spcAft>
            </a:pPr>
            <a:r>
              <a:rPr lang="en-US" sz="1800" b="1" dirty="0" smtClean="0"/>
              <a:t>Permits must be based on findings of non-detriment and legal acquisition</a:t>
            </a:r>
          </a:p>
          <a:p>
            <a:pPr>
              <a:spcBef>
                <a:spcPts val="0"/>
              </a:spcBef>
              <a:spcAft>
                <a:spcPts val="600"/>
              </a:spcAft>
            </a:pPr>
            <a:r>
              <a:rPr lang="en-US" sz="2000" b="1" dirty="0" smtClean="0"/>
              <a:t>Parties are required to have implementing legislation with enforcement provisions (including penalties, confiscation, etc).</a:t>
            </a:r>
          </a:p>
          <a:p>
            <a:pPr>
              <a:spcBef>
                <a:spcPts val="0"/>
              </a:spcBef>
              <a:spcAft>
                <a:spcPts val="0"/>
              </a:spcAft>
            </a:pPr>
            <a:r>
              <a:rPr lang="en-US" sz="2000" b="1" dirty="0" smtClean="0"/>
              <a:t>To amend the Appendices</a:t>
            </a:r>
          </a:p>
          <a:p>
            <a:pPr lvl="1">
              <a:spcBef>
                <a:spcPts val="0"/>
              </a:spcBef>
              <a:spcAft>
                <a:spcPts val="0"/>
              </a:spcAft>
            </a:pPr>
            <a:r>
              <a:rPr lang="en-US" sz="1800" b="1" dirty="0" smtClean="0"/>
              <a:t>Parties submit proposals </a:t>
            </a:r>
          </a:p>
          <a:p>
            <a:pPr lvl="1">
              <a:spcBef>
                <a:spcPts val="0"/>
              </a:spcBef>
              <a:spcAft>
                <a:spcPts val="0"/>
              </a:spcAft>
            </a:pPr>
            <a:r>
              <a:rPr lang="en-US" sz="1800" b="1" dirty="0" smtClean="0"/>
              <a:t>Parties vote on proposals at the Conference of the Parties</a:t>
            </a:r>
          </a:p>
          <a:p>
            <a:pPr lvl="1">
              <a:spcBef>
                <a:spcPts val="0"/>
              </a:spcBef>
              <a:spcAft>
                <a:spcPts val="0"/>
              </a:spcAft>
            </a:pPr>
            <a:r>
              <a:rPr lang="en-US" sz="1800" b="1" dirty="0" smtClean="0"/>
              <a:t>To be adopted, a 2/3 majority of those voting is required</a:t>
            </a:r>
          </a:p>
          <a:p>
            <a:pPr>
              <a:spcBef>
                <a:spcPts val="0"/>
              </a:spcBef>
              <a:spcAft>
                <a:spcPts val="600"/>
              </a:spcAft>
            </a:pPr>
            <a:endParaRPr lang="fr-CH" sz="1800" b="1" dirty="0"/>
          </a:p>
          <a:p>
            <a:endParaRPr lang="en-US" sz="1800" b="1" dirty="0"/>
          </a:p>
        </p:txBody>
      </p:sp>
      <p:sp>
        <p:nvSpPr>
          <p:cNvPr id="4"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14</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00200" y="165232"/>
            <a:ext cx="6400799" cy="6527537"/>
          </a:xfrm>
          <a:prstGeom prst="rect">
            <a:avLst/>
          </a:prstGeom>
          <a:effectLst>
            <a:outerShdw blurRad="50800" dist="127000" dir="2700000" algn="tl" rotWithShape="0">
              <a:prstClr val="black">
                <a:alpha val="40000"/>
              </a:prstClr>
            </a:outerShdw>
          </a:effectLst>
        </p:spPr>
      </p:pic>
      <p:pic>
        <p:nvPicPr>
          <p:cNvPr id="6146" name="Picture 2" descr="http://www.nationalelephantcenter.org/wp-content/uploads/2012/07/african_asian_elephant_comparison.gif"/>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57200" r="7469" b="16989"/>
          <a:stretch/>
        </p:blipFill>
        <p:spPr bwMode="auto">
          <a:xfrm>
            <a:off x="5631043" y="2800039"/>
            <a:ext cx="609720" cy="8010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nationalelephantcenter.org/wp-content/uploads/2012/07/african_asian_elephant_comparison.gif"/>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5781" r="46862" b="17793"/>
          <a:stretch/>
        </p:blipFill>
        <p:spPr bwMode="auto">
          <a:xfrm>
            <a:off x="3065556" y="5186431"/>
            <a:ext cx="940324" cy="912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nationalelephantcenter.org/wp-content/uploads/2012/07/african_asian_elephant_comparison.gif"/>
          <p:cNvPicPr>
            <a:picLocks noChangeAspect="1" noChangeArrowheads="1"/>
          </p:cNvPicPr>
          <p:nvPr/>
        </p:nvPicPr>
        <p:blipFill rotWithShape="1">
          <a:blip r:embed="rId4" cstate="email">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a:ext>
            </a:extLst>
          </a:blip>
          <a:srcRect l="5781" r="46862" b="17793"/>
          <a:stretch/>
        </p:blipFill>
        <p:spPr bwMode="auto">
          <a:xfrm flipH="1">
            <a:off x="3123921" y="4211212"/>
            <a:ext cx="582306" cy="5652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p:cNvSpPr/>
          <p:nvPr/>
        </p:nvSpPr>
        <p:spPr>
          <a:xfrm>
            <a:off x="381000" y="2373550"/>
            <a:ext cx="1275123" cy="826989"/>
          </a:xfrm>
          <a:prstGeom prst="wedgeRectCallout">
            <a:avLst>
              <a:gd name="adj1" fmla="val 184295"/>
              <a:gd name="adj2" fmla="val 18365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err="1" smtClean="0"/>
              <a:t>Loxodonta</a:t>
            </a:r>
            <a:r>
              <a:rPr lang="en-US" sz="1800" i="1" dirty="0" smtClean="0"/>
              <a:t> </a:t>
            </a:r>
            <a:r>
              <a:rPr lang="en-US" sz="1800" i="1" dirty="0" err="1" smtClean="0"/>
              <a:t>cyclotis</a:t>
            </a:r>
            <a:endParaRPr lang="en-US" sz="1800" i="1" dirty="0"/>
          </a:p>
        </p:txBody>
      </p:sp>
      <p:sp>
        <p:nvSpPr>
          <p:cNvPr id="16" name="Rectangular Callout 15"/>
          <p:cNvSpPr/>
          <p:nvPr/>
        </p:nvSpPr>
        <p:spPr>
          <a:xfrm>
            <a:off x="152400" y="5025958"/>
            <a:ext cx="1503723" cy="826989"/>
          </a:xfrm>
          <a:prstGeom prst="wedgeRectCallout">
            <a:avLst>
              <a:gd name="adj1" fmla="val 177244"/>
              <a:gd name="adj2" fmla="val 5897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err="1" smtClean="0"/>
              <a:t>Loxodonta</a:t>
            </a:r>
            <a:r>
              <a:rPr lang="en-US" sz="1800" i="1" dirty="0" smtClean="0"/>
              <a:t> </a:t>
            </a:r>
            <a:r>
              <a:rPr lang="en-US" sz="1800" i="1" dirty="0" err="1" smtClean="0"/>
              <a:t>africana</a:t>
            </a:r>
            <a:endParaRPr lang="en-US" sz="1800" i="1" dirty="0"/>
          </a:p>
        </p:txBody>
      </p:sp>
      <p:sp>
        <p:nvSpPr>
          <p:cNvPr id="17" name="Rectangular Callout 16"/>
          <p:cNvSpPr/>
          <p:nvPr/>
        </p:nvSpPr>
        <p:spPr>
          <a:xfrm>
            <a:off x="7657699" y="1274187"/>
            <a:ext cx="1138136" cy="826989"/>
          </a:xfrm>
          <a:prstGeom prst="wedgeRectCallout">
            <a:avLst>
              <a:gd name="adj1" fmla="val -172115"/>
              <a:gd name="adj2" fmla="val 1683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err="1" smtClean="0"/>
              <a:t>Elephas</a:t>
            </a:r>
            <a:r>
              <a:rPr lang="en-US" sz="1800" i="1" dirty="0" smtClean="0"/>
              <a:t> </a:t>
            </a:r>
            <a:r>
              <a:rPr lang="en-US" sz="1800" i="1" dirty="0" err="1" smtClean="0"/>
              <a:t>maximus</a:t>
            </a:r>
            <a:endParaRPr lang="en-US" sz="1800" i="1" dirty="0"/>
          </a:p>
        </p:txBody>
      </p:sp>
      <p:sp>
        <p:nvSpPr>
          <p:cNvPr id="9"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15</a:t>
            </a:fld>
            <a:endParaRPr lang="en-US" b="1" dirty="0">
              <a:solidFill>
                <a:schemeClr val="bg1"/>
              </a:solidFill>
            </a:endParaRPr>
          </a:p>
        </p:txBody>
      </p:sp>
    </p:spTree>
    <p:extLst>
      <p:ext uri="{BB962C8B-B14F-4D97-AF65-F5344CB8AC3E}">
        <p14:creationId xmlns:p14="http://schemas.microsoft.com/office/powerpoint/2010/main" val="136520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76200"/>
            <a:ext cx="8534400" cy="1143000"/>
          </a:xfrm>
          <a:solidFill>
            <a:schemeClr val="bg1"/>
          </a:solidFill>
        </p:spPr>
        <p:txBody>
          <a:bodyPr/>
          <a:lstStyle/>
          <a:p>
            <a:pPr eaLnBrk="1" hangingPunct="1"/>
            <a:r>
              <a:rPr lang="en-US" dirty="0" smtClean="0"/>
              <a:t>VERY abridged CITES history</a:t>
            </a:r>
          </a:p>
        </p:txBody>
      </p:sp>
      <p:sp>
        <p:nvSpPr>
          <p:cNvPr id="82947" name="Rectangle 3"/>
          <p:cNvSpPr>
            <a:spLocks noGrp="1" noChangeArrowheads="1"/>
          </p:cNvSpPr>
          <p:nvPr>
            <p:ph type="body" idx="1"/>
          </p:nvPr>
        </p:nvSpPr>
        <p:spPr>
          <a:xfrm>
            <a:off x="304800" y="1219200"/>
            <a:ext cx="8458200" cy="5486400"/>
          </a:xfrm>
          <a:solidFill>
            <a:schemeClr val="bg1"/>
          </a:solidFill>
        </p:spPr>
        <p:txBody>
          <a:bodyPr/>
          <a:lstStyle/>
          <a:p>
            <a:pPr eaLnBrk="1" hangingPunct="1">
              <a:lnSpc>
                <a:spcPct val="90000"/>
              </a:lnSpc>
            </a:pPr>
            <a:r>
              <a:rPr lang="en-US" sz="2400" dirty="0" smtClean="0"/>
              <a:t>1976: Ghana listed it in Appendix III</a:t>
            </a:r>
          </a:p>
          <a:p>
            <a:pPr eaLnBrk="1" hangingPunct="1">
              <a:lnSpc>
                <a:spcPct val="90000"/>
              </a:lnSpc>
            </a:pPr>
            <a:r>
              <a:rPr lang="en-US" sz="2400" dirty="0" smtClean="0"/>
              <a:t>1977: Included in Appendix II</a:t>
            </a:r>
          </a:p>
          <a:p>
            <a:pPr eaLnBrk="1" hangingPunct="1">
              <a:lnSpc>
                <a:spcPct val="90000"/>
              </a:lnSpc>
            </a:pPr>
            <a:r>
              <a:rPr lang="en-US" sz="2400" dirty="0" smtClean="0"/>
              <a:t>1985 Quotas required, due to poaching escalation</a:t>
            </a:r>
          </a:p>
          <a:p>
            <a:pPr eaLnBrk="1" hangingPunct="1">
              <a:lnSpc>
                <a:spcPct val="90000"/>
              </a:lnSpc>
            </a:pPr>
            <a:r>
              <a:rPr lang="en-US" sz="2400" dirty="0" smtClean="0"/>
              <a:t>1989 included in Appendix I at CoP7</a:t>
            </a:r>
          </a:p>
          <a:p>
            <a:pPr lvl="1" eaLnBrk="1" hangingPunct="1">
              <a:lnSpc>
                <a:spcPct val="90000"/>
              </a:lnSpc>
            </a:pPr>
            <a:r>
              <a:rPr lang="en-US" sz="2000" dirty="0" smtClean="0"/>
              <a:t>USA market (15%) vanishes, Europe down</a:t>
            </a:r>
          </a:p>
          <a:p>
            <a:pPr lvl="1" eaLnBrk="1" hangingPunct="1">
              <a:lnSpc>
                <a:spcPct val="90000"/>
              </a:lnSpc>
            </a:pPr>
            <a:r>
              <a:rPr lang="en-US" sz="2000" dirty="0" smtClean="0"/>
              <a:t>Effective at reducing poaching, illegal trade, in many countries</a:t>
            </a:r>
          </a:p>
          <a:p>
            <a:pPr eaLnBrk="1" hangingPunct="1">
              <a:lnSpc>
                <a:spcPct val="90000"/>
              </a:lnSpc>
            </a:pPr>
            <a:r>
              <a:rPr lang="en-US" sz="2400" dirty="0" smtClean="0"/>
              <a:t>1997 Split listing </a:t>
            </a:r>
          </a:p>
          <a:p>
            <a:pPr lvl="1" eaLnBrk="1" hangingPunct="1">
              <a:lnSpc>
                <a:spcPct val="90000"/>
              </a:lnSpc>
            </a:pPr>
            <a:r>
              <a:rPr lang="en-US" sz="2000" dirty="0" smtClean="0"/>
              <a:t>Botswana, Zimbabwe, Namibia populations to App II </a:t>
            </a:r>
          </a:p>
          <a:p>
            <a:pPr lvl="1" eaLnBrk="1" hangingPunct="1">
              <a:lnSpc>
                <a:spcPct val="90000"/>
              </a:lnSpc>
            </a:pPr>
            <a:r>
              <a:rPr lang="en-US" sz="2000" dirty="0" smtClean="0"/>
              <a:t>One-off sale approved</a:t>
            </a:r>
          </a:p>
          <a:p>
            <a:pPr eaLnBrk="1" hangingPunct="1">
              <a:lnSpc>
                <a:spcPct val="90000"/>
              </a:lnSpc>
            </a:pPr>
            <a:r>
              <a:rPr lang="en-US" sz="2400" dirty="0" smtClean="0"/>
              <a:t>2000 South Africa population to App II</a:t>
            </a:r>
          </a:p>
          <a:p>
            <a:pPr eaLnBrk="1" hangingPunct="1">
              <a:lnSpc>
                <a:spcPct val="90000"/>
              </a:lnSpc>
            </a:pPr>
            <a:r>
              <a:rPr lang="en-US" sz="2400" dirty="0" smtClean="0"/>
              <a:t>2002 strong conditionality on future sales</a:t>
            </a:r>
          </a:p>
          <a:p>
            <a:pPr eaLnBrk="1" hangingPunct="1">
              <a:lnSpc>
                <a:spcPct val="90000"/>
              </a:lnSpc>
            </a:pPr>
            <a:r>
              <a:rPr lang="en-US" sz="2400" dirty="0" smtClean="0"/>
              <a:t>2007 sale of </a:t>
            </a:r>
            <a:r>
              <a:rPr lang="en-US" sz="2000" dirty="0" smtClean="0"/>
              <a:t>60 tons from Botswana, Namibia, S Africa to Japan (and later China).</a:t>
            </a:r>
          </a:p>
          <a:p>
            <a:pPr eaLnBrk="1" hangingPunct="1">
              <a:lnSpc>
                <a:spcPct val="90000"/>
              </a:lnSpc>
            </a:pPr>
            <a:endParaRPr lang="en-US" sz="2400" dirty="0" smtClean="0"/>
          </a:p>
          <a:p>
            <a:pPr eaLnBrk="1" hangingPunct="1">
              <a:lnSpc>
                <a:spcPct val="90000"/>
              </a:lnSpc>
            </a:pPr>
            <a:endParaRPr lang="en-US" sz="2800" dirty="0" smtClean="0"/>
          </a:p>
          <a:p>
            <a:pPr lvl="1" eaLnBrk="1" hangingPunct="1">
              <a:lnSpc>
                <a:spcPct val="90000"/>
              </a:lnSpc>
            </a:pPr>
            <a:endParaRPr lang="en-US" sz="2400" dirty="0" smtClean="0"/>
          </a:p>
        </p:txBody>
      </p:sp>
      <p:pic>
        <p:nvPicPr>
          <p:cNvPr id="5" name="Picture 4" descr="115054 ivory Kruger"/>
          <p:cNvPicPr>
            <a:picLocks noChangeAspect="1" noChangeArrowheads="1"/>
          </p:cNvPicPr>
          <p:nvPr/>
        </p:nvPicPr>
        <p:blipFill>
          <a:blip r:embed="rId3" cstate="email"/>
          <a:srcRect/>
          <a:stretch>
            <a:fillRect/>
          </a:stretch>
        </p:blipFill>
        <p:spPr bwMode="auto">
          <a:xfrm>
            <a:off x="7670800" y="1066800"/>
            <a:ext cx="1320800" cy="1981200"/>
          </a:xfrm>
          <a:prstGeom prst="rect">
            <a:avLst/>
          </a:prstGeom>
          <a:noFill/>
        </p:spPr>
      </p:pic>
      <p:sp>
        <p:nvSpPr>
          <p:cNvPr id="6"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16</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609600"/>
            <a:ext cx="7772400" cy="1143000"/>
          </a:xfrm>
          <a:solidFill>
            <a:schemeClr val="bg1"/>
          </a:solidFill>
        </p:spPr>
        <p:txBody>
          <a:bodyPr/>
          <a:lstStyle/>
          <a:p>
            <a:pPr eaLnBrk="1" hangingPunct="1"/>
            <a:r>
              <a:rPr lang="en-US" dirty="0" smtClean="0"/>
              <a:t>History of Listing</a:t>
            </a:r>
            <a:br>
              <a:rPr lang="en-US" dirty="0" smtClean="0"/>
            </a:br>
            <a:r>
              <a:rPr lang="en-US" sz="3600" i="1" dirty="0" smtClean="0"/>
              <a:t>Very abridged</a:t>
            </a:r>
            <a:endParaRPr lang="en-US" dirty="0" smtClean="0"/>
          </a:p>
        </p:txBody>
      </p:sp>
      <p:sp>
        <p:nvSpPr>
          <p:cNvPr id="82947" name="Rectangle 3"/>
          <p:cNvSpPr>
            <a:spLocks noGrp="1" noChangeArrowheads="1"/>
          </p:cNvSpPr>
          <p:nvPr>
            <p:ph type="body" idx="1"/>
          </p:nvPr>
        </p:nvSpPr>
        <p:spPr>
          <a:xfrm>
            <a:off x="685800" y="1981200"/>
            <a:ext cx="8153400" cy="4114800"/>
          </a:xfrm>
          <a:solidFill>
            <a:schemeClr val="bg1"/>
          </a:solidFill>
        </p:spPr>
        <p:txBody>
          <a:bodyPr/>
          <a:lstStyle/>
          <a:p>
            <a:pPr eaLnBrk="1" hangingPunct="1">
              <a:lnSpc>
                <a:spcPct val="90000"/>
              </a:lnSpc>
            </a:pPr>
            <a:r>
              <a:rPr lang="en-US" sz="2400" dirty="0" smtClean="0"/>
              <a:t>2007 (CoP14) Zambia, Tanzania submit proposals for downlisting. Tanzania withdraws, Zambia rejected</a:t>
            </a:r>
          </a:p>
          <a:p>
            <a:pPr eaLnBrk="1" hangingPunct="1">
              <a:lnSpc>
                <a:spcPct val="90000"/>
              </a:lnSpc>
            </a:pPr>
            <a:endParaRPr lang="en-US" sz="2400" dirty="0" smtClean="0"/>
          </a:p>
          <a:p>
            <a:pPr eaLnBrk="1" hangingPunct="1">
              <a:lnSpc>
                <a:spcPct val="90000"/>
              </a:lnSpc>
            </a:pPr>
            <a:r>
              <a:rPr lang="en-US" sz="2400" dirty="0" smtClean="0"/>
              <a:t>2010 (CoP15) Zambia, Tanzania submit proposals for downlisting.</a:t>
            </a:r>
          </a:p>
          <a:p>
            <a:pPr lvl="1" eaLnBrk="1" hangingPunct="1">
              <a:lnSpc>
                <a:spcPct val="90000"/>
              </a:lnSpc>
            </a:pPr>
            <a:r>
              <a:rPr lang="en-US" sz="2000" dirty="0" smtClean="0"/>
              <a:t>CITES Secretariat recommends allowing Zambia be approved</a:t>
            </a:r>
          </a:p>
          <a:p>
            <a:pPr lvl="1" eaLnBrk="1" hangingPunct="1">
              <a:lnSpc>
                <a:spcPct val="90000"/>
              </a:lnSpc>
            </a:pPr>
            <a:r>
              <a:rPr lang="en-US" sz="2000" dirty="0" smtClean="0"/>
              <a:t>CITES Secretariat rejects similar request by Tanzania. </a:t>
            </a:r>
          </a:p>
          <a:p>
            <a:pPr lvl="1" eaLnBrk="1" hangingPunct="1">
              <a:lnSpc>
                <a:spcPct val="90000"/>
              </a:lnSpc>
            </a:pPr>
            <a:r>
              <a:rPr lang="en-US" sz="2000" dirty="0" smtClean="0"/>
              <a:t>Proposals rejected</a:t>
            </a:r>
          </a:p>
          <a:p>
            <a:pPr eaLnBrk="1" hangingPunct="1">
              <a:lnSpc>
                <a:spcPct val="90000"/>
              </a:lnSpc>
              <a:buFontTx/>
              <a:buNone/>
            </a:pPr>
            <a:endParaRPr lang="en-US" sz="2400" dirty="0" smtClean="0"/>
          </a:p>
        </p:txBody>
      </p:sp>
      <p:pic>
        <p:nvPicPr>
          <p:cNvPr id="4" name="Picture 27" descr="elll2"/>
          <p:cNvPicPr>
            <a:picLocks noChangeAspect="1" noChangeArrowheads="1"/>
          </p:cNvPicPr>
          <p:nvPr/>
        </p:nvPicPr>
        <p:blipFill>
          <a:blip r:embed="rId3" cstate="email"/>
          <a:srcRect/>
          <a:stretch>
            <a:fillRect/>
          </a:stretch>
        </p:blipFill>
        <p:spPr bwMode="auto">
          <a:xfrm>
            <a:off x="7225812" y="4114800"/>
            <a:ext cx="1994388" cy="2743200"/>
          </a:xfrm>
          <a:prstGeom prst="rect">
            <a:avLst/>
          </a:prstGeom>
          <a:noFill/>
          <a:ln w="9525">
            <a:noFill/>
            <a:miter lim="800000"/>
            <a:headEnd/>
            <a:tailEnd/>
          </a:ln>
        </p:spPr>
      </p:pic>
      <p:sp>
        <p:nvSpPr>
          <p:cNvPr id="5"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17</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bwMode="auto">
          <a:xfrm>
            <a:off x="457200" y="-228600"/>
            <a:ext cx="8229600" cy="1143000"/>
          </a:xfrm>
          <a:prstGeom prst="rect">
            <a:avLst/>
          </a:prstGeom>
          <a:noFill/>
          <a:ln w="9525">
            <a:noFill/>
            <a:miter lim="800000"/>
            <a:headEnd/>
            <a:tailEnd/>
          </a:ln>
        </p:spPr>
        <p:txBody>
          <a:bodyPr anchor="ctr"/>
          <a:lstStyle/>
          <a:p>
            <a:pPr algn="ctr" eaLnBrk="1" hangingPunct="1">
              <a:defRPr/>
            </a:pPr>
            <a:r>
              <a:rPr lang="en-US" sz="4000" kern="0" dirty="0">
                <a:solidFill>
                  <a:schemeClr val="tx2"/>
                </a:solidFill>
                <a:latin typeface="+mj-lt"/>
                <a:ea typeface="+mj-ea"/>
                <a:cs typeface="+mj-cs"/>
              </a:rPr>
              <a:t>ETIS &amp; MIKE</a:t>
            </a:r>
          </a:p>
        </p:txBody>
      </p:sp>
      <p:sp>
        <p:nvSpPr>
          <p:cNvPr id="41987" name="Content Placeholder 4"/>
          <p:cNvSpPr txBox="1">
            <a:spLocks/>
          </p:cNvSpPr>
          <p:nvPr/>
        </p:nvSpPr>
        <p:spPr bwMode="auto">
          <a:xfrm>
            <a:off x="228600" y="2362200"/>
            <a:ext cx="8686800" cy="4419600"/>
          </a:xfrm>
          <a:prstGeom prst="rect">
            <a:avLst/>
          </a:prstGeom>
          <a:noFill/>
          <a:ln w="9525">
            <a:noFill/>
            <a:miter lim="800000"/>
            <a:headEnd/>
            <a:tailEnd/>
          </a:ln>
        </p:spPr>
        <p:txBody>
          <a:bodyPr/>
          <a:lstStyle/>
          <a:p>
            <a:pPr marL="342900" indent="-342900" defTabSz="457200" eaLnBrk="1" hangingPunct="1">
              <a:spcBef>
                <a:spcPct val="20000"/>
              </a:spcBef>
            </a:pPr>
            <a:r>
              <a:rPr lang="en-US" sz="3000" dirty="0"/>
              <a:t>CoP10 1997 CITES Parties mandate</a:t>
            </a:r>
          </a:p>
          <a:p>
            <a:pPr marL="342900" indent="-342900" defTabSz="457200" eaLnBrk="1" hangingPunct="1">
              <a:spcBef>
                <a:spcPct val="20000"/>
              </a:spcBef>
              <a:buFontTx/>
              <a:buChar char="•"/>
            </a:pPr>
            <a:r>
              <a:rPr lang="en-US" sz="2500" dirty="0"/>
              <a:t>Comprehensive international monitoring system </a:t>
            </a:r>
            <a:r>
              <a:rPr lang="en-US" sz="2500" dirty="0" smtClean="0"/>
              <a:t>to track </a:t>
            </a:r>
            <a:r>
              <a:rPr lang="en-US" sz="2500" dirty="0"/>
              <a:t>illegal trade in elephant </a:t>
            </a:r>
            <a:r>
              <a:rPr lang="en-US" sz="2500" dirty="0" smtClean="0"/>
              <a:t>products </a:t>
            </a:r>
            <a:r>
              <a:rPr lang="en-US" sz="2500" dirty="0"/>
              <a:t>(ETIS) </a:t>
            </a:r>
            <a:endParaRPr lang="en-US" sz="2500" dirty="0" smtClean="0"/>
          </a:p>
          <a:p>
            <a:pPr marL="800100" lvl="1" indent="-342900" defTabSz="457200" eaLnBrk="1" hangingPunct="1">
              <a:spcBef>
                <a:spcPct val="20000"/>
              </a:spcBef>
              <a:buFontTx/>
              <a:buChar char="•"/>
            </a:pPr>
            <a:r>
              <a:rPr lang="en-GB" dirty="0" smtClean="0">
                <a:latin typeface="Arial" pitchFamily="34" charset="0"/>
              </a:rPr>
              <a:t>Key countries/regions in Africa: Central Africa (DR Congo, Cameroon), Nigeria, Angola, Mozambique and Egypt</a:t>
            </a:r>
            <a:endParaRPr lang="en-GB" dirty="0">
              <a:latin typeface="Arial" pitchFamily="34" charset="0"/>
            </a:endParaRPr>
          </a:p>
          <a:p>
            <a:pPr marL="800100" lvl="1" indent="-342900" defTabSz="457200" eaLnBrk="1" hangingPunct="1">
              <a:spcBef>
                <a:spcPct val="20000"/>
              </a:spcBef>
              <a:buFontTx/>
              <a:buChar char="•"/>
            </a:pPr>
            <a:r>
              <a:rPr lang="en-GB" dirty="0" smtClean="0">
                <a:latin typeface="Arial" pitchFamily="34" charset="0"/>
              </a:rPr>
              <a:t>Key countries in Asia: Thailand, Myanmar, China</a:t>
            </a:r>
            <a:endParaRPr lang="en-US" dirty="0"/>
          </a:p>
          <a:p>
            <a:pPr marL="342900" indent="-342900" defTabSz="457200" eaLnBrk="1" hangingPunct="1">
              <a:spcBef>
                <a:spcPct val="20000"/>
              </a:spcBef>
              <a:buFontTx/>
              <a:buChar char="•"/>
            </a:pPr>
            <a:r>
              <a:rPr lang="en-US" sz="2500" dirty="0"/>
              <a:t>Field based effort to monitor law enforcement efforts and illegal killing of elephants (MIKE</a:t>
            </a:r>
            <a:r>
              <a:rPr lang="en-US" sz="2500" dirty="0" smtClean="0"/>
              <a:t>)</a:t>
            </a:r>
            <a:endParaRPr lang="en-US" sz="2500" dirty="0"/>
          </a:p>
        </p:txBody>
      </p:sp>
      <p:pic>
        <p:nvPicPr>
          <p:cNvPr id="4" name="Picture 7"/>
          <p:cNvPicPr>
            <a:picLocks noChangeAspect="1" noChangeArrowheads="1"/>
          </p:cNvPicPr>
          <p:nvPr/>
        </p:nvPicPr>
        <p:blipFill>
          <a:blip r:embed="rId2" cstate="email"/>
          <a:srcRect/>
          <a:stretch>
            <a:fillRect/>
          </a:stretch>
        </p:blipFill>
        <p:spPr bwMode="auto">
          <a:xfrm>
            <a:off x="0" y="0"/>
            <a:ext cx="1565275" cy="2133600"/>
          </a:xfrm>
          <a:prstGeom prst="rect">
            <a:avLst/>
          </a:prstGeom>
          <a:noFill/>
        </p:spPr>
      </p:pic>
      <p:pic>
        <p:nvPicPr>
          <p:cNvPr id="5" name="Picture 4" descr="106101 ivory Mozambique"/>
          <p:cNvPicPr>
            <a:picLocks noChangeAspect="1" noChangeArrowheads="1"/>
          </p:cNvPicPr>
          <p:nvPr/>
        </p:nvPicPr>
        <p:blipFill>
          <a:blip r:embed="rId3" cstate="email"/>
          <a:srcRect/>
          <a:stretch>
            <a:fillRect/>
          </a:stretch>
        </p:blipFill>
        <p:spPr bwMode="auto">
          <a:xfrm>
            <a:off x="7562850" y="0"/>
            <a:ext cx="1581150" cy="2438400"/>
          </a:xfrm>
          <a:prstGeom prst="rect">
            <a:avLst/>
          </a:prstGeom>
          <a:noFill/>
        </p:spPr>
      </p:pic>
      <p:pic>
        <p:nvPicPr>
          <p:cNvPr id="7" name="Picture 2" descr="HKivory05'05"/>
          <p:cNvPicPr>
            <a:picLocks noChangeAspect="1" noChangeArrowheads="1"/>
          </p:cNvPicPr>
          <p:nvPr/>
        </p:nvPicPr>
        <p:blipFill>
          <a:blip r:embed="rId4" cstate="email"/>
          <a:srcRect/>
          <a:stretch>
            <a:fillRect/>
          </a:stretch>
        </p:blipFill>
        <p:spPr bwMode="auto">
          <a:xfrm>
            <a:off x="3379959" y="609600"/>
            <a:ext cx="2335041" cy="1752600"/>
          </a:xfrm>
          <a:prstGeom prst="rect">
            <a:avLst/>
          </a:prstGeom>
          <a:noFill/>
          <a:ln w="9525">
            <a:noFill/>
            <a:miter lim="800000"/>
            <a:headEnd/>
            <a:tailEnd/>
          </a:ln>
        </p:spPr>
      </p:pic>
      <p:sp>
        <p:nvSpPr>
          <p:cNvPr id="8"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18</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1618"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345622"/>
            <a:ext cx="4211240"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181600" y="1295400"/>
            <a:ext cx="3809999" cy="2677656"/>
          </a:xfrm>
          <a:prstGeom prst="rect">
            <a:avLst/>
          </a:prstGeom>
          <a:noFill/>
        </p:spPr>
        <p:txBody>
          <a:bodyPr wrap="square">
            <a:spAutoFit/>
          </a:bodyPr>
          <a:lstStyle/>
          <a:p>
            <a:pPr>
              <a:defRPr/>
            </a:pPr>
            <a:r>
              <a:rPr lang="en-US" dirty="0">
                <a:solidFill>
                  <a:schemeClr val="bg1"/>
                </a:solidFill>
                <a:latin typeface="Arial" charset="0"/>
                <a:ea typeface="ＭＳ Ｐゴシック" charset="0"/>
              </a:rPr>
              <a:t>8 worst countries must produce action plans</a:t>
            </a:r>
          </a:p>
          <a:p>
            <a:pPr marL="285750" indent="-285750">
              <a:buFont typeface="Arial" pitchFamily="34" charset="0"/>
              <a:buChar char="•"/>
              <a:defRPr/>
            </a:pPr>
            <a:r>
              <a:rPr lang="en-US" dirty="0">
                <a:solidFill>
                  <a:schemeClr val="bg1"/>
                </a:solidFill>
                <a:latin typeface="Arial" charset="0"/>
                <a:ea typeface="ＭＳ Ｐゴシック" charset="0"/>
              </a:rPr>
              <a:t>Kenya, Tanzania, Uganda,</a:t>
            </a:r>
          </a:p>
          <a:p>
            <a:pPr marL="285750" indent="-285750">
              <a:buFont typeface="Arial" pitchFamily="34" charset="0"/>
              <a:buChar char="•"/>
              <a:defRPr/>
            </a:pPr>
            <a:r>
              <a:rPr lang="en-US" dirty="0">
                <a:solidFill>
                  <a:schemeClr val="bg1"/>
                </a:solidFill>
                <a:latin typeface="Arial" charset="0"/>
                <a:ea typeface="ＭＳ Ｐゴシック" charset="0"/>
              </a:rPr>
              <a:t>Malaysia, Thailand, Philippines</a:t>
            </a:r>
          </a:p>
          <a:p>
            <a:pPr marL="285750" indent="-285750">
              <a:buFont typeface="Arial" pitchFamily="34" charset="0"/>
              <a:buChar char="•"/>
              <a:defRPr/>
            </a:pPr>
            <a:r>
              <a:rPr lang="en-US" dirty="0">
                <a:solidFill>
                  <a:schemeClr val="bg1"/>
                </a:solidFill>
                <a:latin typeface="Arial" charset="0"/>
                <a:ea typeface="ＭＳ Ｐゴシック" charset="0"/>
              </a:rPr>
              <a:t>Vietnam, China</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152400"/>
            <a:ext cx="853679" cy="1166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a:spLocks noChangeArrowheads="1"/>
          </p:cNvSpPr>
          <p:nvPr/>
        </p:nvSpPr>
        <p:spPr bwMode="auto">
          <a:xfrm>
            <a:off x="5500688" y="5105400"/>
            <a:ext cx="33385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dirty="0" smtClean="0">
                <a:solidFill>
                  <a:schemeClr val="bg1"/>
                </a:solidFill>
              </a:rPr>
              <a:t>CITES: possible sanctions </a:t>
            </a:r>
            <a:r>
              <a:rPr lang="en-US" dirty="0">
                <a:solidFill>
                  <a:schemeClr val="bg1"/>
                </a:solidFill>
              </a:rPr>
              <a:t>in 2014 for non-compliance</a:t>
            </a: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00688" y="3995356"/>
            <a:ext cx="1467507" cy="103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0" y="5867400"/>
            <a:ext cx="5450403" cy="830997"/>
          </a:xfrm>
          <a:prstGeom prst="rect">
            <a:avLst/>
          </a:prstGeom>
          <a:noFill/>
        </p:spPr>
        <p:txBody>
          <a:bodyPr wrap="none" rtlCol="0">
            <a:spAutoFit/>
          </a:bodyPr>
          <a:lstStyle/>
          <a:p>
            <a:r>
              <a:rPr lang="en-US" sz="4800" dirty="0" smtClean="0">
                <a:solidFill>
                  <a:schemeClr val="bg1"/>
                </a:solidFill>
              </a:rPr>
              <a:t>Stop the Trafficking</a:t>
            </a:r>
            <a:endParaRPr lang="en-US" sz="4800" dirty="0">
              <a:solidFill>
                <a:schemeClr val="bg1"/>
              </a:solidFill>
            </a:endParaRPr>
          </a:p>
        </p:txBody>
      </p:sp>
      <p:sp>
        <p:nvSpPr>
          <p:cNvPr id="11"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19</a:t>
            </a:fld>
            <a:endParaRPr lang="en-US" b="1" dirty="0">
              <a:solidFill>
                <a:schemeClr val="bg1"/>
              </a:solidFill>
            </a:endParaRPr>
          </a:p>
        </p:txBody>
      </p:sp>
    </p:spTree>
    <p:extLst>
      <p:ext uri="{BB962C8B-B14F-4D97-AF65-F5344CB8AC3E}">
        <p14:creationId xmlns:p14="http://schemas.microsoft.com/office/powerpoint/2010/main" val="28702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00298" y="214290"/>
            <a:ext cx="5348302" cy="1033482"/>
          </a:xfrm>
          <a:solidFill>
            <a:schemeClr val="bg1"/>
          </a:solidFill>
        </p:spPr>
        <p:txBody>
          <a:bodyPr/>
          <a:lstStyle/>
          <a:p>
            <a:pPr algn="ctr"/>
            <a:r>
              <a:rPr lang="fr-CH" dirty="0" smtClean="0"/>
              <a:t>What </a:t>
            </a:r>
            <a:r>
              <a:rPr lang="fr-CH" dirty="0" err="1" smtClean="0"/>
              <a:t>is</a:t>
            </a:r>
            <a:r>
              <a:rPr lang="fr-CH" dirty="0" smtClean="0"/>
              <a:t> CITES?</a:t>
            </a:r>
            <a:endParaRPr lang="en-US" dirty="0"/>
          </a:p>
        </p:txBody>
      </p:sp>
      <p:sp>
        <p:nvSpPr>
          <p:cNvPr id="7174" name="Rectangle 6"/>
          <p:cNvSpPr>
            <a:spLocks noGrp="1" noChangeArrowheads="1"/>
          </p:cNvSpPr>
          <p:nvPr>
            <p:ph type="body" sz="half" idx="1"/>
          </p:nvPr>
        </p:nvSpPr>
        <p:spPr>
          <a:xfrm>
            <a:off x="304800" y="1371600"/>
            <a:ext cx="8501122" cy="5143536"/>
          </a:xfrm>
          <a:solidFill>
            <a:schemeClr val="bg1"/>
          </a:solidFill>
        </p:spPr>
        <p:style>
          <a:lnRef idx="1">
            <a:schemeClr val="accent3"/>
          </a:lnRef>
          <a:fillRef idx="2">
            <a:schemeClr val="accent3"/>
          </a:fillRef>
          <a:effectRef idx="1">
            <a:schemeClr val="accent3"/>
          </a:effectRef>
          <a:fontRef idx="minor">
            <a:schemeClr val="dk1"/>
          </a:fontRef>
        </p:style>
        <p:txBody>
          <a:bodyPr/>
          <a:lstStyle/>
          <a:p>
            <a:pPr>
              <a:lnSpc>
                <a:spcPct val="80000"/>
              </a:lnSpc>
            </a:pPr>
            <a:endParaRPr lang="fr-CH" sz="2400" dirty="0" smtClean="0"/>
          </a:p>
          <a:p>
            <a:r>
              <a:rPr lang="en-US" sz="2800" dirty="0" smtClean="0"/>
              <a:t>Convention on International Trade in Endangered Species of Wild Fauna and Flora</a:t>
            </a:r>
          </a:p>
          <a:p>
            <a:endParaRPr lang="en-US" sz="2800" dirty="0" smtClean="0"/>
          </a:p>
          <a:p>
            <a:r>
              <a:rPr lang="en-US" sz="2800" dirty="0" smtClean="0"/>
              <a:t>First negotiated in Washington DC. </a:t>
            </a:r>
          </a:p>
          <a:p>
            <a:pPr marL="0" indent="0">
              <a:buNone/>
            </a:pPr>
            <a:r>
              <a:rPr lang="en-US" sz="2800" dirty="0"/>
              <a:t> </a:t>
            </a:r>
            <a:r>
              <a:rPr lang="en-US" sz="2800" dirty="0" smtClean="0"/>
              <a:t>   Signed March 1973; entered into force July 1975.</a:t>
            </a:r>
          </a:p>
          <a:p>
            <a:endParaRPr lang="en-US" sz="2800" dirty="0" smtClean="0"/>
          </a:p>
          <a:p>
            <a:r>
              <a:rPr lang="en-US" sz="2800" dirty="0" smtClean="0"/>
              <a:t>180 countries are ‘Parties’ (members)</a:t>
            </a:r>
          </a:p>
          <a:p>
            <a:endParaRPr lang="en-US" sz="2800" dirty="0" smtClean="0"/>
          </a:p>
          <a:p>
            <a:r>
              <a:rPr lang="en-US" sz="2800" dirty="0" smtClean="0"/>
              <a:t>Regulates international trade in listed species</a:t>
            </a:r>
          </a:p>
          <a:p>
            <a:pPr>
              <a:buNone/>
            </a:pPr>
            <a:endParaRPr lang="en-US" sz="2800" dirty="0" smtClean="0"/>
          </a:p>
          <a:p>
            <a:endParaRPr lang="en-US" sz="2800" dirty="0"/>
          </a:p>
        </p:txBody>
      </p:sp>
      <p:pic>
        <p:nvPicPr>
          <p:cNvPr id="6" name="Picture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282" y="142852"/>
            <a:ext cx="1632356" cy="1038227"/>
          </a:xfrm>
          <a:prstGeom prst="rect">
            <a:avLst/>
          </a:prstGeom>
          <a:solidFill>
            <a:schemeClr val="folHlink"/>
          </a:solidFill>
          <a:ln w="19050">
            <a:noFill/>
            <a:miter lim="800000"/>
            <a:headEnd/>
            <a:tailEnd/>
          </a:ln>
          <a:effectLst/>
        </p:spPr>
      </p:pic>
      <p:sp>
        <p:nvSpPr>
          <p:cNvPr id="7" name="Rectangle 17"/>
          <p:cNvSpPr>
            <a:spLocks noChangeArrowheads="1"/>
          </p:cNvSpPr>
          <p:nvPr/>
        </p:nvSpPr>
        <p:spPr bwMode="auto">
          <a:xfrm>
            <a:off x="8458200" y="6490156"/>
            <a:ext cx="533400" cy="215444"/>
          </a:xfrm>
          <a:prstGeom prst="rect">
            <a:avLst/>
          </a:prstGeom>
          <a:noFill/>
          <a:ln w="9525">
            <a:noFill/>
            <a:miter lim="800000"/>
            <a:headEnd/>
            <a:tailEnd/>
          </a:ln>
        </p:spPr>
        <p:txBody>
          <a:bodyPr wrap="square">
            <a:spAutoFit/>
          </a:bodyPr>
          <a:lstStyle/>
          <a:p>
            <a:pPr eaLnBrk="0" hangingPunct="0">
              <a:defRPr/>
            </a:pPr>
            <a:fld id="{8FDDB32F-E7F8-47E2-8343-C1F2480E8BA5}" type="slidenum">
              <a:rPr lang="en-US" sz="1200" baseline="-25000">
                <a:latin typeface="Arial" charset="0"/>
                <a:ea typeface="ＭＳ Ｐゴシック" pitchFamily="1" charset="-128"/>
                <a:cs typeface="+mn-cs"/>
              </a:rPr>
              <a:pPr eaLnBrk="0" hangingPunct="0">
                <a:defRPr/>
              </a:pPr>
              <a:t>2</a:t>
            </a:fld>
            <a:endParaRPr lang="en-US" sz="1200" baseline="-25000" dirty="0">
              <a:latin typeface="Arial" charset="0"/>
              <a:ea typeface="ＭＳ Ｐゴシック" pitchFamily="1" charset="-128"/>
              <a:cs typeface="+mn-cs"/>
            </a:endParaRPr>
          </a:p>
        </p:txBody>
      </p:sp>
      <p:pic>
        <p:nvPicPr>
          <p:cNvPr id="46082" name="Picture 2" descr="http://cites.org/sites/default/files/cites_map_l.gif"/>
          <p:cNvPicPr>
            <a:picLocks noChangeAspect="1" noChangeArrowheads="1"/>
          </p:cNvPicPr>
          <p:nvPr/>
        </p:nvPicPr>
        <p:blipFill>
          <a:blip r:embed="rId3" cstate="email"/>
          <a:srcRect/>
          <a:stretch>
            <a:fillRect/>
          </a:stretch>
        </p:blipFill>
        <p:spPr bwMode="auto">
          <a:xfrm>
            <a:off x="-304800" y="1447800"/>
            <a:ext cx="9906000" cy="5027295"/>
          </a:xfrm>
          <a:prstGeom prst="rect">
            <a:avLst/>
          </a:prstGeom>
          <a:noFill/>
        </p:spPr>
      </p:pic>
      <p:sp>
        <p:nvSpPr>
          <p:cNvPr id="8"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2</a:t>
            </a:fld>
            <a:endParaRPr lang="en-US" b="1" dirty="0">
              <a:solidFill>
                <a:schemeClr val="bg1"/>
              </a:solidFill>
            </a:endParaRPr>
          </a:p>
        </p:txBody>
      </p:sp>
    </p:spTree>
    <p:extLst>
      <p:ext uri="{BB962C8B-B14F-4D97-AF65-F5344CB8AC3E}">
        <p14:creationId xmlns:p14="http://schemas.microsoft.com/office/powerpoint/2010/main" val="36636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wipe(down)">
                                      <p:cBhvr>
                                        <p:cTn id="7"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981200" y="152400"/>
            <a:ext cx="5105400" cy="838200"/>
          </a:xfrm>
          <a:solidFill>
            <a:schemeClr val="bg1"/>
          </a:solidFill>
        </p:spPr>
        <p:txBody>
          <a:bodyPr/>
          <a:lstStyle/>
          <a:p>
            <a:pPr eaLnBrk="1" hangingPunct="1"/>
            <a:r>
              <a:rPr lang="en-US" sz="3200" dirty="0" smtClean="0"/>
              <a:t>CITES Processes</a:t>
            </a:r>
          </a:p>
        </p:txBody>
      </p:sp>
      <p:sp>
        <p:nvSpPr>
          <p:cNvPr id="3075" name="Rectangle 3"/>
          <p:cNvSpPr>
            <a:spLocks noGrp="1" noChangeArrowheads="1"/>
          </p:cNvSpPr>
          <p:nvPr>
            <p:ph type="body" idx="1"/>
          </p:nvPr>
        </p:nvSpPr>
        <p:spPr>
          <a:xfrm>
            <a:off x="609600" y="1143000"/>
            <a:ext cx="7924800" cy="5410200"/>
          </a:xfrm>
          <a:solidFill>
            <a:schemeClr val="bg1"/>
          </a:solidFill>
        </p:spPr>
        <p:txBody>
          <a:bodyPr/>
          <a:lstStyle/>
          <a:p>
            <a:pPr eaLnBrk="1" hangingPunct="1">
              <a:buNone/>
            </a:pPr>
            <a:r>
              <a:rPr lang="en-US" sz="2400" dirty="0" smtClean="0"/>
              <a:t>Animals Committee</a:t>
            </a:r>
          </a:p>
          <a:p>
            <a:pPr eaLnBrk="1" hangingPunct="1"/>
            <a:r>
              <a:rPr lang="en-US" sz="2400" dirty="0" smtClean="0"/>
              <a:t>Next meeting April 28 – May 3 (Mexico)</a:t>
            </a:r>
          </a:p>
          <a:p>
            <a:pPr eaLnBrk="1" hangingPunct="1"/>
            <a:r>
              <a:rPr lang="en-US" sz="2400" dirty="0" smtClean="0"/>
              <a:t>Can drive policy outcomes, action</a:t>
            </a:r>
          </a:p>
          <a:p>
            <a:pPr eaLnBrk="1" hangingPunct="1"/>
            <a:r>
              <a:rPr lang="en-US" sz="2400" dirty="0" smtClean="0"/>
              <a:t>Key agenda points at this meeting for WCS:</a:t>
            </a:r>
          </a:p>
          <a:p>
            <a:pPr lvl="1" eaLnBrk="1" hangingPunct="1"/>
            <a:r>
              <a:rPr lang="en-US" sz="2000" dirty="0" smtClean="0"/>
              <a:t>Review of Significant Trade</a:t>
            </a:r>
          </a:p>
          <a:p>
            <a:pPr lvl="1" eaLnBrk="1" hangingPunct="1"/>
            <a:r>
              <a:rPr lang="en-US" sz="2000" dirty="0" smtClean="0"/>
              <a:t>Illegal trade in cheetahs </a:t>
            </a:r>
          </a:p>
          <a:p>
            <a:pPr lvl="1" eaLnBrk="1" hangingPunct="1"/>
            <a:r>
              <a:rPr lang="en-US" sz="2000" dirty="0" smtClean="0"/>
              <a:t>Snake trade and conservation management</a:t>
            </a:r>
          </a:p>
          <a:p>
            <a:pPr lvl="1" eaLnBrk="1" hangingPunct="1"/>
            <a:r>
              <a:rPr lang="en-US" sz="2000" dirty="0" smtClean="0"/>
              <a:t>Tortoises and freshwater turtles</a:t>
            </a:r>
          </a:p>
          <a:p>
            <a:pPr lvl="1" eaLnBrk="1" hangingPunct="1"/>
            <a:r>
              <a:rPr lang="en-US" sz="2000" dirty="0" smtClean="0"/>
              <a:t>Shark conservation and management</a:t>
            </a:r>
          </a:p>
          <a:p>
            <a:pPr lvl="1" eaLnBrk="1" hangingPunct="1"/>
            <a:r>
              <a:rPr lang="en-US" sz="2000" dirty="0" smtClean="0"/>
              <a:t>Freshwater stingrays</a:t>
            </a:r>
          </a:p>
          <a:p>
            <a:pPr lvl="1" eaLnBrk="1" hangingPunct="1"/>
            <a:r>
              <a:rPr lang="en-US" sz="2000" dirty="0" smtClean="0"/>
              <a:t>Review of the Appendices</a:t>
            </a:r>
          </a:p>
          <a:p>
            <a:pPr lvl="1" eaLnBrk="1" hangingPunct="1"/>
            <a:r>
              <a:rPr lang="en-US" sz="2000" dirty="0" smtClean="0"/>
              <a:t>Bushmeat</a:t>
            </a:r>
          </a:p>
          <a:p>
            <a:pPr lvl="1" eaLnBrk="1" hangingPunct="1"/>
            <a:r>
              <a:rPr lang="en-US" sz="2000" dirty="0" smtClean="0"/>
              <a:t>Compliance and enforcement </a:t>
            </a:r>
          </a:p>
          <a:p>
            <a:pPr lvl="2" eaLnBrk="1" hangingPunct="1">
              <a:buNone/>
            </a:pPr>
            <a:r>
              <a:rPr lang="en-US" dirty="0" smtClean="0"/>
              <a:t> </a:t>
            </a:r>
          </a:p>
          <a:p>
            <a:pPr lvl="1" eaLnBrk="1" hangingPunct="1"/>
            <a:endParaRPr lang="en-US" dirty="0" smtClean="0"/>
          </a:p>
          <a:p>
            <a:pPr eaLnBrk="1" hangingPunct="1"/>
            <a:endParaRPr lang="en-US" dirty="0" smtClean="0"/>
          </a:p>
        </p:txBody>
      </p:sp>
      <p:pic>
        <p:nvPicPr>
          <p:cNvPr id="2" name="Picture 2" descr="C:\Users\slieberman\Documents\SL files preWCS\Powerpoints\PP Species specific\Shark PPs and photos\photos sharks\Bahamas.jpg"/>
          <p:cNvPicPr>
            <a:picLocks noChangeAspect="1" noChangeArrowheads="1"/>
          </p:cNvPicPr>
          <p:nvPr/>
        </p:nvPicPr>
        <p:blipFill>
          <a:blip r:embed="rId3" cstate="email"/>
          <a:srcRect/>
          <a:stretch>
            <a:fillRect/>
          </a:stretch>
        </p:blipFill>
        <p:spPr bwMode="auto">
          <a:xfrm>
            <a:off x="5829006" y="4648200"/>
            <a:ext cx="3467394" cy="2310407"/>
          </a:xfrm>
          <a:prstGeom prst="rect">
            <a:avLst/>
          </a:prstGeom>
          <a:noFill/>
        </p:spPr>
      </p:pic>
      <p:sp>
        <p:nvSpPr>
          <p:cNvPr id="5"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20</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981200" y="152400"/>
            <a:ext cx="5105400" cy="838200"/>
          </a:xfrm>
          <a:solidFill>
            <a:schemeClr val="bg1"/>
          </a:solidFill>
        </p:spPr>
        <p:txBody>
          <a:bodyPr/>
          <a:lstStyle/>
          <a:p>
            <a:pPr eaLnBrk="1" hangingPunct="1"/>
            <a:r>
              <a:rPr lang="en-US" sz="3200" dirty="0" smtClean="0"/>
              <a:t>CITES Processes</a:t>
            </a:r>
          </a:p>
        </p:txBody>
      </p:sp>
      <p:sp>
        <p:nvSpPr>
          <p:cNvPr id="3075" name="Rectangle 3"/>
          <p:cNvSpPr>
            <a:spLocks noGrp="1" noChangeArrowheads="1"/>
          </p:cNvSpPr>
          <p:nvPr>
            <p:ph type="body" idx="1"/>
          </p:nvPr>
        </p:nvSpPr>
        <p:spPr>
          <a:xfrm>
            <a:off x="609600" y="1143000"/>
            <a:ext cx="7467600" cy="5486400"/>
          </a:xfrm>
          <a:solidFill>
            <a:schemeClr val="bg1"/>
          </a:solidFill>
        </p:spPr>
        <p:txBody>
          <a:bodyPr/>
          <a:lstStyle/>
          <a:p>
            <a:pPr eaLnBrk="1" hangingPunct="1">
              <a:spcBef>
                <a:spcPts val="0"/>
              </a:spcBef>
              <a:spcAft>
                <a:spcPts val="600"/>
              </a:spcAft>
              <a:buNone/>
            </a:pPr>
            <a:r>
              <a:rPr lang="en-US" sz="2400" dirty="0" smtClean="0"/>
              <a:t>Standing Committee</a:t>
            </a:r>
          </a:p>
          <a:p>
            <a:pPr eaLnBrk="1" hangingPunct="1">
              <a:spcBef>
                <a:spcPts val="0"/>
              </a:spcBef>
              <a:spcAft>
                <a:spcPts val="600"/>
              </a:spcAft>
            </a:pPr>
            <a:r>
              <a:rPr lang="en-US" sz="2400" dirty="0" smtClean="0"/>
              <a:t>Next meeting 7-11 July 2014 (Geneva)</a:t>
            </a:r>
          </a:p>
          <a:p>
            <a:pPr eaLnBrk="1" hangingPunct="1">
              <a:spcBef>
                <a:spcPts val="0"/>
              </a:spcBef>
              <a:spcAft>
                <a:spcPts val="600"/>
              </a:spcAft>
            </a:pPr>
            <a:r>
              <a:rPr lang="en-US" sz="2400" dirty="0" smtClean="0"/>
              <a:t>Potential—major policy decisions, actions</a:t>
            </a:r>
          </a:p>
          <a:p>
            <a:pPr eaLnBrk="1" hangingPunct="1">
              <a:spcBef>
                <a:spcPts val="0"/>
              </a:spcBef>
              <a:spcAft>
                <a:spcPts val="600"/>
              </a:spcAft>
            </a:pPr>
            <a:r>
              <a:rPr lang="en-US" sz="2400" dirty="0" smtClean="0"/>
              <a:t>History, examples (rhinos, tigers)</a:t>
            </a:r>
          </a:p>
          <a:p>
            <a:pPr eaLnBrk="1" hangingPunct="1">
              <a:spcBef>
                <a:spcPts val="0"/>
              </a:spcBef>
              <a:spcAft>
                <a:spcPts val="600"/>
              </a:spcAft>
            </a:pPr>
            <a:r>
              <a:rPr lang="en-US" sz="2400" dirty="0" smtClean="0"/>
              <a:t>Key agenda points at this meeting for WCS:</a:t>
            </a:r>
          </a:p>
          <a:p>
            <a:pPr lvl="1" eaLnBrk="1" hangingPunct="1">
              <a:spcBef>
                <a:spcPts val="0"/>
              </a:spcBef>
              <a:spcAft>
                <a:spcPts val="600"/>
              </a:spcAft>
            </a:pPr>
            <a:r>
              <a:rPr lang="en-US" sz="2400" dirty="0" smtClean="0"/>
              <a:t>Elephants, ivory, 8 countries</a:t>
            </a:r>
          </a:p>
          <a:p>
            <a:pPr lvl="2" eaLnBrk="1" hangingPunct="1">
              <a:spcBef>
                <a:spcPts val="0"/>
              </a:spcBef>
              <a:spcAft>
                <a:spcPts val="600"/>
              </a:spcAft>
            </a:pPr>
            <a:r>
              <a:rPr lang="en-US" sz="2000" dirty="0" smtClean="0"/>
              <a:t>China, Thailand; Malaysia, Hong Kong, Philippines, Viet Nam; Kenya, Tanzania, Uganda</a:t>
            </a:r>
          </a:p>
          <a:p>
            <a:pPr lvl="1" eaLnBrk="1" hangingPunct="1">
              <a:spcBef>
                <a:spcPts val="0"/>
              </a:spcBef>
              <a:spcAft>
                <a:spcPts val="600"/>
              </a:spcAft>
            </a:pPr>
            <a:r>
              <a:rPr lang="en-US" sz="2400" dirty="0" smtClean="0"/>
              <a:t>Tiger trade</a:t>
            </a:r>
          </a:p>
          <a:p>
            <a:pPr lvl="1" eaLnBrk="1" hangingPunct="1">
              <a:spcBef>
                <a:spcPts val="0"/>
              </a:spcBef>
              <a:spcAft>
                <a:spcPts val="600"/>
              </a:spcAft>
            </a:pPr>
            <a:r>
              <a:rPr lang="en-US" sz="2400" dirty="0" smtClean="0"/>
              <a:t>Illegal wildlife trade, ICCWC</a:t>
            </a:r>
          </a:p>
          <a:p>
            <a:pPr eaLnBrk="1" hangingPunct="1">
              <a:spcBef>
                <a:spcPts val="0"/>
              </a:spcBef>
              <a:spcAft>
                <a:spcPts val="600"/>
              </a:spcAft>
            </a:pPr>
            <a:r>
              <a:rPr lang="en-US" sz="2400" dirty="0" smtClean="0"/>
              <a:t>August 2015 meeting</a:t>
            </a:r>
          </a:p>
          <a:p>
            <a:pPr lvl="1" eaLnBrk="1" hangingPunct="1">
              <a:spcBef>
                <a:spcPts val="0"/>
              </a:spcBef>
              <a:spcAft>
                <a:spcPts val="600"/>
              </a:spcAft>
              <a:buNone/>
            </a:pPr>
            <a:endParaRPr lang="en-US" sz="2400" dirty="0" smtClean="0"/>
          </a:p>
          <a:p>
            <a:pPr eaLnBrk="1" hangingPunct="1">
              <a:spcBef>
                <a:spcPts val="0"/>
              </a:spcBef>
              <a:spcAft>
                <a:spcPts val="600"/>
              </a:spcAft>
              <a:buNone/>
            </a:pPr>
            <a:r>
              <a:rPr lang="en-US" sz="2400" dirty="0" smtClean="0"/>
              <a:t>CoP17: South Africa, 2016</a:t>
            </a:r>
          </a:p>
          <a:p>
            <a:pPr lvl="1" eaLnBrk="1" hangingPunct="1"/>
            <a:endParaRPr lang="en-US" dirty="0" smtClean="0"/>
          </a:p>
          <a:p>
            <a:pPr eaLnBrk="1" hangingPunct="1"/>
            <a:endParaRPr lang="en-US" dirty="0" smtClean="0"/>
          </a:p>
        </p:txBody>
      </p:sp>
      <p:sp>
        <p:nvSpPr>
          <p:cNvPr id="4"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21</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5486400" cy="838200"/>
          </a:xfrm>
          <a:solidFill>
            <a:schemeClr val="bg1"/>
          </a:solidFill>
        </p:spPr>
        <p:txBody>
          <a:bodyPr/>
          <a:lstStyle/>
          <a:p>
            <a:r>
              <a:rPr lang="en-US" sz="3000" dirty="0" smtClean="0"/>
              <a:t>Standing Committee members</a:t>
            </a:r>
            <a:endParaRPr lang="en-US" sz="3000" dirty="0"/>
          </a:p>
        </p:txBody>
      </p:sp>
      <p:sp>
        <p:nvSpPr>
          <p:cNvPr id="3" name="Content Placeholder 2"/>
          <p:cNvSpPr>
            <a:spLocks noGrp="1"/>
          </p:cNvSpPr>
          <p:nvPr>
            <p:ph idx="1"/>
          </p:nvPr>
        </p:nvSpPr>
        <p:spPr/>
        <p:txBody>
          <a:bodyPr/>
          <a:lstStyle/>
          <a:p>
            <a:endParaRPr lang="en-US"/>
          </a:p>
        </p:txBody>
      </p:sp>
      <p:pic>
        <p:nvPicPr>
          <p:cNvPr id="4" name="Picture 2" descr="http://cites.org/sites/default/files/cites_map_l.gif"/>
          <p:cNvPicPr>
            <a:picLocks noChangeAspect="1" noChangeArrowheads="1"/>
          </p:cNvPicPr>
          <p:nvPr/>
        </p:nvPicPr>
        <p:blipFill>
          <a:blip r:embed="rId2" cstate="email"/>
          <a:srcRect/>
          <a:stretch>
            <a:fillRect/>
          </a:stretch>
        </p:blipFill>
        <p:spPr bwMode="auto">
          <a:xfrm>
            <a:off x="-914400" y="1066800"/>
            <a:ext cx="10656739" cy="5408295"/>
          </a:xfrm>
          <a:prstGeom prst="rect">
            <a:avLst/>
          </a:prstGeom>
          <a:noFill/>
        </p:spPr>
      </p:pic>
      <p:sp>
        <p:nvSpPr>
          <p:cNvPr id="5" name="Oval 4"/>
          <p:cNvSpPr/>
          <p:nvPr/>
        </p:nvSpPr>
        <p:spPr bwMode="auto">
          <a:xfrm>
            <a:off x="1219200" y="1828800"/>
            <a:ext cx="990600" cy="685800"/>
          </a:xfrm>
          <a:prstGeom prst="ellipse">
            <a:avLst/>
          </a:prstGeom>
          <a:solidFill>
            <a:srgbClr val="FFFF00">
              <a:alpha val="6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US</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6" name="Oval 5"/>
          <p:cNvSpPr/>
          <p:nvPr/>
        </p:nvSpPr>
        <p:spPr bwMode="auto">
          <a:xfrm>
            <a:off x="1371600" y="3733800"/>
            <a:ext cx="2057400" cy="1676400"/>
          </a:xfrm>
          <a:prstGeom prst="ellipse">
            <a:avLst/>
          </a:prstGeom>
          <a:solidFill>
            <a:srgbClr val="FFFF00">
              <a:alpha val="6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Colombia</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cs typeface="ＭＳ Ｐゴシック" charset="-128"/>
              </a:rPr>
              <a:t>Dominica</a:t>
            </a: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Guatemala</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7" name="Oval 6"/>
          <p:cNvSpPr/>
          <p:nvPr/>
        </p:nvSpPr>
        <p:spPr bwMode="auto">
          <a:xfrm>
            <a:off x="3810000" y="3048000"/>
            <a:ext cx="2133600" cy="1676400"/>
          </a:xfrm>
          <a:prstGeom prst="ellipse">
            <a:avLst/>
          </a:prstGeom>
          <a:solidFill>
            <a:srgbClr val="FFFF00">
              <a:alpha val="6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Botswana</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cs typeface="ＭＳ Ｐゴシック" charset="-128"/>
              </a:rPr>
              <a:t>Egypt</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cs typeface="ＭＳ Ｐゴシック" charset="-128"/>
              </a:rPr>
              <a:t>Niger</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cs typeface="ＭＳ Ｐゴシック" charset="-128"/>
              </a:rPr>
              <a:t>Uganda</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8" name="Oval 7"/>
          <p:cNvSpPr/>
          <p:nvPr/>
        </p:nvSpPr>
        <p:spPr bwMode="auto">
          <a:xfrm>
            <a:off x="3810000" y="1219200"/>
            <a:ext cx="2057400" cy="1676400"/>
          </a:xfrm>
          <a:prstGeom prst="ellipse">
            <a:avLst/>
          </a:prstGeom>
          <a:solidFill>
            <a:srgbClr val="FFFF00">
              <a:alpha val="6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cs typeface="ＭＳ Ｐゴシック" charset="-128"/>
              </a:rPr>
              <a:t>Norway</a:t>
            </a: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Hungary</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cs typeface="ＭＳ Ｐゴシック" charset="-128"/>
              </a:rPr>
              <a:t>Portugal</a:t>
            </a: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Ukraine</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9" name="Oval 8"/>
          <p:cNvSpPr/>
          <p:nvPr/>
        </p:nvSpPr>
        <p:spPr bwMode="auto">
          <a:xfrm>
            <a:off x="5943600" y="1828800"/>
            <a:ext cx="2057400" cy="1676400"/>
          </a:xfrm>
          <a:prstGeom prst="ellipse">
            <a:avLst/>
          </a:prstGeom>
          <a:solidFill>
            <a:srgbClr val="FFFF00">
              <a:alpha val="6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Indonesia</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cs typeface="ＭＳ Ｐゴシック" charset="-128"/>
              </a:rPr>
              <a:t>Japan</a:t>
            </a: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Kuwait</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0" name="Oval 9"/>
          <p:cNvSpPr/>
          <p:nvPr/>
        </p:nvSpPr>
        <p:spPr bwMode="auto">
          <a:xfrm>
            <a:off x="3505200" y="5029200"/>
            <a:ext cx="4191000" cy="1371600"/>
          </a:xfrm>
          <a:prstGeom prst="ellipse">
            <a:avLst/>
          </a:prstGeom>
          <a:solidFill>
            <a:schemeClr val="bg1">
              <a:alpha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Thailand (last</a:t>
            </a:r>
            <a:r>
              <a:rPr kumimoji="0" lang="en-US" sz="2000" b="0" i="0" u="none" strike="noStrike" cap="none" normalizeH="0" dirty="0" smtClean="0">
                <a:ln>
                  <a:noFill/>
                </a:ln>
                <a:solidFill>
                  <a:schemeClr val="tx1"/>
                </a:solidFill>
                <a:effectLst/>
                <a:latin typeface="Arial" charset="0"/>
                <a:ea typeface="ＭＳ Ｐゴシック" charset="-128"/>
                <a:cs typeface="ＭＳ Ｐゴシック" charset="-128"/>
              </a:rPr>
              <a:t> host)</a:t>
            </a:r>
          </a:p>
          <a:p>
            <a:pPr marL="0" marR="0" indent="0" algn="l" defTabSz="914400" rtl="0" eaLnBrk="0" fontAlgn="base" latinLnBrk="0" hangingPunct="0">
              <a:lnSpc>
                <a:spcPct val="100000"/>
              </a:lnSpc>
              <a:spcBef>
                <a:spcPct val="0"/>
              </a:spcBef>
              <a:spcAft>
                <a:spcPct val="0"/>
              </a:spcAft>
              <a:buClrTx/>
              <a:buSzTx/>
              <a:buFontTx/>
              <a:buNone/>
              <a:tabLst/>
            </a:pPr>
            <a:r>
              <a:rPr lang="en-US" sz="2000" baseline="0" dirty="0" smtClean="0">
                <a:cs typeface="ＭＳ Ｐゴシック" charset="-128"/>
              </a:rPr>
              <a:t>South</a:t>
            </a:r>
            <a:r>
              <a:rPr lang="en-US" sz="2000" dirty="0" smtClean="0">
                <a:cs typeface="ＭＳ Ｐゴシック" charset="-128"/>
              </a:rPr>
              <a:t> Africa (next host)</a:t>
            </a: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Switzerland (depositary)</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1" name="Oval 10"/>
          <p:cNvSpPr/>
          <p:nvPr/>
        </p:nvSpPr>
        <p:spPr bwMode="auto">
          <a:xfrm>
            <a:off x="7467600" y="4267200"/>
            <a:ext cx="1676400" cy="685800"/>
          </a:xfrm>
          <a:prstGeom prst="ellipse">
            <a:avLst/>
          </a:prstGeom>
          <a:solidFill>
            <a:srgbClr val="FFFF00">
              <a:alpha val="6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Australia</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2"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22</a:t>
            </a:fld>
            <a:endParaRPr lang="en-US" b="1" dirty="0">
              <a:solidFill>
                <a:schemeClr val="bg1"/>
              </a:solidFill>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147935"/>
            <a:ext cx="6819239" cy="461665"/>
          </a:xfrm>
          <a:prstGeom prst="rect">
            <a:avLst/>
          </a:prstGeom>
          <a:noFill/>
        </p:spPr>
        <p:txBody>
          <a:bodyPr wrap="none" rtlCol="0">
            <a:spAutoFit/>
          </a:bodyPr>
          <a:lstStyle/>
          <a:p>
            <a:r>
              <a:rPr lang="en-US" b="1" i="1" dirty="0" smtClean="0">
                <a:solidFill>
                  <a:srgbClr val="FFFF00"/>
                </a:solidFill>
                <a:effectLst>
                  <a:outerShdw blurRad="38100" dist="38100" dir="2700000" algn="tl">
                    <a:srgbClr val="000000">
                      <a:alpha val="43137"/>
                    </a:srgbClr>
                  </a:outerShdw>
                </a:effectLst>
              </a:rPr>
              <a:t>Wildlife trafficking--what is happening today?</a:t>
            </a:r>
            <a:endParaRPr lang="en-US" b="1" i="1" dirty="0">
              <a:solidFill>
                <a:srgbClr val="FFFF00"/>
              </a:solidFill>
              <a:effectLst>
                <a:outerShdw blurRad="38100" dist="38100" dir="2700000" algn="tl">
                  <a:srgbClr val="000000">
                    <a:alpha val="43137"/>
                  </a:srgbClr>
                </a:outerShdw>
              </a:effectLst>
            </a:endParaRPr>
          </a:p>
        </p:txBody>
      </p:sp>
      <p:pic>
        <p:nvPicPr>
          <p:cNvPr id="3" name="Picture 2" descr="VNN 2 tonne Ivory seizure Hai Phong Apr2010.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4572000"/>
            <a:ext cx="1862934" cy="23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00800" y="4572000"/>
            <a:ext cx="3048000" cy="22860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52800" y="4572000"/>
            <a:ext cx="3079374" cy="236010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00800" y="479742"/>
            <a:ext cx="2743200" cy="2057400"/>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828800" y="4572000"/>
            <a:ext cx="1528381" cy="2281166"/>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432174" y="2535785"/>
            <a:ext cx="2711826" cy="2036215"/>
          </a:xfrm>
          <a:prstGeom prst="rect">
            <a:avLst/>
          </a:prstGeom>
        </p:spPr>
      </p:pic>
      <p:sp>
        <p:nvSpPr>
          <p:cNvPr id="12" name="TextBox 11"/>
          <p:cNvSpPr txBox="1"/>
          <p:nvPr/>
        </p:nvSpPr>
        <p:spPr>
          <a:xfrm>
            <a:off x="76200" y="915412"/>
            <a:ext cx="6477000" cy="3139321"/>
          </a:xfrm>
          <a:prstGeom prst="rect">
            <a:avLst/>
          </a:prstGeom>
          <a:noFill/>
        </p:spPr>
        <p:txBody>
          <a:bodyPr wrap="square" rtlCol="0">
            <a:spAutoFit/>
          </a:bodyPr>
          <a:lstStyle/>
          <a:p>
            <a:r>
              <a:rPr lang="en-US" sz="2200" dirty="0" smtClean="0">
                <a:solidFill>
                  <a:srgbClr val="FFFF00"/>
                </a:solidFill>
              </a:rPr>
              <a:t>Poaching and trafficking in highly valuable body parts is: </a:t>
            </a:r>
          </a:p>
          <a:p>
            <a:pPr marL="342900" indent="-342900">
              <a:buFont typeface="Arial" pitchFamily="34" charset="0"/>
              <a:buChar char="•"/>
            </a:pPr>
            <a:r>
              <a:rPr lang="en-US" sz="2200" dirty="0" smtClean="0">
                <a:solidFill>
                  <a:srgbClr val="FFFF00"/>
                </a:solidFill>
              </a:rPr>
              <a:t>increasingly run by organized criminal syndicates;</a:t>
            </a:r>
          </a:p>
          <a:p>
            <a:pPr marL="342900" indent="-342900">
              <a:buFont typeface="Arial" pitchFamily="34" charset="0"/>
              <a:buChar char="•"/>
            </a:pPr>
            <a:r>
              <a:rPr lang="en-US" sz="2200" dirty="0" smtClean="0">
                <a:solidFill>
                  <a:srgbClr val="FFFF00"/>
                </a:solidFill>
              </a:rPr>
              <a:t>driven by high prices, particularly in East Asia; and</a:t>
            </a:r>
          </a:p>
          <a:p>
            <a:pPr marL="342900" indent="-342900">
              <a:buFont typeface="Arial" pitchFamily="34" charset="0"/>
              <a:buChar char="•"/>
            </a:pPr>
            <a:r>
              <a:rPr lang="en-US" sz="2200" dirty="0" smtClean="0">
                <a:solidFill>
                  <a:srgbClr val="FFFF00"/>
                </a:solidFill>
              </a:rPr>
              <a:t>facilitated by corruption, weak governance and low capacity all along the trade chain, from source to market.</a:t>
            </a:r>
            <a:endParaRPr lang="en-US" sz="2200" dirty="0">
              <a:solidFill>
                <a:srgbClr val="FFFF00"/>
              </a:solidFill>
            </a:endParaRPr>
          </a:p>
        </p:txBody>
      </p:sp>
      <p:sp>
        <p:nvSpPr>
          <p:cNvPr id="13"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23</a:t>
            </a:fld>
            <a:endParaRPr lang="en-US" b="1" dirty="0">
              <a:solidFill>
                <a:schemeClr val="bg1"/>
              </a:solidFill>
            </a:endParaRPr>
          </a:p>
        </p:txBody>
      </p:sp>
    </p:spTree>
    <p:extLst>
      <p:ext uri="{BB962C8B-B14F-4D97-AF65-F5344CB8AC3E}">
        <p14:creationId xmlns:p14="http://schemas.microsoft.com/office/powerpoint/2010/main" val="3441697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981200" y="152400"/>
            <a:ext cx="5105400" cy="838200"/>
          </a:xfrm>
          <a:solidFill>
            <a:schemeClr val="bg1"/>
          </a:solidFill>
        </p:spPr>
        <p:txBody>
          <a:bodyPr/>
          <a:lstStyle/>
          <a:p>
            <a:pPr eaLnBrk="1" hangingPunct="1"/>
            <a:r>
              <a:rPr lang="en-US" sz="3200" dirty="0" smtClean="0"/>
              <a:t>Policy engagement</a:t>
            </a:r>
          </a:p>
        </p:txBody>
      </p:sp>
      <p:sp>
        <p:nvSpPr>
          <p:cNvPr id="3075" name="Rectangle 3"/>
          <p:cNvSpPr>
            <a:spLocks noGrp="1" noChangeArrowheads="1"/>
          </p:cNvSpPr>
          <p:nvPr>
            <p:ph type="body" idx="1"/>
          </p:nvPr>
        </p:nvSpPr>
        <p:spPr>
          <a:xfrm>
            <a:off x="609600" y="1295400"/>
            <a:ext cx="7924800" cy="5029200"/>
          </a:xfrm>
          <a:solidFill>
            <a:schemeClr val="bg1"/>
          </a:solidFill>
        </p:spPr>
        <p:txBody>
          <a:bodyPr/>
          <a:lstStyle/>
          <a:p>
            <a:pPr eaLnBrk="1" hangingPunct="1">
              <a:buNone/>
            </a:pPr>
            <a:r>
              <a:rPr lang="en-US" sz="2400" dirty="0" smtClean="0"/>
              <a:t> </a:t>
            </a:r>
          </a:p>
          <a:p>
            <a:pPr eaLnBrk="1" hangingPunct="1"/>
            <a:r>
              <a:rPr lang="en-US" sz="2400" dirty="0" smtClean="0"/>
              <a:t>Provincial/local level</a:t>
            </a:r>
          </a:p>
          <a:p>
            <a:pPr eaLnBrk="1" hangingPunct="1"/>
            <a:r>
              <a:rPr lang="en-US" sz="2400" dirty="0" smtClean="0"/>
              <a:t>National level</a:t>
            </a:r>
          </a:p>
          <a:p>
            <a:pPr eaLnBrk="1" hangingPunct="1"/>
            <a:r>
              <a:rPr lang="en-US" sz="2400" dirty="0" smtClean="0"/>
              <a:t>International level: regional</a:t>
            </a:r>
          </a:p>
          <a:p>
            <a:pPr eaLnBrk="1" hangingPunct="1"/>
            <a:r>
              <a:rPr lang="en-US" sz="2400" dirty="0" smtClean="0"/>
              <a:t>International level: global, intergovernmental</a:t>
            </a:r>
            <a:endParaRPr lang="en-US" sz="2000" dirty="0" smtClean="0"/>
          </a:p>
          <a:p>
            <a:pPr eaLnBrk="1" hangingPunct="1"/>
            <a:endParaRPr lang="en-US" sz="2400" dirty="0" smtClean="0"/>
          </a:p>
          <a:p>
            <a:pPr eaLnBrk="1" hangingPunct="1"/>
            <a:r>
              <a:rPr lang="en-US" sz="2400" dirty="0" smtClean="0"/>
              <a:t>Use policy engagements &amp; deliverables to:</a:t>
            </a:r>
          </a:p>
          <a:p>
            <a:pPr lvl="1" eaLnBrk="1" hangingPunct="1"/>
            <a:r>
              <a:rPr lang="en-US" sz="2400" dirty="0" smtClean="0"/>
              <a:t>Drive conservation outcomes (species, places, etc.)</a:t>
            </a:r>
          </a:p>
          <a:p>
            <a:pPr lvl="1" eaLnBrk="1" hangingPunct="1"/>
            <a:r>
              <a:rPr lang="en-US" sz="2400" dirty="0" smtClean="0"/>
              <a:t>Drive actions by governments</a:t>
            </a:r>
          </a:p>
          <a:p>
            <a:pPr lvl="1" eaLnBrk="1" hangingPunct="1"/>
            <a:r>
              <a:rPr lang="en-US" sz="2400" dirty="0" smtClean="0"/>
              <a:t>Foster relationships (governments, donors, media)</a:t>
            </a:r>
          </a:p>
          <a:p>
            <a:pPr lvl="1" eaLnBrk="1" hangingPunct="1"/>
            <a:r>
              <a:rPr lang="en-US" sz="2400" dirty="0" smtClean="0"/>
              <a:t>Build political momentum, political will</a:t>
            </a:r>
          </a:p>
          <a:p>
            <a:pPr lvl="1" eaLnBrk="1" hangingPunct="1"/>
            <a:endParaRPr lang="en-US" sz="2400" dirty="0" smtClean="0"/>
          </a:p>
          <a:p>
            <a:pPr lvl="1" eaLnBrk="1" hangingPunct="1">
              <a:buNone/>
            </a:pPr>
            <a:endParaRPr lang="en-US" sz="2400" dirty="0" smtClean="0"/>
          </a:p>
        </p:txBody>
      </p:sp>
      <p:sp>
        <p:nvSpPr>
          <p:cNvPr id="4"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24</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95000"/>
            <a:lumOff val="5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09600" y="152400"/>
            <a:ext cx="8077200" cy="1447800"/>
          </a:xfrm>
          <a:solidFill>
            <a:schemeClr val="bg1"/>
          </a:solidFill>
        </p:spPr>
        <p:txBody>
          <a:bodyPr/>
          <a:lstStyle/>
          <a:p>
            <a:pPr eaLnBrk="1" hangingPunct="1"/>
            <a:r>
              <a:rPr lang="en-US" sz="3200" dirty="0" smtClean="0"/>
              <a:t>Beyond CITES</a:t>
            </a:r>
            <a:br>
              <a:rPr lang="en-US" sz="3200" dirty="0" smtClean="0"/>
            </a:br>
            <a:r>
              <a:rPr lang="en-US" sz="3200" dirty="0" smtClean="0"/>
              <a:t>Other fora, organizations that we can influence on wildlife trafficking</a:t>
            </a:r>
          </a:p>
        </p:txBody>
      </p:sp>
      <p:sp>
        <p:nvSpPr>
          <p:cNvPr id="3075" name="Rectangle 3"/>
          <p:cNvSpPr>
            <a:spLocks noGrp="1" noChangeArrowheads="1"/>
          </p:cNvSpPr>
          <p:nvPr>
            <p:ph type="body" idx="1"/>
          </p:nvPr>
        </p:nvSpPr>
        <p:spPr>
          <a:xfrm>
            <a:off x="914400" y="1676400"/>
            <a:ext cx="7467600" cy="3962400"/>
          </a:xfrm>
          <a:solidFill>
            <a:schemeClr val="bg1"/>
          </a:solidFill>
        </p:spPr>
        <p:txBody>
          <a:bodyPr/>
          <a:lstStyle/>
          <a:p>
            <a:pPr eaLnBrk="1" hangingPunct="1">
              <a:spcBef>
                <a:spcPts val="0"/>
              </a:spcBef>
              <a:spcAft>
                <a:spcPts val="600"/>
              </a:spcAft>
            </a:pPr>
            <a:r>
              <a:rPr lang="en-US" sz="2800" dirty="0" smtClean="0"/>
              <a:t>IUCN, World Parks Congress</a:t>
            </a:r>
          </a:p>
          <a:p>
            <a:pPr eaLnBrk="1" hangingPunct="1">
              <a:spcBef>
                <a:spcPts val="0"/>
              </a:spcBef>
              <a:spcAft>
                <a:spcPts val="600"/>
              </a:spcAft>
            </a:pPr>
            <a:r>
              <a:rPr lang="en-US" sz="2800" dirty="0" smtClean="0"/>
              <a:t>UNGA</a:t>
            </a:r>
          </a:p>
          <a:p>
            <a:pPr lvl="1" eaLnBrk="1" hangingPunct="1">
              <a:spcBef>
                <a:spcPts val="0"/>
              </a:spcBef>
              <a:spcAft>
                <a:spcPts val="600"/>
              </a:spcAft>
            </a:pPr>
            <a:r>
              <a:rPr lang="en-US" sz="2400" dirty="0" smtClean="0"/>
              <a:t>Possible UNGA Resolution</a:t>
            </a:r>
          </a:p>
          <a:p>
            <a:pPr lvl="1" eaLnBrk="1" hangingPunct="1">
              <a:spcBef>
                <a:spcPts val="0"/>
              </a:spcBef>
              <a:spcAft>
                <a:spcPts val="600"/>
              </a:spcAft>
            </a:pPr>
            <a:r>
              <a:rPr lang="en-US" sz="2400" dirty="0" smtClean="0"/>
              <a:t>Sustainable Development Goals; post 2015 development agenda</a:t>
            </a:r>
          </a:p>
          <a:p>
            <a:pPr lvl="1" eaLnBrk="1" hangingPunct="1">
              <a:spcBef>
                <a:spcPts val="0"/>
              </a:spcBef>
              <a:spcAft>
                <a:spcPts val="600"/>
              </a:spcAft>
            </a:pPr>
            <a:r>
              <a:rPr lang="en-US" sz="2400" dirty="0" smtClean="0"/>
              <a:t>Access to 193 governments at high level</a:t>
            </a:r>
          </a:p>
          <a:p>
            <a:pPr eaLnBrk="1" hangingPunct="1">
              <a:spcBef>
                <a:spcPts val="0"/>
              </a:spcBef>
              <a:spcAft>
                <a:spcPts val="600"/>
              </a:spcAft>
            </a:pPr>
            <a:r>
              <a:rPr lang="en-US" sz="2800" dirty="0" smtClean="0"/>
              <a:t>UNODC, UNCTOC</a:t>
            </a:r>
          </a:p>
        </p:txBody>
      </p:sp>
      <p:pic>
        <p:nvPicPr>
          <p:cNvPr id="4" name="Picture 2" descr="int-un-general-assembly-182-mfk021511.jpg"/>
          <p:cNvPicPr>
            <a:picLocks noChangeAspect="1" noChangeArrowheads="1"/>
          </p:cNvPicPr>
          <p:nvPr/>
        </p:nvPicPr>
        <p:blipFill>
          <a:blip r:embed="rId3" cstate="email"/>
          <a:srcRect/>
          <a:stretch>
            <a:fillRect/>
          </a:stretch>
        </p:blipFill>
        <p:spPr bwMode="auto">
          <a:xfrm>
            <a:off x="5710990" y="4425460"/>
            <a:ext cx="3433010" cy="2508740"/>
          </a:xfrm>
          <a:prstGeom prst="rect">
            <a:avLst/>
          </a:prstGeom>
          <a:noFill/>
        </p:spPr>
      </p:pic>
      <p:sp>
        <p:nvSpPr>
          <p:cNvPr id="5" name="Rounded Rectangle 4"/>
          <p:cNvSpPr/>
          <p:nvPr/>
        </p:nvSpPr>
        <p:spPr>
          <a:xfrm>
            <a:off x="1905000" y="5105400"/>
            <a:ext cx="1828800" cy="1386841"/>
          </a:xfrm>
          <a:prstGeom prst="roundRect">
            <a:avLst>
              <a:gd name="adj" fmla="val 10000"/>
            </a:avLst>
          </a:prstGeom>
          <a:blipFill rotWithShape="0">
            <a:blip r:embed="rId4" cstate="email"/>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6"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25</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2802" name="Picture 2" descr="https://fbcdn-sphotos-f-a.akamaihd.net/hphotos-ak-ash4/p480x480/1309_588776911154076_761247513_n.jp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2133599"/>
            <a:ext cx="3333750" cy="22098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6"/>
          <p:cNvSpPr txBox="1">
            <a:spLocks noChangeArrowheads="1"/>
          </p:cNvSpPr>
          <p:nvPr/>
        </p:nvSpPr>
        <p:spPr bwMode="auto">
          <a:xfrm>
            <a:off x="914400" y="6172200"/>
            <a:ext cx="7543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1800" b="1" dirty="0" smtClean="0">
                <a:solidFill>
                  <a:srgbClr val="FFFF00"/>
                </a:solidFill>
                <a:latin typeface="+mn-lt"/>
              </a:rPr>
              <a:t>Goal: Influence </a:t>
            </a:r>
            <a:r>
              <a:rPr lang="en-US" sz="1800" b="1" dirty="0">
                <a:solidFill>
                  <a:srgbClr val="FFFF00"/>
                </a:solidFill>
                <a:latin typeface="+mn-lt"/>
              </a:rPr>
              <a:t>senior </a:t>
            </a:r>
            <a:r>
              <a:rPr lang="en-US" sz="1800" b="1" dirty="0" smtClean="0">
                <a:solidFill>
                  <a:srgbClr val="FFFF00"/>
                </a:solidFill>
                <a:latin typeface="+mn-lt"/>
              </a:rPr>
              <a:t>leaders &amp; stimulate action by governments</a:t>
            </a:r>
            <a:endParaRPr lang="en-US" sz="1800" b="1" dirty="0">
              <a:solidFill>
                <a:srgbClr val="FFFF00"/>
              </a:solidFill>
              <a:latin typeface="+mn-lt"/>
            </a:endParaRPr>
          </a:p>
        </p:txBody>
      </p:sp>
      <p:sp>
        <p:nvSpPr>
          <p:cNvPr id="14" name="Title 1"/>
          <p:cNvSpPr>
            <a:spLocks noGrp="1"/>
          </p:cNvSpPr>
          <p:nvPr>
            <p:ph type="title"/>
          </p:nvPr>
        </p:nvSpPr>
        <p:spPr>
          <a:xfrm>
            <a:off x="457200" y="152400"/>
            <a:ext cx="8229600" cy="1143000"/>
          </a:xfrm>
        </p:spPr>
        <p:txBody>
          <a:bodyPr/>
          <a:lstStyle/>
          <a:p>
            <a:pPr eaLnBrk="1" hangingPunct="1"/>
            <a:r>
              <a:rPr lang="en-US" sz="2400" dirty="0" smtClean="0">
                <a:solidFill>
                  <a:srgbClr val="FFFF00"/>
                </a:solidFill>
                <a:ea typeface="ＭＳ Ｐゴシック" pitchFamily="34" charset="-128"/>
              </a:rPr>
              <a:t>Advocacy, Communications</a:t>
            </a:r>
          </a:p>
        </p:txBody>
      </p:sp>
      <p:pic>
        <p:nvPicPr>
          <p:cNvPr id="10" name="Picture 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91000" y="1905000"/>
            <a:ext cx="43053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26</a:t>
            </a:fld>
            <a:endParaRPr lang="en-US" b="1" dirty="0">
              <a:solidFill>
                <a:schemeClr val="bg1"/>
              </a:solidFill>
            </a:endParaRPr>
          </a:p>
        </p:txBody>
      </p:sp>
    </p:spTree>
    <p:extLst>
      <p:ext uri="{BB962C8B-B14F-4D97-AF65-F5344CB8AC3E}">
        <p14:creationId xmlns:p14="http://schemas.microsoft.com/office/powerpoint/2010/main" val="2790311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800" y="457200"/>
            <a:ext cx="6781800" cy="5301589"/>
          </a:xfrm>
          <a:prstGeom prst="rect">
            <a:avLst/>
          </a:prstGeom>
        </p:spPr>
      </p:pic>
      <p:sp>
        <p:nvSpPr>
          <p:cNvPr id="3" name="Title 2"/>
          <p:cNvSpPr txBox="1">
            <a:spLocks/>
          </p:cNvSpPr>
          <p:nvPr/>
        </p:nvSpPr>
        <p:spPr>
          <a:xfrm>
            <a:off x="1355075" y="7034788"/>
            <a:ext cx="6858000" cy="10834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4" name="Rectangle 3"/>
          <p:cNvSpPr/>
          <p:nvPr/>
        </p:nvSpPr>
        <p:spPr>
          <a:xfrm>
            <a:off x="7169398" y="609600"/>
            <a:ext cx="1974602" cy="1508105"/>
          </a:xfrm>
          <a:prstGeom prst="rect">
            <a:avLst/>
          </a:prstGeom>
        </p:spPr>
        <p:txBody>
          <a:bodyPr wrap="square">
            <a:spAutoFit/>
          </a:bodyPr>
          <a:lstStyle/>
          <a:p>
            <a:r>
              <a:rPr lang="en-US" dirty="0">
                <a:solidFill>
                  <a:schemeClr val="bg1"/>
                </a:solidFill>
              </a:rPr>
              <a:t>Clinton </a:t>
            </a:r>
            <a:r>
              <a:rPr lang="en-US" dirty="0" smtClean="0">
                <a:solidFill>
                  <a:schemeClr val="bg1"/>
                </a:solidFill>
              </a:rPr>
              <a:t>Global Initiative</a:t>
            </a:r>
            <a:r>
              <a:rPr lang="en-US" dirty="0">
                <a:solidFill>
                  <a:schemeClr val="bg1"/>
                </a:solidFill>
              </a:rPr>
              <a:t/>
            </a:r>
            <a:br>
              <a:rPr lang="en-US" dirty="0">
                <a:solidFill>
                  <a:schemeClr val="bg1"/>
                </a:solidFill>
              </a:rPr>
            </a:br>
            <a:r>
              <a:rPr lang="en-US" sz="2000" dirty="0" smtClean="0">
                <a:solidFill>
                  <a:schemeClr val="bg1"/>
                </a:solidFill>
              </a:rPr>
              <a:t>Sept. 26</a:t>
            </a:r>
            <a:r>
              <a:rPr lang="en-US" sz="2000" dirty="0">
                <a:solidFill>
                  <a:schemeClr val="bg1"/>
                </a:solidFill>
              </a:rPr>
              <a:t>, 2013</a:t>
            </a:r>
          </a:p>
        </p:txBody>
      </p:sp>
      <p:sp>
        <p:nvSpPr>
          <p:cNvPr id="6" name="TextBox 5"/>
          <p:cNvSpPr txBox="1"/>
          <p:nvPr/>
        </p:nvSpPr>
        <p:spPr>
          <a:xfrm>
            <a:off x="1219200" y="548536"/>
            <a:ext cx="1683598" cy="1569660"/>
          </a:xfrm>
          <a:prstGeom prst="rect">
            <a:avLst/>
          </a:prstGeom>
          <a:noFill/>
        </p:spPr>
        <p:txBody>
          <a:bodyPr wrap="square" rtlCol="0">
            <a:spAutoFit/>
          </a:bodyPr>
          <a:lstStyle/>
          <a:p>
            <a:r>
              <a:rPr lang="en-US" sz="1600" dirty="0" smtClean="0">
                <a:solidFill>
                  <a:schemeClr val="bg1"/>
                </a:solidFill>
              </a:rPr>
              <a:t>Botswana</a:t>
            </a:r>
          </a:p>
          <a:p>
            <a:r>
              <a:rPr lang="en-US" sz="1600" dirty="0" smtClean="0">
                <a:solidFill>
                  <a:schemeClr val="bg1"/>
                </a:solidFill>
              </a:rPr>
              <a:t>Burkina Faso</a:t>
            </a:r>
          </a:p>
          <a:p>
            <a:r>
              <a:rPr lang="en-US" sz="1600" dirty="0" smtClean="0">
                <a:solidFill>
                  <a:schemeClr val="bg1"/>
                </a:solidFill>
              </a:rPr>
              <a:t>Cote d’Ivoire</a:t>
            </a:r>
          </a:p>
          <a:p>
            <a:r>
              <a:rPr lang="en-US" sz="1600" dirty="0" smtClean="0">
                <a:solidFill>
                  <a:schemeClr val="bg1"/>
                </a:solidFill>
              </a:rPr>
              <a:t>Gabon</a:t>
            </a:r>
          </a:p>
          <a:p>
            <a:r>
              <a:rPr lang="en-US" sz="1600" dirty="0" smtClean="0">
                <a:solidFill>
                  <a:schemeClr val="bg1"/>
                </a:solidFill>
              </a:rPr>
              <a:t>Kenya</a:t>
            </a:r>
          </a:p>
          <a:p>
            <a:r>
              <a:rPr lang="en-US" sz="1600" dirty="0" smtClean="0">
                <a:solidFill>
                  <a:schemeClr val="bg1"/>
                </a:solidFill>
              </a:rPr>
              <a:t>Liberia</a:t>
            </a:r>
          </a:p>
        </p:txBody>
      </p:sp>
      <p:sp>
        <p:nvSpPr>
          <p:cNvPr id="7" name="TextBox 6"/>
          <p:cNvSpPr txBox="1"/>
          <p:nvPr/>
        </p:nvSpPr>
        <p:spPr>
          <a:xfrm>
            <a:off x="3735972" y="548537"/>
            <a:ext cx="1521827" cy="1323439"/>
          </a:xfrm>
          <a:prstGeom prst="rect">
            <a:avLst/>
          </a:prstGeom>
          <a:noFill/>
        </p:spPr>
        <p:txBody>
          <a:bodyPr wrap="square" rtlCol="0">
            <a:spAutoFit/>
          </a:bodyPr>
          <a:lstStyle/>
          <a:p>
            <a:r>
              <a:rPr lang="en-US" sz="1600" dirty="0" smtClean="0">
                <a:solidFill>
                  <a:schemeClr val="bg1"/>
                </a:solidFill>
              </a:rPr>
              <a:t>Malawi</a:t>
            </a:r>
          </a:p>
          <a:p>
            <a:r>
              <a:rPr lang="en-US" sz="1600" dirty="0" smtClean="0">
                <a:solidFill>
                  <a:schemeClr val="bg1"/>
                </a:solidFill>
              </a:rPr>
              <a:t>South Sudan</a:t>
            </a:r>
          </a:p>
          <a:p>
            <a:r>
              <a:rPr lang="en-US" sz="1600" dirty="0" smtClean="0">
                <a:solidFill>
                  <a:schemeClr val="bg1"/>
                </a:solidFill>
              </a:rPr>
              <a:t>Tanzania</a:t>
            </a:r>
          </a:p>
          <a:p>
            <a:r>
              <a:rPr lang="en-US" sz="1600" dirty="0" smtClean="0">
                <a:solidFill>
                  <a:schemeClr val="bg1"/>
                </a:solidFill>
              </a:rPr>
              <a:t>Uganda </a:t>
            </a:r>
          </a:p>
          <a:p>
            <a:r>
              <a:rPr lang="en-US" sz="1600" dirty="0" smtClean="0">
                <a:solidFill>
                  <a:schemeClr val="bg1"/>
                </a:solidFill>
              </a:rPr>
              <a:t>Zambia </a:t>
            </a:r>
          </a:p>
        </p:txBody>
      </p:sp>
      <p:sp>
        <p:nvSpPr>
          <p:cNvPr id="8" name="TextBox 7"/>
          <p:cNvSpPr txBox="1"/>
          <p:nvPr/>
        </p:nvSpPr>
        <p:spPr>
          <a:xfrm>
            <a:off x="838200" y="6027003"/>
            <a:ext cx="6885218" cy="707886"/>
          </a:xfrm>
          <a:prstGeom prst="rect">
            <a:avLst/>
          </a:prstGeom>
          <a:noFill/>
        </p:spPr>
        <p:txBody>
          <a:bodyPr wrap="none" rtlCol="0">
            <a:spAutoFit/>
          </a:bodyPr>
          <a:lstStyle/>
          <a:p>
            <a:r>
              <a:rPr lang="en-US" sz="4000" dirty="0" smtClean="0">
                <a:solidFill>
                  <a:schemeClr val="bg1"/>
                </a:solidFill>
              </a:rPr>
              <a:t>Advocacy &amp; communications </a:t>
            </a:r>
            <a:endParaRPr lang="en-US" sz="4000" dirty="0">
              <a:solidFill>
                <a:schemeClr val="bg1"/>
              </a:solidFill>
            </a:endParaRPr>
          </a:p>
        </p:txBody>
      </p:sp>
      <p:sp>
        <p:nvSpPr>
          <p:cNvPr id="9"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27</a:t>
            </a:fld>
            <a:endParaRPr lang="en-US" b="1" dirty="0">
              <a:solidFill>
                <a:schemeClr val="bg1"/>
              </a:solidFill>
            </a:endParaRPr>
          </a:p>
        </p:txBody>
      </p:sp>
    </p:spTree>
    <p:extLst>
      <p:ext uri="{BB962C8B-B14F-4D97-AF65-F5344CB8AC3E}">
        <p14:creationId xmlns:p14="http://schemas.microsoft.com/office/powerpoint/2010/main" val="637186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stretch>
            <a:fillRect/>
          </a:stretch>
        </p:blipFill>
        <p:spPr>
          <a:xfrm rot="21294600">
            <a:off x="702586" y="1183252"/>
            <a:ext cx="3055905" cy="4221974"/>
          </a:xfrm>
          <a:prstGeom prst="rect">
            <a:avLst/>
          </a:prstGeom>
        </p:spPr>
      </p:pic>
      <p:pic>
        <p:nvPicPr>
          <p:cNvPr id="3" name="Picture 2"/>
          <p:cNvPicPr>
            <a:picLocks noChangeAspect="1"/>
          </p:cNvPicPr>
          <p:nvPr/>
        </p:nvPicPr>
        <p:blipFill>
          <a:blip r:embed="rId4" cstate="email"/>
          <a:stretch>
            <a:fillRect/>
          </a:stretch>
        </p:blipFill>
        <p:spPr>
          <a:xfrm rot="698785">
            <a:off x="3256737" y="1798462"/>
            <a:ext cx="3006058" cy="4102905"/>
          </a:xfrm>
          <a:prstGeom prst="rect">
            <a:avLst/>
          </a:prstGeom>
        </p:spPr>
      </p:pic>
      <p:pic>
        <p:nvPicPr>
          <p:cNvPr id="4" name="Picture 3"/>
          <p:cNvPicPr>
            <a:picLocks noChangeAspect="1"/>
          </p:cNvPicPr>
          <p:nvPr/>
        </p:nvPicPr>
        <p:blipFill rotWithShape="1">
          <a:blip r:embed="rId5" cstate="email"/>
          <a:srcRect/>
          <a:stretch/>
        </p:blipFill>
        <p:spPr>
          <a:xfrm rot="1338380">
            <a:off x="6067837" y="1915869"/>
            <a:ext cx="2342051" cy="4143079"/>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19026" y="6341102"/>
            <a:ext cx="459189" cy="373123"/>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90097" y="6352621"/>
            <a:ext cx="420528" cy="373123"/>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22507" y="6312209"/>
            <a:ext cx="453648" cy="402509"/>
          </a:xfrm>
          <a:prstGeom prst="rect">
            <a:avLst/>
          </a:prstGeom>
        </p:spPr>
      </p:pic>
      <p:sp>
        <p:nvSpPr>
          <p:cNvPr id="8"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28</a:t>
            </a:fld>
            <a:endParaRPr lang="en-US" b="1" dirty="0">
              <a:solidFill>
                <a:schemeClr val="bg1"/>
              </a:solidFill>
            </a:endParaRPr>
          </a:p>
        </p:txBody>
      </p:sp>
    </p:spTree>
    <p:extLst>
      <p:ext uri="{BB962C8B-B14F-4D97-AF65-F5344CB8AC3E}">
        <p14:creationId xmlns:p14="http://schemas.microsoft.com/office/powerpoint/2010/main" val="1298650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24400" y="2579703"/>
            <a:ext cx="3873501" cy="3897297"/>
          </a:xfrm>
          <a:prstGeom prst="rect">
            <a:avLst/>
          </a:prstGeom>
        </p:spPr>
      </p:pic>
      <p:sp>
        <p:nvSpPr>
          <p:cNvPr id="6" name="TextBox 5"/>
          <p:cNvSpPr txBox="1"/>
          <p:nvPr/>
        </p:nvSpPr>
        <p:spPr>
          <a:xfrm>
            <a:off x="1752600" y="0"/>
            <a:ext cx="5011308" cy="830997"/>
          </a:xfrm>
          <a:prstGeom prst="rect">
            <a:avLst/>
          </a:prstGeom>
          <a:noFill/>
        </p:spPr>
        <p:txBody>
          <a:bodyPr wrap="none" rtlCol="0">
            <a:spAutoFit/>
          </a:bodyPr>
          <a:lstStyle/>
          <a:p>
            <a:pPr algn="ctr"/>
            <a:r>
              <a:rPr lang="en-US" sz="4800" dirty="0" smtClean="0">
                <a:solidFill>
                  <a:schemeClr val="bg1"/>
                </a:solidFill>
              </a:rPr>
              <a:t>United for Wildlife</a:t>
            </a:r>
            <a:endParaRPr lang="en-US" sz="4800" dirty="0">
              <a:solidFill>
                <a:schemeClr val="bg1"/>
              </a:solidFill>
            </a:endParaRPr>
          </a:p>
        </p:txBody>
      </p:sp>
      <p:sp>
        <p:nvSpPr>
          <p:cNvPr id="7" name="TextBox 6"/>
          <p:cNvSpPr txBox="1"/>
          <p:nvPr/>
        </p:nvSpPr>
        <p:spPr>
          <a:xfrm>
            <a:off x="4074493" y="990600"/>
            <a:ext cx="356187" cy="830997"/>
          </a:xfrm>
          <a:prstGeom prst="rect">
            <a:avLst/>
          </a:prstGeom>
          <a:noFill/>
        </p:spPr>
        <p:txBody>
          <a:bodyPr wrap="none" rtlCol="0">
            <a:spAutoFit/>
          </a:bodyPr>
          <a:lstStyle/>
          <a:p>
            <a:pPr algn="ctr"/>
            <a:r>
              <a:rPr lang="en-US" sz="4800" dirty="0" smtClean="0">
                <a:solidFill>
                  <a:schemeClr val="bg1"/>
                </a:solidFill>
              </a:rPr>
              <a:t> </a:t>
            </a:r>
          </a:p>
        </p:txBody>
      </p:sp>
      <p:sp>
        <p:nvSpPr>
          <p:cNvPr id="8" name="TextBox 7"/>
          <p:cNvSpPr txBox="1"/>
          <p:nvPr/>
        </p:nvSpPr>
        <p:spPr>
          <a:xfrm>
            <a:off x="304800" y="990600"/>
            <a:ext cx="8229600" cy="830997"/>
          </a:xfrm>
          <a:prstGeom prst="rect">
            <a:avLst/>
          </a:prstGeom>
          <a:noFill/>
        </p:spPr>
        <p:txBody>
          <a:bodyPr wrap="square" rtlCol="0">
            <a:spAutoFit/>
          </a:bodyPr>
          <a:lstStyle/>
          <a:p>
            <a:pPr algn="ctr"/>
            <a:r>
              <a:rPr lang="en-US" dirty="0" smtClean="0">
                <a:solidFill>
                  <a:schemeClr val="bg1"/>
                </a:solidFill>
              </a:rPr>
              <a:t>Royal Foundation and 7 largest conservation organizations </a:t>
            </a:r>
          </a:p>
          <a:p>
            <a:pPr algn="ctr"/>
            <a:endParaRPr lang="en-US" dirty="0">
              <a:solidFill>
                <a:schemeClr val="bg1"/>
              </a:solidFill>
            </a:endParaRPr>
          </a:p>
        </p:txBody>
      </p:sp>
      <p:pic>
        <p:nvPicPr>
          <p:cNvPr id="9" name="Picture 8"/>
          <p:cNvPicPr>
            <a:picLocks noChangeAspect="1"/>
          </p:cNvPicPr>
          <p:nvPr/>
        </p:nvPicPr>
        <p:blipFill rotWithShape="1">
          <a:blip r:embed="rId3" cstate="email"/>
          <a:srcRect/>
          <a:stretch/>
        </p:blipFill>
        <p:spPr>
          <a:xfrm>
            <a:off x="228600" y="4784912"/>
            <a:ext cx="1219200" cy="1387288"/>
          </a:xfrm>
          <a:prstGeom prst="rect">
            <a:avLst/>
          </a:prstGeom>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76400" y="4276112"/>
            <a:ext cx="1243192" cy="1286488"/>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124200" y="4876800"/>
            <a:ext cx="1442369" cy="1286488"/>
          </a:xfrm>
          <a:prstGeom prst="rect">
            <a:avLst/>
          </a:prstGeom>
        </p:spPr>
      </p:pic>
      <p:sp>
        <p:nvSpPr>
          <p:cNvPr id="12" name="Rectangle 11"/>
          <p:cNvSpPr/>
          <p:nvPr/>
        </p:nvSpPr>
        <p:spPr>
          <a:xfrm>
            <a:off x="152400" y="2743200"/>
            <a:ext cx="4549643" cy="1200329"/>
          </a:xfrm>
          <a:prstGeom prst="rect">
            <a:avLst/>
          </a:prstGeom>
        </p:spPr>
        <p:txBody>
          <a:bodyPr wrap="none">
            <a:spAutoFit/>
          </a:bodyPr>
          <a:lstStyle/>
          <a:p>
            <a:pPr algn="ctr"/>
            <a:r>
              <a:rPr lang="en-US" dirty="0" smtClean="0">
                <a:solidFill>
                  <a:schemeClr val="bg1"/>
                </a:solidFill>
                <a:hlinkClick r:id="rId6"/>
              </a:rPr>
              <a:t>www.unitedforwildlife.org</a:t>
            </a:r>
            <a:endParaRPr lang="en-US" dirty="0" smtClean="0">
              <a:solidFill>
                <a:schemeClr val="bg1"/>
              </a:solidFill>
            </a:endParaRPr>
          </a:p>
          <a:p>
            <a:pPr algn="ctr"/>
            <a:endParaRPr lang="en-US" dirty="0" smtClean="0">
              <a:solidFill>
                <a:schemeClr val="bg1"/>
              </a:solidFill>
            </a:endParaRPr>
          </a:p>
          <a:p>
            <a:pPr algn="ctr"/>
            <a:r>
              <a:rPr lang="en-US" dirty="0" smtClean="0">
                <a:solidFill>
                  <a:schemeClr val="bg1"/>
                </a:solidFill>
              </a:rPr>
              <a:t>London Symposium: Feb. 2014 </a:t>
            </a:r>
            <a:endParaRPr lang="en-US" dirty="0">
              <a:solidFill>
                <a:schemeClr val="bg1"/>
              </a:solidFill>
            </a:endParaRPr>
          </a:p>
        </p:txBody>
      </p:sp>
      <p:sp>
        <p:nvSpPr>
          <p:cNvPr id="13" name="TextBox 12"/>
          <p:cNvSpPr txBox="1"/>
          <p:nvPr/>
        </p:nvSpPr>
        <p:spPr>
          <a:xfrm>
            <a:off x="1641237" y="1600200"/>
            <a:ext cx="5369163" cy="461665"/>
          </a:xfrm>
          <a:prstGeom prst="rect">
            <a:avLst/>
          </a:prstGeom>
          <a:noFill/>
        </p:spPr>
        <p:txBody>
          <a:bodyPr wrap="none" rtlCol="0">
            <a:spAutoFit/>
          </a:bodyPr>
          <a:lstStyle/>
          <a:p>
            <a:pPr algn="ctr"/>
            <a:r>
              <a:rPr lang="en-US" dirty="0" smtClean="0">
                <a:solidFill>
                  <a:schemeClr val="bg1"/>
                </a:solidFill>
              </a:rPr>
              <a:t>CI, FFI, IUCN, TNC, WCS, WWF, ZSL</a:t>
            </a:r>
            <a:endParaRPr lang="en-US" dirty="0">
              <a:solidFill>
                <a:schemeClr val="bg1"/>
              </a:solidFill>
            </a:endParaRPr>
          </a:p>
        </p:txBody>
      </p:sp>
      <p:pic>
        <p:nvPicPr>
          <p:cNvPr id="1026" name="Picture 2" descr="C:\Users\slieberman\Documents\_To print then file\to file\Manis javanica.jpg"/>
          <p:cNvPicPr>
            <a:picLocks noChangeAspect="1" noChangeArrowheads="1"/>
          </p:cNvPicPr>
          <p:nvPr/>
        </p:nvPicPr>
        <p:blipFill>
          <a:blip r:embed="rId7" cstate="email"/>
          <a:srcRect l="-645"/>
          <a:stretch>
            <a:fillRect/>
          </a:stretch>
        </p:blipFill>
        <p:spPr bwMode="auto">
          <a:xfrm>
            <a:off x="1591726" y="5715000"/>
            <a:ext cx="1456274" cy="990600"/>
          </a:xfrm>
          <a:prstGeom prst="rect">
            <a:avLst/>
          </a:prstGeom>
          <a:noFill/>
        </p:spPr>
      </p:pic>
      <p:sp>
        <p:nvSpPr>
          <p:cNvPr id="14"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29</a:t>
            </a:fld>
            <a:endParaRPr lang="en-US" b="1" dirty="0">
              <a:solidFill>
                <a:schemeClr val="bg1"/>
              </a:solidFill>
            </a:endParaRPr>
          </a:p>
        </p:txBody>
      </p:sp>
    </p:spTree>
    <p:extLst>
      <p:ext uri="{BB962C8B-B14F-4D97-AF65-F5344CB8AC3E}">
        <p14:creationId xmlns:p14="http://schemas.microsoft.com/office/powerpoint/2010/main" val="3231169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304800"/>
            <a:ext cx="8534400" cy="1143000"/>
          </a:xfrm>
        </p:spPr>
        <p:txBody>
          <a:bodyPr/>
          <a:lstStyle/>
          <a:p>
            <a:pPr eaLnBrk="1" hangingPunct="1"/>
            <a:r>
              <a:rPr lang="en-US" dirty="0" smtClean="0"/>
              <a:t>History of CITES</a:t>
            </a:r>
          </a:p>
        </p:txBody>
      </p:sp>
      <p:sp>
        <p:nvSpPr>
          <p:cNvPr id="4099" name="Rectangle 3"/>
          <p:cNvSpPr>
            <a:spLocks noGrp="1" noChangeArrowheads="1"/>
          </p:cNvSpPr>
          <p:nvPr>
            <p:ph type="body" idx="1"/>
          </p:nvPr>
        </p:nvSpPr>
        <p:spPr>
          <a:xfrm>
            <a:off x="685800" y="1371600"/>
            <a:ext cx="7772400" cy="4114800"/>
          </a:xfrm>
          <a:solidFill>
            <a:schemeClr val="bg1"/>
          </a:solidFill>
        </p:spPr>
        <p:txBody>
          <a:bodyPr/>
          <a:lstStyle/>
          <a:p>
            <a:pPr eaLnBrk="1" hangingPunct="1">
              <a:buFontTx/>
              <a:buNone/>
            </a:pPr>
            <a:r>
              <a:rPr lang="en-US" sz="2400" b="1" dirty="0" smtClean="0"/>
              <a:t>Some treaties that pre-date CITES</a:t>
            </a:r>
          </a:p>
          <a:p>
            <a:pPr eaLnBrk="1" hangingPunct="1"/>
            <a:r>
              <a:rPr lang="en-US" sz="2000" b="1" dirty="0" smtClean="0"/>
              <a:t>1900</a:t>
            </a:r>
            <a:r>
              <a:rPr lang="en-US" sz="2000" dirty="0" smtClean="0"/>
              <a:t>. London Convention Designed to Ensure Conservation of Various Species of Wild Animals in Africa Which Are Useful to Man or Inoffensive</a:t>
            </a:r>
          </a:p>
          <a:p>
            <a:pPr eaLnBrk="1" hangingPunct="1"/>
            <a:r>
              <a:rPr lang="en-US" sz="2000" b="1" dirty="0" smtClean="0"/>
              <a:t>1911</a:t>
            </a:r>
            <a:r>
              <a:rPr lang="en-US" sz="2000" dirty="0" smtClean="0"/>
              <a:t>. North Pacific Fur Seal Convention.  Regulated over-exploitation of fur seals at sea and on land</a:t>
            </a:r>
          </a:p>
          <a:p>
            <a:pPr eaLnBrk="1" hangingPunct="1"/>
            <a:r>
              <a:rPr lang="en-US" sz="2000" b="1" dirty="0" smtClean="0"/>
              <a:t>1933</a:t>
            </a:r>
            <a:r>
              <a:rPr lang="en-US" sz="2000" dirty="0" smtClean="0"/>
              <a:t>. London Convention Relative to the Preservation of Fauna and Flora in Their Natural State.</a:t>
            </a:r>
          </a:p>
          <a:p>
            <a:pPr eaLnBrk="1" hangingPunct="1"/>
            <a:r>
              <a:rPr lang="en-US" sz="2000" b="1" dirty="0" smtClean="0"/>
              <a:t>1940</a:t>
            </a:r>
            <a:r>
              <a:rPr lang="en-US" sz="2000" dirty="0" smtClean="0"/>
              <a:t>. The Washington Convention on Nature Protection and Wild Life Preservation in the Western Hemisphere. Washington </a:t>
            </a:r>
          </a:p>
          <a:p>
            <a:pPr eaLnBrk="1" hangingPunct="1"/>
            <a:r>
              <a:rPr lang="en-US" sz="2000" b="1" dirty="0" smtClean="0"/>
              <a:t>1946</a:t>
            </a:r>
            <a:r>
              <a:rPr lang="en-US" sz="2000" dirty="0" smtClean="0"/>
              <a:t>. International Convention on the Regulation of Whaling. Washington, D.C.</a:t>
            </a:r>
          </a:p>
          <a:p>
            <a:pPr eaLnBrk="1" hangingPunct="1"/>
            <a:endParaRPr lang="en-US" sz="2800" dirty="0" smtClean="0"/>
          </a:p>
        </p:txBody>
      </p:sp>
      <p:sp>
        <p:nvSpPr>
          <p:cNvPr id="4"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3</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609600" y="228600"/>
            <a:ext cx="7861447" cy="830997"/>
          </a:xfrm>
          <a:prstGeom prst="rect">
            <a:avLst/>
          </a:prstGeom>
          <a:noFill/>
        </p:spPr>
        <p:txBody>
          <a:bodyPr wrap="none" rtlCol="0">
            <a:spAutoFit/>
          </a:bodyPr>
          <a:lstStyle/>
          <a:p>
            <a:pPr algn="ctr"/>
            <a:r>
              <a:rPr lang="en-US" sz="4800" dirty="0" smtClean="0">
                <a:solidFill>
                  <a:schemeClr val="bg1"/>
                </a:solidFill>
              </a:rPr>
              <a:t>London Summit (Feb. 2014)</a:t>
            </a:r>
            <a:endParaRPr lang="en-US" sz="4800" dirty="0">
              <a:solidFill>
                <a:schemeClr val="bg1"/>
              </a:solidFill>
            </a:endParaRPr>
          </a:p>
        </p:txBody>
      </p:sp>
      <p:pic>
        <p:nvPicPr>
          <p:cNvPr id="9" name="Picture 8"/>
          <p:cNvPicPr>
            <a:picLocks noChangeAspect="1"/>
          </p:cNvPicPr>
          <p:nvPr/>
        </p:nvPicPr>
        <p:blipFill>
          <a:blip r:embed="rId2" cstate="email"/>
          <a:stretch>
            <a:fillRect/>
          </a:stretch>
        </p:blipFill>
        <p:spPr>
          <a:xfrm>
            <a:off x="2743200" y="1295400"/>
            <a:ext cx="2508215" cy="4820336"/>
          </a:xfrm>
          <a:prstGeom prst="rect">
            <a:avLst/>
          </a:prstGeom>
        </p:spPr>
      </p:pic>
      <p:pic>
        <p:nvPicPr>
          <p:cNvPr id="13" name="Picture 12"/>
          <p:cNvPicPr>
            <a:picLocks noChangeAspect="1"/>
          </p:cNvPicPr>
          <p:nvPr/>
        </p:nvPicPr>
        <p:blipFill>
          <a:blip r:embed="rId3" cstate="email"/>
          <a:stretch>
            <a:fillRect/>
          </a:stretch>
        </p:blipFill>
        <p:spPr>
          <a:xfrm>
            <a:off x="5556520" y="2246847"/>
            <a:ext cx="3214688" cy="2857500"/>
          </a:xfrm>
          <a:prstGeom prst="rect">
            <a:avLst/>
          </a:prstGeom>
        </p:spPr>
      </p:pic>
      <p:sp>
        <p:nvSpPr>
          <p:cNvPr id="14" name="TextBox 13"/>
          <p:cNvSpPr txBox="1"/>
          <p:nvPr/>
        </p:nvSpPr>
        <p:spPr>
          <a:xfrm>
            <a:off x="5854852" y="1193966"/>
            <a:ext cx="2618024" cy="769441"/>
          </a:xfrm>
          <a:prstGeom prst="rect">
            <a:avLst/>
          </a:prstGeom>
          <a:noFill/>
        </p:spPr>
        <p:txBody>
          <a:bodyPr wrap="none" rtlCol="0">
            <a:spAutoFit/>
          </a:bodyPr>
          <a:lstStyle/>
          <a:p>
            <a:pPr algn="ctr"/>
            <a:r>
              <a:rPr lang="en-US" sz="2200" dirty="0" smtClean="0">
                <a:solidFill>
                  <a:schemeClr val="bg1"/>
                </a:solidFill>
              </a:rPr>
              <a:t>President of Gabon</a:t>
            </a:r>
          </a:p>
          <a:p>
            <a:pPr algn="ctr"/>
            <a:r>
              <a:rPr lang="en-US" sz="2200" dirty="0" smtClean="0">
                <a:solidFill>
                  <a:schemeClr val="bg1"/>
                </a:solidFill>
              </a:rPr>
              <a:t>Ali Bongo </a:t>
            </a:r>
            <a:r>
              <a:rPr lang="en-US" sz="2200" dirty="0" err="1" smtClean="0">
                <a:solidFill>
                  <a:schemeClr val="bg1"/>
                </a:solidFill>
              </a:rPr>
              <a:t>Ondimba</a:t>
            </a:r>
            <a:endParaRPr lang="en-US" sz="2200" dirty="0">
              <a:solidFill>
                <a:schemeClr val="bg1"/>
              </a:solidFill>
            </a:endParaRPr>
          </a:p>
        </p:txBody>
      </p:sp>
      <p:sp>
        <p:nvSpPr>
          <p:cNvPr id="15" name="TextBox 14"/>
          <p:cNvSpPr txBox="1"/>
          <p:nvPr/>
        </p:nvSpPr>
        <p:spPr>
          <a:xfrm>
            <a:off x="5238740" y="5166093"/>
            <a:ext cx="3850250" cy="1015663"/>
          </a:xfrm>
          <a:prstGeom prst="rect">
            <a:avLst/>
          </a:prstGeom>
          <a:noFill/>
        </p:spPr>
        <p:txBody>
          <a:bodyPr wrap="square" rtlCol="0">
            <a:spAutoFit/>
          </a:bodyPr>
          <a:lstStyle/>
          <a:p>
            <a:pPr algn="ctr"/>
            <a:r>
              <a:rPr lang="en-US" sz="2000" dirty="0" smtClean="0">
                <a:solidFill>
                  <a:schemeClr val="bg1"/>
                </a:solidFill>
              </a:rPr>
              <a:t>“Last year we burned our entire stockpile of ivory to show that Gabon has no tolerance for this”</a:t>
            </a:r>
            <a:endParaRPr lang="en-US" sz="2000" dirty="0">
              <a:solidFill>
                <a:schemeClr val="bg1"/>
              </a:solidFill>
            </a:endParaRPr>
          </a:p>
        </p:txBody>
      </p:sp>
      <p:sp>
        <p:nvSpPr>
          <p:cNvPr id="16" name="TextBox 15"/>
          <p:cNvSpPr txBox="1"/>
          <p:nvPr/>
        </p:nvSpPr>
        <p:spPr>
          <a:xfrm>
            <a:off x="304805" y="1905000"/>
            <a:ext cx="2362195" cy="3416320"/>
          </a:xfrm>
          <a:prstGeom prst="rect">
            <a:avLst/>
          </a:prstGeom>
          <a:noFill/>
        </p:spPr>
        <p:txBody>
          <a:bodyPr wrap="square" rtlCol="0">
            <a:spAutoFit/>
          </a:bodyPr>
          <a:lstStyle/>
          <a:p>
            <a:pPr algn="ctr"/>
            <a:endParaRPr lang="en-US" dirty="0">
              <a:solidFill>
                <a:schemeClr val="bg1"/>
              </a:solidFill>
            </a:endParaRPr>
          </a:p>
          <a:p>
            <a:pPr algn="ctr"/>
            <a:r>
              <a:rPr lang="en-US" dirty="0" smtClean="0">
                <a:solidFill>
                  <a:schemeClr val="bg1"/>
                </a:solidFill>
              </a:rPr>
              <a:t>Heads of State and Ministers</a:t>
            </a:r>
          </a:p>
          <a:p>
            <a:pPr algn="ctr"/>
            <a:r>
              <a:rPr lang="en-US" dirty="0">
                <a:solidFill>
                  <a:schemeClr val="bg1"/>
                </a:solidFill>
              </a:rPr>
              <a:t>f</a:t>
            </a:r>
            <a:r>
              <a:rPr lang="en-US" dirty="0" smtClean="0">
                <a:solidFill>
                  <a:schemeClr val="bg1"/>
                </a:solidFill>
              </a:rPr>
              <a:t>rom 50 countries</a:t>
            </a:r>
          </a:p>
          <a:p>
            <a:pPr algn="ctr"/>
            <a:endParaRPr lang="en-US" dirty="0" smtClean="0">
              <a:solidFill>
                <a:schemeClr val="bg1"/>
              </a:solidFill>
            </a:endParaRPr>
          </a:p>
          <a:p>
            <a:pPr algn="ctr"/>
            <a:r>
              <a:rPr lang="en-US" dirty="0" smtClean="0">
                <a:solidFill>
                  <a:schemeClr val="bg1"/>
                </a:solidFill>
              </a:rPr>
              <a:t>Adopted the </a:t>
            </a:r>
          </a:p>
          <a:p>
            <a:pPr algn="ctr"/>
            <a:r>
              <a:rPr lang="en-US" dirty="0" smtClean="0">
                <a:solidFill>
                  <a:schemeClr val="bg1"/>
                </a:solidFill>
              </a:rPr>
              <a:t>London</a:t>
            </a:r>
          </a:p>
          <a:p>
            <a:pPr algn="ctr"/>
            <a:r>
              <a:rPr lang="en-US" dirty="0" smtClean="0">
                <a:solidFill>
                  <a:schemeClr val="bg1"/>
                </a:solidFill>
              </a:rPr>
              <a:t>Declaration</a:t>
            </a:r>
          </a:p>
        </p:txBody>
      </p:sp>
      <p:sp>
        <p:nvSpPr>
          <p:cNvPr id="8"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30</a:t>
            </a:fld>
            <a:endParaRPr lang="en-US" b="1" dirty="0">
              <a:solidFill>
                <a:schemeClr val="bg1"/>
              </a:solidFill>
            </a:endParaRPr>
          </a:p>
        </p:txBody>
      </p:sp>
      <p:sp>
        <p:nvSpPr>
          <p:cNvPr id="10" name="TextBox 9"/>
          <p:cNvSpPr txBox="1"/>
          <p:nvPr/>
        </p:nvSpPr>
        <p:spPr>
          <a:xfrm>
            <a:off x="609600" y="6350913"/>
            <a:ext cx="4191000" cy="430887"/>
          </a:xfrm>
          <a:prstGeom prst="rect">
            <a:avLst/>
          </a:prstGeom>
          <a:noFill/>
        </p:spPr>
        <p:txBody>
          <a:bodyPr wrap="square" rtlCol="0">
            <a:spAutoFit/>
          </a:bodyPr>
          <a:lstStyle/>
          <a:p>
            <a:r>
              <a:rPr lang="en-US" sz="2200" dirty="0" smtClean="0">
                <a:solidFill>
                  <a:schemeClr val="bg1"/>
                </a:solidFill>
              </a:rPr>
              <a:t>Next Summit: 2015, Botswana</a:t>
            </a:r>
            <a:endParaRPr lang="en-US" sz="2200" dirty="0">
              <a:solidFill>
                <a:schemeClr val="bg1"/>
              </a:solidFill>
            </a:endParaRPr>
          </a:p>
        </p:txBody>
      </p:sp>
    </p:spTree>
    <p:extLst>
      <p:ext uri="{BB962C8B-B14F-4D97-AF65-F5344CB8AC3E}">
        <p14:creationId xmlns:p14="http://schemas.microsoft.com/office/powerpoint/2010/main" val="2115435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762000" y="381000"/>
            <a:ext cx="7543800" cy="6172200"/>
          </a:xfrm>
          <a:prstGeom prst="rect">
            <a:avLst/>
          </a:prstGeom>
          <a:solidFill>
            <a:schemeClr val="bg1">
              <a:lumMod val="95000"/>
              <a:alpha val="56000"/>
            </a:schemeClr>
          </a:solidFill>
        </p:spPr>
        <p:txBody>
          <a:bodyPr/>
          <a:lstStyle/>
          <a:p>
            <a:pPr marL="854075" marR="0" lvl="1" indent="-455613" algn="l" defTabSz="914400" rtl="0" eaLnBrk="0" fontAlgn="base" latinLnBrk="0" hangingPunct="0">
              <a:lnSpc>
                <a:spcPct val="100000"/>
              </a:lnSpc>
              <a:spcBef>
                <a:spcPts val="0"/>
              </a:spcBef>
              <a:spcAft>
                <a:spcPts val="600"/>
              </a:spcAft>
              <a:buClrTx/>
              <a:buSzTx/>
              <a:tabLst/>
              <a:defRPr/>
            </a:pPr>
            <a:r>
              <a:rPr kumimoji="0" lang="en-US" sz="2800" b="0" i="0" u="none" strike="noStrike" kern="0" cap="none" spc="0" normalizeH="0" baseline="0" noProof="0" dirty="0" smtClean="0">
                <a:ln>
                  <a:noFill/>
                </a:ln>
                <a:solidFill>
                  <a:schemeClr val="tx1"/>
                </a:solidFill>
                <a:effectLst/>
                <a:uLnTx/>
                <a:uFillTx/>
                <a:latin typeface="+mn-lt"/>
                <a:ea typeface="+mn-ea"/>
              </a:rPr>
              <a:t>EU</a:t>
            </a:r>
          </a:p>
          <a:p>
            <a:pPr marL="854075" marR="0" lvl="1" indent="-455613" algn="l" defTabSz="914400" rtl="0" eaLnBrk="0" fontAlgn="base" latinLnBrk="0" hangingPunct="0">
              <a:lnSpc>
                <a:spcPct val="100000"/>
              </a:lnSpc>
              <a:spcBef>
                <a:spcPts val="0"/>
              </a:spcBef>
              <a:spcAft>
                <a:spcPts val="600"/>
              </a:spcAft>
              <a:buClrTx/>
              <a:buSzTx/>
              <a:buFont typeface="Arial" pitchFamily="34" charset="0"/>
              <a:buChar char="•"/>
              <a:tabLst/>
              <a:defRPr/>
            </a:pPr>
            <a:r>
              <a:rPr lang="en-US" sz="2800" kern="0" dirty="0" smtClean="0">
                <a:latin typeface="+mn-lt"/>
                <a:ea typeface="+mn-ea"/>
              </a:rPr>
              <a:t>	Strategy consultation, process</a:t>
            </a:r>
          </a:p>
          <a:p>
            <a:pPr marL="854075" marR="0" lvl="1" indent="-455613" algn="l" defTabSz="914400" rtl="0" eaLnBrk="0" fontAlgn="base" latinLnBrk="0" hangingPunct="0">
              <a:lnSpc>
                <a:spcPct val="100000"/>
              </a:lnSpc>
              <a:spcBef>
                <a:spcPts val="0"/>
              </a:spcBef>
              <a:spcAft>
                <a:spcPts val="600"/>
              </a:spcAft>
              <a:buClrTx/>
              <a:buSzTx/>
              <a:buFont typeface="Arial" pitchFamily="34" charset="0"/>
              <a:buChar char="•"/>
              <a:tabLst/>
              <a:defRPr/>
            </a:pPr>
            <a:r>
              <a:rPr lang="en-US" sz="2800" kern="0" dirty="0" smtClean="0">
                <a:latin typeface="+mn-lt"/>
                <a:ea typeface="+mn-ea"/>
              </a:rPr>
              <a:t>	April 10</a:t>
            </a:r>
            <a:r>
              <a:rPr lang="en-US" sz="2800" kern="0" baseline="30000" dirty="0" smtClean="0">
                <a:latin typeface="+mn-lt"/>
                <a:ea typeface="+mn-ea"/>
              </a:rPr>
              <a:t>th</a:t>
            </a:r>
            <a:r>
              <a:rPr lang="en-US" sz="2800" kern="0" dirty="0" smtClean="0">
                <a:latin typeface="+mn-lt"/>
                <a:ea typeface="+mn-ea"/>
              </a:rPr>
              <a:t> meeting, Brussels</a:t>
            </a:r>
          </a:p>
          <a:p>
            <a:pPr marL="854075" marR="0" lvl="1" indent="-455613" algn="l" defTabSz="914400" rtl="0" eaLnBrk="0" fontAlgn="base" latinLnBrk="0" hangingPunct="0">
              <a:lnSpc>
                <a:spcPct val="100000"/>
              </a:lnSpc>
              <a:spcBef>
                <a:spcPts val="0"/>
              </a:spcBef>
              <a:spcAft>
                <a:spcPts val="600"/>
              </a:spcAft>
              <a:buClrTx/>
              <a:buSzTx/>
              <a:buFont typeface="Arial" pitchFamily="34" charset="0"/>
              <a:buChar char="•"/>
              <a:tabLst/>
              <a:defRPr/>
            </a:pPr>
            <a:r>
              <a:rPr lang="en-US" sz="2800" kern="0" dirty="0" smtClean="0">
                <a:latin typeface="+mn-lt"/>
                <a:ea typeface="+mn-ea"/>
              </a:rPr>
              <a:t>	Policy engagement, funding potential</a:t>
            </a:r>
          </a:p>
          <a:p>
            <a:pPr marL="742950" marR="0" lvl="1" indent="-285750" algn="l" defTabSz="914400" rtl="0" eaLnBrk="0" fontAlgn="base" latinLnBrk="0" hangingPunct="0">
              <a:lnSpc>
                <a:spcPct val="100000"/>
              </a:lnSpc>
              <a:spcBef>
                <a:spcPts val="0"/>
              </a:spcBef>
              <a:spcAft>
                <a:spcPts val="600"/>
              </a:spcAft>
              <a:buClrTx/>
              <a:buSzTx/>
              <a:tabLst/>
              <a:defRPr/>
            </a:pPr>
            <a:endParaRPr kumimoji="0" lang="en-US" sz="2800" b="0" i="0" u="none" strike="noStrike" kern="0" cap="none" spc="0" normalizeH="0" baseline="0" noProof="0" dirty="0" smtClean="0">
              <a:ln>
                <a:noFill/>
              </a:ln>
              <a:solidFill>
                <a:schemeClr val="tx1"/>
              </a:solidFill>
              <a:effectLst/>
              <a:uLnTx/>
              <a:uFillTx/>
              <a:latin typeface="+mn-lt"/>
              <a:ea typeface="+mn-ea"/>
            </a:endParaRPr>
          </a:p>
          <a:p>
            <a:pPr marL="742950" marR="0" lvl="1" indent="-285750" algn="l" defTabSz="914400" rtl="0" eaLnBrk="0" fontAlgn="base" latinLnBrk="0" hangingPunct="0">
              <a:lnSpc>
                <a:spcPct val="100000"/>
              </a:lnSpc>
              <a:spcBef>
                <a:spcPts val="0"/>
              </a:spcBef>
              <a:spcAft>
                <a:spcPts val="600"/>
              </a:spcAft>
              <a:buClrTx/>
              <a:buSzTx/>
              <a:tabLst/>
              <a:defRPr/>
            </a:pPr>
            <a:r>
              <a:rPr kumimoji="0" lang="en-US" sz="2800" b="0" i="0" u="none" strike="noStrike" kern="0" cap="none" spc="0" normalizeH="0" baseline="0" noProof="0" dirty="0" smtClean="0">
                <a:ln>
                  <a:noFill/>
                </a:ln>
                <a:solidFill>
                  <a:schemeClr val="tx1"/>
                </a:solidFill>
                <a:effectLst/>
                <a:uLnTx/>
                <a:uFillTx/>
                <a:latin typeface="+mn-lt"/>
                <a:ea typeface="+mn-ea"/>
              </a:rPr>
              <a:t>UK, Germany</a:t>
            </a:r>
          </a:p>
          <a:p>
            <a:pPr marL="742950" marR="0" lvl="1" indent="-285750" algn="l" defTabSz="914400" rtl="0" eaLnBrk="0" fontAlgn="base" latinLnBrk="0" hangingPunct="0">
              <a:lnSpc>
                <a:spcPct val="100000"/>
              </a:lnSpc>
              <a:spcBef>
                <a:spcPts val="0"/>
              </a:spcBef>
              <a:spcAft>
                <a:spcPts val="600"/>
              </a:spcAft>
              <a:buClrTx/>
              <a:buSzTx/>
              <a:buFont typeface="Arial" pitchFamily="34" charset="0"/>
              <a:buChar char="•"/>
              <a:tabLst/>
              <a:defRPr/>
            </a:pPr>
            <a:r>
              <a:rPr lang="en-US" sz="2800" kern="0" dirty="0" smtClean="0">
                <a:latin typeface="+mn-lt"/>
                <a:ea typeface="+mn-ea"/>
              </a:rPr>
              <a:t>	National strategies, funding, 	engagement, diplomatic efforts</a:t>
            </a:r>
          </a:p>
          <a:p>
            <a:pPr marL="742950" marR="0" lvl="1" indent="-285750" algn="l" defTabSz="914400" rtl="0" eaLnBrk="0" fontAlgn="base" latinLnBrk="0" hangingPunct="0">
              <a:lnSpc>
                <a:spcPct val="100000"/>
              </a:lnSpc>
              <a:spcBef>
                <a:spcPts val="0"/>
              </a:spcBef>
              <a:spcAft>
                <a:spcPts val="600"/>
              </a:spcAft>
              <a:buClrTx/>
              <a:buSzTx/>
              <a:tabLst/>
              <a:defRPr/>
            </a:pPr>
            <a:endParaRPr lang="en-US" sz="2800" kern="0" dirty="0" smtClean="0">
              <a:latin typeface="+mn-lt"/>
              <a:ea typeface="+mn-ea"/>
            </a:endParaRPr>
          </a:p>
          <a:p>
            <a:pPr marL="742950" marR="0" lvl="1" indent="-285750" algn="l" defTabSz="914400" rtl="0" eaLnBrk="0" fontAlgn="base" latinLnBrk="0" hangingPunct="0">
              <a:lnSpc>
                <a:spcPct val="100000"/>
              </a:lnSpc>
              <a:spcBef>
                <a:spcPts val="0"/>
              </a:spcBef>
              <a:spcAft>
                <a:spcPts val="600"/>
              </a:spcAft>
              <a:buClrTx/>
              <a:buSzTx/>
              <a:tabLst/>
              <a:defRPr/>
            </a:pPr>
            <a:r>
              <a:rPr lang="en-US" sz="2800" kern="0" dirty="0" smtClean="0">
                <a:latin typeface="+mn-lt"/>
                <a:ea typeface="+mn-ea"/>
              </a:rPr>
              <a:t>UN missions</a:t>
            </a:r>
          </a:p>
          <a:p>
            <a:pPr marL="742950" marR="0" lvl="1" indent="-285750" algn="l" defTabSz="914400" rtl="0" eaLnBrk="0" fontAlgn="base" latinLnBrk="0" hangingPunct="0">
              <a:lnSpc>
                <a:spcPct val="100000"/>
              </a:lnSpc>
              <a:spcBef>
                <a:spcPts val="0"/>
              </a:spcBef>
              <a:spcAft>
                <a:spcPts val="600"/>
              </a:spcAft>
              <a:buClrTx/>
              <a:buSzTx/>
              <a:tabLst/>
              <a:defRPr/>
            </a:pPr>
            <a:endParaRPr lang="en-US" sz="2800" kern="0" dirty="0" smtClean="0">
              <a:latin typeface="+mn-lt"/>
              <a:ea typeface="+mn-ea"/>
            </a:endParaRPr>
          </a:p>
          <a:p>
            <a:pPr marL="742950" marR="0" lvl="1" indent="-285750" algn="l" defTabSz="914400" rtl="0" eaLnBrk="0" fontAlgn="base" latinLnBrk="0" hangingPunct="0">
              <a:lnSpc>
                <a:spcPct val="100000"/>
              </a:lnSpc>
              <a:spcBef>
                <a:spcPts val="0"/>
              </a:spcBef>
              <a:spcAft>
                <a:spcPts val="600"/>
              </a:spcAft>
              <a:buClrTx/>
              <a:buSzTx/>
              <a:tabLst/>
              <a:defRPr/>
            </a:pPr>
            <a:r>
              <a:rPr lang="en-US" sz="2800" kern="0" dirty="0" smtClean="0">
                <a:latin typeface="+mn-lt"/>
                <a:ea typeface="+mn-ea"/>
              </a:rPr>
              <a:t>Embassies in countries </a:t>
            </a:r>
          </a:p>
          <a:p>
            <a:pPr marL="742950" marR="0" lvl="1" indent="-285750" algn="l" defTabSz="914400" rtl="0" eaLnBrk="0" fontAlgn="base" latinLnBrk="0" hangingPunct="0">
              <a:lnSpc>
                <a:spcPct val="100000"/>
              </a:lnSpc>
              <a:spcBef>
                <a:spcPts val="0"/>
              </a:spcBef>
              <a:spcAft>
                <a:spcPts val="600"/>
              </a:spcAft>
              <a:buClrTx/>
              <a:buSzTx/>
              <a:tabLst/>
              <a:defRPr/>
            </a:pPr>
            <a:endParaRPr lang="en-US" sz="2800" kern="0" dirty="0" smtClean="0">
              <a:latin typeface="+mn-lt"/>
              <a:ea typeface="+mn-ea"/>
            </a:endParaRPr>
          </a:p>
          <a:p>
            <a:pPr marL="742950" marR="0" lvl="1" indent="-285750" algn="l" defTabSz="914400" rtl="0" eaLnBrk="0" fontAlgn="base" latinLnBrk="0" hangingPunct="0">
              <a:lnSpc>
                <a:spcPct val="100000"/>
              </a:lnSpc>
              <a:spcBef>
                <a:spcPct val="20000"/>
              </a:spcBef>
              <a:spcAft>
                <a:spcPct val="0"/>
              </a:spcAft>
              <a:buClrTx/>
              <a:buSzTx/>
              <a:tabLst/>
              <a:defRPr/>
            </a:pPr>
            <a:r>
              <a:rPr lang="en-US" sz="2800" kern="0" dirty="0" smtClean="0">
                <a:latin typeface="+mn-lt"/>
                <a:ea typeface="+mn-ea"/>
              </a:rPr>
              <a:t>	</a:t>
            </a:r>
          </a:p>
          <a:p>
            <a:pPr marL="742950" marR="0" lvl="1" indent="-285750" algn="l" defTabSz="914400" rtl="0" eaLnBrk="0" fontAlgn="base" latinLnBrk="0" hangingPunct="0">
              <a:lnSpc>
                <a:spcPct val="100000"/>
              </a:lnSpc>
              <a:spcBef>
                <a:spcPct val="20000"/>
              </a:spcBef>
              <a:spcAft>
                <a:spcPct val="0"/>
              </a:spcAft>
              <a:buClrTx/>
              <a:buSzTx/>
              <a:tabLst/>
              <a:defRPr/>
            </a:pPr>
            <a:r>
              <a:rPr kumimoji="0" lang="en-US" sz="2800" b="0" i="0" u="none" strike="noStrike" kern="0" cap="none" spc="0" normalizeH="0" baseline="0" noProof="0" dirty="0" smtClean="0">
                <a:ln>
                  <a:noFill/>
                </a:ln>
                <a:solidFill>
                  <a:schemeClr val="tx1"/>
                </a:solidFill>
                <a:effectLst/>
                <a:uLnTx/>
                <a:uFillTx/>
                <a:latin typeface="+mn-lt"/>
                <a:ea typeface="+mn-ea"/>
              </a:rPr>
              <a:t>	</a:t>
            </a:r>
          </a:p>
          <a:p>
            <a:pPr marL="742950" marR="0" lvl="1" indent="-285750" algn="l" defTabSz="914400" rtl="0" eaLnBrk="0" fontAlgn="base" latinLnBrk="0" hangingPunct="0">
              <a:lnSpc>
                <a:spcPct val="100000"/>
              </a:lnSpc>
              <a:spcBef>
                <a:spcPct val="20000"/>
              </a:spcBef>
              <a:spcAft>
                <a:spcPct val="0"/>
              </a:spcAft>
              <a:buClrTx/>
              <a:buSzTx/>
              <a:tabLst/>
              <a:defRPr/>
            </a:pPr>
            <a:endParaRPr kumimoji="0" lang="en-US" sz="2800" b="0" i="0" u="none" strike="noStrike" kern="0" cap="none" spc="0" normalizeH="0" baseline="0" noProof="0" dirty="0">
              <a:ln>
                <a:noFill/>
              </a:ln>
              <a:solidFill>
                <a:schemeClr val="tx1"/>
              </a:solidFill>
              <a:effectLst/>
              <a:uLnTx/>
              <a:uFillTx/>
              <a:latin typeface="+mn-lt"/>
              <a:ea typeface="+mn-ea"/>
            </a:endParaRPr>
          </a:p>
        </p:txBody>
      </p:sp>
      <p:pic>
        <p:nvPicPr>
          <p:cNvPr id="5" name="Picture 13" descr="Berlaymont building of European Commissio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48400" y="4953000"/>
            <a:ext cx="2541601" cy="19050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31</a:t>
            </a:fld>
            <a:endParaRPr lang="en-US" b="1" dirty="0">
              <a:solidFill>
                <a:schemeClr val="bg1"/>
              </a:solidFill>
            </a:endParaRPr>
          </a:p>
        </p:txBody>
      </p:sp>
    </p:spTree>
    <p:extLst>
      <p:ext uri="{BB962C8B-B14F-4D97-AF65-F5344CB8AC3E}">
        <p14:creationId xmlns:p14="http://schemas.microsoft.com/office/powerpoint/2010/main" val="3964296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stretch>
            <a:fillRect/>
          </a:stretch>
        </p:blipFill>
        <p:spPr>
          <a:xfrm>
            <a:off x="609600" y="838200"/>
            <a:ext cx="2895600" cy="5181600"/>
          </a:xfrm>
          <a:prstGeom prst="rect">
            <a:avLst/>
          </a:prstGeom>
        </p:spPr>
      </p:pic>
      <p:sp>
        <p:nvSpPr>
          <p:cNvPr id="4" name="Content Placeholder 2"/>
          <p:cNvSpPr txBox="1">
            <a:spLocks/>
          </p:cNvSpPr>
          <p:nvPr/>
        </p:nvSpPr>
        <p:spPr>
          <a:xfrm>
            <a:off x="3886200" y="2667000"/>
            <a:ext cx="4876800" cy="4191000"/>
          </a:xfrm>
          <a:prstGeom prst="rect">
            <a:avLst/>
          </a:prstGeom>
          <a:solidFill>
            <a:schemeClr val="bg1">
              <a:lumMod val="95000"/>
              <a:alpha val="56000"/>
            </a:schemeClr>
          </a:solidFill>
        </p:spPr>
        <p:txBody>
          <a:bodyPr/>
          <a:lstStyle/>
          <a:p>
            <a:pPr marL="854075" marR="0" lvl="1" indent="-455613" algn="ctr" defTabSz="914400" rtl="0" eaLnBrk="0" fontAlgn="base" latinLnBrk="0" hangingPunct="0">
              <a:lnSpc>
                <a:spcPct val="100000"/>
              </a:lnSpc>
              <a:spcBef>
                <a:spcPct val="20000"/>
              </a:spcBef>
              <a:spcAft>
                <a:spcPct val="0"/>
              </a:spcAft>
              <a:buClrTx/>
              <a:buSzTx/>
              <a:tabLst/>
              <a:defRPr/>
            </a:pPr>
            <a:r>
              <a:rPr kumimoji="0" lang="en-US" sz="2800" b="0" i="0" u="none" strike="noStrike" kern="0" cap="none" spc="0" normalizeH="0" baseline="0" noProof="0" dirty="0" smtClean="0">
                <a:ln>
                  <a:noFill/>
                </a:ln>
                <a:solidFill>
                  <a:schemeClr val="tx1"/>
                </a:solidFill>
                <a:effectLst/>
                <a:uLnTx/>
                <a:uFillTx/>
                <a:latin typeface="+mn-lt"/>
                <a:ea typeface="+mn-ea"/>
              </a:rPr>
              <a:t>US</a:t>
            </a:r>
          </a:p>
          <a:p>
            <a:pPr marL="401638" marR="0" lvl="1" indent="-3175" defTabSz="914400" rtl="0" eaLnBrk="0" fontAlgn="base" latinLnBrk="0" hangingPunct="0">
              <a:lnSpc>
                <a:spcPct val="100000"/>
              </a:lnSpc>
              <a:spcBef>
                <a:spcPct val="20000"/>
              </a:spcBef>
              <a:spcAft>
                <a:spcPct val="0"/>
              </a:spcAft>
              <a:buClrTx/>
              <a:buSzTx/>
              <a:tabLst/>
              <a:defRPr/>
            </a:pPr>
            <a:r>
              <a:rPr lang="en-US" sz="2800" kern="0" dirty="0" smtClean="0">
                <a:latin typeface="+mn-lt"/>
                <a:ea typeface="+mn-ea"/>
              </a:rPr>
              <a:t>Presidential Executive Order</a:t>
            </a:r>
          </a:p>
          <a:p>
            <a:pPr marL="401638" marR="0" lvl="1" indent="-3175" defTabSz="914400" rtl="0" eaLnBrk="0" fontAlgn="base" latinLnBrk="0" hangingPunct="0">
              <a:lnSpc>
                <a:spcPct val="100000"/>
              </a:lnSpc>
              <a:spcBef>
                <a:spcPct val="20000"/>
              </a:spcBef>
              <a:spcAft>
                <a:spcPct val="0"/>
              </a:spcAft>
              <a:buClrTx/>
              <a:buSzTx/>
              <a:tabLst/>
              <a:defRPr/>
            </a:pPr>
            <a:r>
              <a:rPr kumimoji="0" lang="en-US" sz="2800" b="0" i="0" u="none" strike="noStrike" kern="0" cap="none" spc="0" normalizeH="0" baseline="0" noProof="0" dirty="0" smtClean="0">
                <a:ln>
                  <a:noFill/>
                </a:ln>
                <a:solidFill>
                  <a:schemeClr val="tx1"/>
                </a:solidFill>
                <a:effectLst/>
                <a:uLnTx/>
                <a:uFillTx/>
                <a:latin typeface="+mn-lt"/>
                <a:ea typeface="+mn-ea"/>
              </a:rPr>
              <a:t>Task</a:t>
            </a:r>
            <a:r>
              <a:rPr kumimoji="0" lang="en-US" sz="2800" b="0" i="0" u="none" strike="noStrike" kern="0" cap="none" spc="0" normalizeH="0" noProof="0" dirty="0" smtClean="0">
                <a:ln>
                  <a:noFill/>
                </a:ln>
                <a:solidFill>
                  <a:schemeClr val="tx1"/>
                </a:solidFill>
                <a:effectLst/>
                <a:uLnTx/>
                <a:uFillTx/>
                <a:latin typeface="+mn-lt"/>
                <a:ea typeface="+mn-ea"/>
              </a:rPr>
              <a:t> Force</a:t>
            </a:r>
          </a:p>
          <a:p>
            <a:pPr marL="401638" marR="0" lvl="1" indent="-3175" defTabSz="914400" rtl="0" eaLnBrk="0" fontAlgn="base" latinLnBrk="0" hangingPunct="0">
              <a:lnSpc>
                <a:spcPct val="100000"/>
              </a:lnSpc>
              <a:spcBef>
                <a:spcPct val="20000"/>
              </a:spcBef>
              <a:spcAft>
                <a:spcPct val="0"/>
              </a:spcAft>
              <a:buClrTx/>
              <a:buSzTx/>
              <a:tabLst/>
              <a:defRPr/>
            </a:pPr>
            <a:r>
              <a:rPr kumimoji="0" lang="en-US" sz="2800" b="0" i="0" u="none" strike="noStrike" kern="0" cap="none" spc="0" normalizeH="0" baseline="0" noProof="0" dirty="0" smtClean="0">
                <a:ln>
                  <a:noFill/>
                </a:ln>
                <a:solidFill>
                  <a:schemeClr val="tx1"/>
                </a:solidFill>
                <a:effectLst/>
                <a:uLnTx/>
                <a:uFillTx/>
                <a:latin typeface="+mn-lt"/>
                <a:ea typeface="+mn-ea"/>
              </a:rPr>
              <a:t>Advisory</a:t>
            </a:r>
            <a:r>
              <a:rPr kumimoji="0" lang="en-US" sz="2800" b="0" i="0" u="none" strike="noStrike" kern="0" cap="none" spc="0" normalizeH="0" noProof="0" dirty="0" smtClean="0">
                <a:ln>
                  <a:noFill/>
                </a:ln>
                <a:solidFill>
                  <a:schemeClr val="tx1"/>
                </a:solidFill>
                <a:effectLst/>
                <a:uLnTx/>
                <a:uFillTx/>
                <a:latin typeface="+mn-lt"/>
                <a:ea typeface="+mn-ea"/>
              </a:rPr>
              <a:t> Council</a:t>
            </a:r>
          </a:p>
          <a:p>
            <a:pPr marL="401638" marR="0" lvl="1" indent="-3175" defTabSz="914400" rtl="0" eaLnBrk="0" fontAlgn="base" latinLnBrk="0" hangingPunct="0">
              <a:lnSpc>
                <a:spcPct val="100000"/>
              </a:lnSpc>
              <a:spcBef>
                <a:spcPct val="20000"/>
              </a:spcBef>
              <a:spcAft>
                <a:spcPct val="0"/>
              </a:spcAft>
              <a:buClrTx/>
              <a:buSzTx/>
              <a:tabLst/>
              <a:defRPr/>
            </a:pPr>
            <a:r>
              <a:rPr lang="en-US" sz="2800" kern="0" dirty="0" smtClean="0">
                <a:latin typeface="+mn-lt"/>
                <a:ea typeface="+mn-ea"/>
              </a:rPr>
              <a:t>National Strategy</a:t>
            </a:r>
          </a:p>
          <a:p>
            <a:pPr marL="401638" marR="0" lvl="1" indent="-3175" defTabSz="914400" rtl="0" eaLnBrk="0" fontAlgn="base" latinLnBrk="0" hangingPunct="0">
              <a:lnSpc>
                <a:spcPct val="100000"/>
              </a:lnSpc>
              <a:spcBef>
                <a:spcPct val="20000"/>
              </a:spcBef>
              <a:spcAft>
                <a:spcPct val="0"/>
              </a:spcAft>
              <a:buClrTx/>
              <a:buSzTx/>
              <a:tabLst/>
              <a:defRPr/>
            </a:pPr>
            <a:endParaRPr lang="en-US" sz="2800" kern="0" dirty="0" smtClean="0">
              <a:latin typeface="+mn-lt"/>
              <a:ea typeface="+mn-ea"/>
            </a:endParaRPr>
          </a:p>
          <a:p>
            <a:pPr marL="401638" marR="0" lvl="1" indent="-3175" defTabSz="914400" rtl="0" eaLnBrk="0" fontAlgn="base" latinLnBrk="0" hangingPunct="0">
              <a:lnSpc>
                <a:spcPct val="100000"/>
              </a:lnSpc>
              <a:spcBef>
                <a:spcPct val="20000"/>
              </a:spcBef>
              <a:spcAft>
                <a:spcPct val="0"/>
              </a:spcAft>
              <a:buClrTx/>
              <a:buSzTx/>
              <a:tabLst/>
              <a:defRPr/>
            </a:pPr>
            <a:r>
              <a:rPr lang="en-US" sz="2800" kern="0" dirty="0" smtClean="0">
                <a:latin typeface="+mn-lt"/>
                <a:ea typeface="+mn-ea"/>
              </a:rPr>
              <a:t>Next steps</a:t>
            </a:r>
            <a:endParaRPr kumimoji="0" lang="en-US" sz="2800" b="0" i="0" u="none" strike="noStrike" kern="0" cap="none" spc="0" normalizeH="0" baseline="0" noProof="0" dirty="0">
              <a:ln>
                <a:noFill/>
              </a:ln>
              <a:solidFill>
                <a:schemeClr val="tx1"/>
              </a:solidFill>
              <a:effectLst/>
              <a:uLnTx/>
              <a:uFillTx/>
              <a:latin typeface="+mn-lt"/>
              <a:ea typeface="+mn-ea"/>
            </a:endParaRPr>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54525" y="533400"/>
            <a:ext cx="3317875" cy="1984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32</a:t>
            </a:fld>
            <a:endParaRPr lang="en-US" b="1" dirty="0">
              <a:solidFill>
                <a:schemeClr val="bg1"/>
              </a:solidFill>
            </a:endParaRPr>
          </a:p>
        </p:txBody>
      </p:sp>
    </p:spTree>
    <p:extLst>
      <p:ext uri="{BB962C8B-B14F-4D97-AF65-F5344CB8AC3E}">
        <p14:creationId xmlns:p14="http://schemas.microsoft.com/office/powerpoint/2010/main" val="39642966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stretch>
            <a:fillRect/>
          </a:stretch>
        </p:blipFill>
        <p:spPr>
          <a:xfrm>
            <a:off x="2862252" y="511274"/>
            <a:ext cx="4793456" cy="542925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582813">
            <a:off x="509880" y="2073784"/>
            <a:ext cx="1544519" cy="2763876"/>
          </a:xfrm>
          <a:prstGeom prst="rect">
            <a:avLst/>
          </a:prstGeom>
        </p:spPr>
      </p:pic>
      <p:sp>
        <p:nvSpPr>
          <p:cNvPr id="6" name="Right Arrow 5"/>
          <p:cNvSpPr/>
          <p:nvPr/>
        </p:nvSpPr>
        <p:spPr>
          <a:xfrm>
            <a:off x="2263008" y="2792859"/>
            <a:ext cx="451507" cy="43304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33</a:t>
            </a:fld>
            <a:endParaRPr lang="en-US" b="1" dirty="0">
              <a:solidFill>
                <a:schemeClr val="bg1"/>
              </a:solidFill>
            </a:endParaRPr>
          </a:p>
        </p:txBody>
      </p:sp>
      <p:sp>
        <p:nvSpPr>
          <p:cNvPr id="7" name="TextBox 6"/>
          <p:cNvSpPr txBox="1"/>
          <p:nvPr/>
        </p:nvSpPr>
        <p:spPr>
          <a:xfrm>
            <a:off x="1600200" y="6172200"/>
            <a:ext cx="6934200" cy="430887"/>
          </a:xfrm>
          <a:prstGeom prst="rect">
            <a:avLst/>
          </a:prstGeom>
          <a:noFill/>
        </p:spPr>
        <p:txBody>
          <a:bodyPr wrap="square" rtlCol="0">
            <a:spAutoFit/>
          </a:bodyPr>
          <a:lstStyle/>
          <a:p>
            <a:pPr algn="ctr"/>
            <a:r>
              <a:rPr lang="en-US" sz="2200" dirty="0" smtClean="0">
                <a:solidFill>
                  <a:schemeClr val="bg1"/>
                </a:solidFill>
              </a:rPr>
              <a:t>Ongoing work on implementation of the Strategy</a:t>
            </a:r>
            <a:endParaRPr lang="en-US" sz="2200" dirty="0">
              <a:solidFill>
                <a:schemeClr val="bg1"/>
              </a:solidFill>
            </a:endParaRPr>
          </a:p>
        </p:txBody>
      </p:sp>
    </p:spTree>
    <p:extLst>
      <p:ext uri="{BB962C8B-B14F-4D97-AF65-F5344CB8AC3E}">
        <p14:creationId xmlns:p14="http://schemas.microsoft.com/office/powerpoint/2010/main" val="97314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34</a:t>
            </a:fld>
            <a:endParaRPr lang="en-US" b="1" dirty="0">
              <a:solidFill>
                <a:schemeClr val="bg1"/>
              </a:solidFill>
            </a:endParaRPr>
          </a:p>
        </p:txBody>
      </p:sp>
      <p:sp>
        <p:nvSpPr>
          <p:cNvPr id="7" name="Content Placeholder 2"/>
          <p:cNvSpPr txBox="1">
            <a:spLocks/>
          </p:cNvSpPr>
          <p:nvPr/>
        </p:nvSpPr>
        <p:spPr>
          <a:xfrm>
            <a:off x="609600" y="381000"/>
            <a:ext cx="7924800" cy="6172200"/>
          </a:xfrm>
          <a:prstGeom prst="rect">
            <a:avLst/>
          </a:prstGeom>
          <a:solidFill>
            <a:schemeClr val="bg1">
              <a:alpha val="56000"/>
            </a:schemeClr>
          </a:solidFill>
        </p:spPr>
        <p:txBody>
          <a:bodyPr/>
          <a:lstStyle/>
          <a:p>
            <a:pPr marL="854075" marR="0" lvl="1" indent="-455613" algn="l" defTabSz="914400" rtl="0" eaLnBrk="0" fontAlgn="base" latinLnBrk="0" hangingPunct="0">
              <a:lnSpc>
                <a:spcPct val="100000"/>
              </a:lnSpc>
              <a:spcBef>
                <a:spcPts val="0"/>
              </a:spcBef>
              <a:spcAft>
                <a:spcPts val="600"/>
              </a:spcAft>
              <a:buClrTx/>
              <a:buSzTx/>
              <a:tabLst/>
              <a:defRPr/>
            </a:pPr>
            <a:r>
              <a:rPr kumimoji="0" lang="en-US" sz="2800" b="0" i="0" u="none" strike="noStrike" kern="0" cap="none" spc="0" normalizeH="0" baseline="0" noProof="0" dirty="0" smtClean="0">
                <a:ln>
                  <a:noFill/>
                </a:ln>
                <a:solidFill>
                  <a:schemeClr val="tx1"/>
                </a:solidFill>
                <a:effectLst/>
                <a:uLnTx/>
                <a:uFillTx/>
                <a:latin typeface="+mn-lt"/>
                <a:ea typeface="+mn-ea"/>
              </a:rPr>
              <a:t>US Government</a:t>
            </a:r>
          </a:p>
          <a:p>
            <a:pPr marL="854075" marR="0" lvl="1" indent="-455613" algn="l" defTabSz="914400" rtl="0" eaLnBrk="0" fontAlgn="base" latinLnBrk="0" hangingPunct="0">
              <a:lnSpc>
                <a:spcPct val="100000"/>
              </a:lnSpc>
              <a:spcBef>
                <a:spcPts val="0"/>
              </a:spcBef>
              <a:spcAft>
                <a:spcPts val="600"/>
              </a:spcAft>
              <a:buClrTx/>
              <a:buSzTx/>
              <a:buFont typeface="Arial" pitchFamily="34" charset="0"/>
              <a:buChar char="•"/>
              <a:tabLst/>
              <a:defRPr/>
            </a:pPr>
            <a:r>
              <a:rPr lang="en-US" sz="2800" kern="0" dirty="0" smtClean="0">
                <a:latin typeface="+mn-lt"/>
                <a:ea typeface="+mn-ea"/>
              </a:rPr>
              <a:t>How is it organized?</a:t>
            </a:r>
          </a:p>
          <a:p>
            <a:pPr marL="854075" marR="0" lvl="1" indent="-455613" algn="l" defTabSz="914400" rtl="0" eaLnBrk="0" fontAlgn="base" latinLnBrk="0" hangingPunct="0">
              <a:lnSpc>
                <a:spcPct val="100000"/>
              </a:lnSpc>
              <a:spcBef>
                <a:spcPts val="0"/>
              </a:spcBef>
              <a:spcAft>
                <a:spcPts val="600"/>
              </a:spcAft>
              <a:buClrTx/>
              <a:buSzTx/>
              <a:buFont typeface="Arial" pitchFamily="34" charset="0"/>
              <a:buChar char="•"/>
              <a:tabLst/>
              <a:defRPr/>
            </a:pPr>
            <a:endParaRPr lang="en-US" sz="2800" kern="0" dirty="0" smtClean="0">
              <a:latin typeface="+mn-lt"/>
              <a:ea typeface="+mn-ea"/>
            </a:endParaRPr>
          </a:p>
          <a:p>
            <a:pPr marL="854075" marR="0" lvl="1" indent="-455613" algn="l" defTabSz="914400" rtl="0" eaLnBrk="0" fontAlgn="base" latinLnBrk="0" hangingPunct="0">
              <a:lnSpc>
                <a:spcPct val="100000"/>
              </a:lnSpc>
              <a:spcBef>
                <a:spcPts val="0"/>
              </a:spcBef>
              <a:spcAft>
                <a:spcPts val="600"/>
              </a:spcAft>
              <a:buClrTx/>
              <a:buSzTx/>
              <a:buFont typeface="Arial" pitchFamily="34" charset="0"/>
              <a:buChar char="•"/>
              <a:tabLst/>
              <a:defRPr/>
            </a:pPr>
            <a:r>
              <a:rPr lang="en-US" sz="2800" kern="0" dirty="0" smtClean="0">
                <a:latin typeface="+mn-lt"/>
                <a:ea typeface="+mn-ea"/>
              </a:rPr>
              <a:t>How can you engage? </a:t>
            </a:r>
          </a:p>
          <a:p>
            <a:pPr marL="1311275" lvl="2" indent="-455613">
              <a:spcBef>
                <a:spcPts val="0"/>
              </a:spcBef>
              <a:spcAft>
                <a:spcPts val="600"/>
              </a:spcAft>
              <a:buFont typeface="Arial" pitchFamily="34" charset="0"/>
              <a:buChar char="•"/>
              <a:defRPr/>
            </a:pPr>
            <a:r>
              <a:rPr lang="en-US" sz="2800" kern="0" dirty="0" smtClean="0">
                <a:latin typeface="+mn-lt"/>
                <a:ea typeface="+mn-ea"/>
              </a:rPr>
              <a:t>US Embassies and Consulates</a:t>
            </a:r>
          </a:p>
          <a:p>
            <a:pPr marL="1311275" lvl="2" indent="-455613">
              <a:spcBef>
                <a:spcPts val="0"/>
              </a:spcBef>
              <a:spcAft>
                <a:spcPts val="600"/>
              </a:spcAft>
              <a:buFont typeface="Arial" pitchFamily="34" charset="0"/>
              <a:buChar char="•"/>
              <a:defRPr/>
            </a:pPr>
            <a:r>
              <a:rPr lang="en-US" sz="2800" kern="0" dirty="0" smtClean="0">
                <a:latin typeface="+mn-lt"/>
                <a:ea typeface="+mn-ea"/>
              </a:rPr>
              <a:t>Visiting government officials</a:t>
            </a:r>
          </a:p>
          <a:p>
            <a:pPr marL="1311275" lvl="2" indent="-455613">
              <a:spcBef>
                <a:spcPts val="0"/>
              </a:spcBef>
              <a:spcAft>
                <a:spcPts val="600"/>
              </a:spcAft>
              <a:buFont typeface="Arial" pitchFamily="34" charset="0"/>
              <a:buChar char="•"/>
              <a:defRPr/>
            </a:pPr>
            <a:r>
              <a:rPr lang="en-US" sz="2800" kern="0" dirty="0" smtClean="0">
                <a:latin typeface="+mn-lt"/>
                <a:ea typeface="+mn-ea"/>
              </a:rPr>
              <a:t>Visiting Members of Congress and their staff </a:t>
            </a:r>
          </a:p>
          <a:p>
            <a:pPr marL="1311275" lvl="2" indent="-455613">
              <a:spcBef>
                <a:spcPts val="0"/>
              </a:spcBef>
              <a:spcAft>
                <a:spcPts val="600"/>
              </a:spcAft>
              <a:buFont typeface="Arial" pitchFamily="34" charset="0"/>
              <a:buChar char="•"/>
              <a:defRPr/>
            </a:pPr>
            <a:r>
              <a:rPr lang="en-US" sz="2800" kern="0" dirty="0" smtClean="0">
                <a:latin typeface="+mn-lt"/>
                <a:ea typeface="+mn-ea"/>
              </a:rPr>
              <a:t>US government officials at international meetings</a:t>
            </a:r>
          </a:p>
          <a:p>
            <a:pPr marL="742950" marR="0" lvl="1" indent="-285750" algn="l" defTabSz="914400" rtl="0" eaLnBrk="0" fontAlgn="base" latinLnBrk="0" hangingPunct="0">
              <a:lnSpc>
                <a:spcPct val="100000"/>
              </a:lnSpc>
              <a:spcBef>
                <a:spcPct val="20000"/>
              </a:spcBef>
              <a:spcAft>
                <a:spcPct val="0"/>
              </a:spcAft>
              <a:buClrTx/>
              <a:buSzTx/>
              <a:tabLst/>
              <a:defRPr/>
            </a:pPr>
            <a:r>
              <a:rPr lang="en-US" sz="2800" kern="0" dirty="0" smtClean="0">
                <a:latin typeface="+mn-lt"/>
                <a:ea typeface="+mn-ea"/>
              </a:rPr>
              <a:t>	</a:t>
            </a:r>
          </a:p>
          <a:p>
            <a:pPr marL="742950" marR="0" lvl="1" indent="-285750" algn="l" defTabSz="914400" rtl="0" eaLnBrk="0" fontAlgn="base" latinLnBrk="0" hangingPunct="0">
              <a:lnSpc>
                <a:spcPct val="100000"/>
              </a:lnSpc>
              <a:spcBef>
                <a:spcPct val="20000"/>
              </a:spcBef>
              <a:spcAft>
                <a:spcPct val="0"/>
              </a:spcAft>
              <a:buClrTx/>
              <a:buSzTx/>
              <a:tabLst/>
              <a:defRPr/>
            </a:pPr>
            <a:r>
              <a:rPr kumimoji="0" lang="en-US" sz="2800" b="0" i="0" u="none" strike="noStrike" kern="0" cap="none" spc="0" normalizeH="0" baseline="0" noProof="0" dirty="0" smtClean="0">
                <a:ln>
                  <a:noFill/>
                </a:ln>
                <a:solidFill>
                  <a:schemeClr val="tx1"/>
                </a:solidFill>
                <a:effectLst/>
                <a:uLnTx/>
                <a:uFillTx/>
                <a:latin typeface="+mn-lt"/>
                <a:ea typeface="+mn-ea"/>
              </a:rPr>
              <a:t>	</a:t>
            </a:r>
          </a:p>
          <a:p>
            <a:pPr marL="742950" marR="0" lvl="1" indent="-285750" algn="l" defTabSz="914400" rtl="0" eaLnBrk="0" fontAlgn="base" latinLnBrk="0" hangingPunct="0">
              <a:lnSpc>
                <a:spcPct val="100000"/>
              </a:lnSpc>
              <a:spcBef>
                <a:spcPct val="20000"/>
              </a:spcBef>
              <a:spcAft>
                <a:spcPct val="0"/>
              </a:spcAft>
              <a:buClrTx/>
              <a:buSzTx/>
              <a:tabLst/>
              <a:defRPr/>
            </a:pPr>
            <a:endParaRPr kumimoji="0" lang="en-US" sz="2800" b="0" i="0" u="none" strike="noStrike" kern="0" cap="none" spc="0" normalizeH="0" baseline="0" noProof="0" dirty="0">
              <a:ln>
                <a:noFill/>
              </a:ln>
              <a:solidFill>
                <a:schemeClr val="tx1"/>
              </a:solidFill>
              <a:effectLst/>
              <a:uLnTx/>
              <a:uFillTx/>
              <a:latin typeface="+mn-lt"/>
              <a:ea typeface="+mn-ea"/>
            </a:endParaRPr>
          </a:p>
        </p:txBody>
      </p:sp>
      <p:pic>
        <p:nvPicPr>
          <p:cNvPr id="4098" name="Picture 2" descr="https://encrypted-tbn3.gstatic.com/images?q=tbn:ANd9GcRXdeu21oHUhq5yYAJK6sjNcyAWH-Rn0plt-epxph6C83D-iQD0FA346tui"/>
          <p:cNvPicPr>
            <a:picLocks noChangeAspect="1" noChangeArrowheads="1"/>
          </p:cNvPicPr>
          <p:nvPr/>
        </p:nvPicPr>
        <p:blipFill>
          <a:blip r:embed="rId2" cstate="email"/>
          <a:srcRect/>
          <a:stretch>
            <a:fillRect/>
          </a:stretch>
        </p:blipFill>
        <p:spPr bwMode="auto">
          <a:xfrm>
            <a:off x="5334000" y="228600"/>
            <a:ext cx="2057400" cy="1081795"/>
          </a:xfrm>
          <a:prstGeom prst="rect">
            <a:avLst/>
          </a:prstGeom>
          <a:noFill/>
        </p:spPr>
      </p:pic>
    </p:spTree>
    <p:extLst>
      <p:ext uri="{BB962C8B-B14F-4D97-AF65-F5344CB8AC3E}">
        <p14:creationId xmlns:p14="http://schemas.microsoft.com/office/powerpoint/2010/main" val="39642966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35</a:t>
            </a:fld>
            <a:endParaRPr lang="en-US" b="1" dirty="0">
              <a:solidFill>
                <a:schemeClr val="bg1"/>
              </a:solidFill>
            </a:endParaRPr>
          </a:p>
        </p:txBody>
      </p:sp>
      <p:pic>
        <p:nvPicPr>
          <p:cNvPr id="3078" name="Picture 6" descr="http://paulandkaelin.com/wp-content/uploads/2012/05/United-States-Branches-of-Government.jpg"/>
          <p:cNvPicPr>
            <a:picLocks noChangeAspect="1" noChangeArrowheads="1"/>
          </p:cNvPicPr>
          <p:nvPr/>
        </p:nvPicPr>
        <p:blipFill>
          <a:blip r:embed="rId2" cstate="email"/>
          <a:srcRect/>
          <a:stretch>
            <a:fillRect/>
          </a:stretch>
        </p:blipFill>
        <p:spPr bwMode="auto">
          <a:xfrm>
            <a:off x="0" y="-76199"/>
            <a:ext cx="9239373" cy="7086599"/>
          </a:xfrm>
          <a:prstGeom prst="rect">
            <a:avLst/>
          </a:prstGeom>
          <a:noFill/>
        </p:spPr>
      </p:pic>
    </p:spTree>
    <p:extLst>
      <p:ext uri="{BB962C8B-B14F-4D97-AF65-F5344CB8AC3E}">
        <p14:creationId xmlns:p14="http://schemas.microsoft.com/office/powerpoint/2010/main" val="39642966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html.cita.illinois.edu/text/info/images/ex-org1.gif"/>
          <p:cNvPicPr>
            <a:picLocks noChangeAspect="1" noChangeArrowheads="1"/>
          </p:cNvPicPr>
          <p:nvPr/>
        </p:nvPicPr>
        <p:blipFill>
          <a:blip r:embed="rId2" cstate="email"/>
          <a:srcRect/>
          <a:stretch>
            <a:fillRect/>
          </a:stretch>
        </p:blipFill>
        <p:spPr bwMode="auto">
          <a:xfrm>
            <a:off x="32849" y="152400"/>
            <a:ext cx="9111151" cy="660972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85800" y="990600"/>
            <a:ext cx="7543800" cy="5410200"/>
          </a:xfrm>
          <a:prstGeom prst="rect">
            <a:avLst/>
          </a:prstGeom>
          <a:solidFill>
            <a:schemeClr val="bg1">
              <a:alpha val="56000"/>
            </a:schemeClr>
          </a:solidFill>
        </p:spPr>
        <p:txBody>
          <a:bodyPr/>
          <a:lstStyle/>
          <a:p>
            <a:pPr marL="401638" marR="0" lvl="1" indent="-3175" algn="ctr" defTabSz="914400" rtl="0" eaLnBrk="0" fontAlgn="base" latinLnBrk="0" hangingPunct="0">
              <a:lnSpc>
                <a:spcPct val="100000"/>
              </a:lnSpc>
              <a:spcBef>
                <a:spcPts val="0"/>
              </a:spcBef>
              <a:spcAft>
                <a:spcPts val="600"/>
              </a:spcAft>
              <a:buClrTx/>
              <a:buSzTx/>
              <a:tabLst/>
              <a:defRPr/>
            </a:pPr>
            <a:r>
              <a:rPr kumimoji="0" lang="en-US" sz="2800" b="0" i="0" u="none" strike="noStrike" kern="0" cap="none" spc="0" normalizeH="0" baseline="0" noProof="0" dirty="0" smtClean="0">
                <a:ln>
                  <a:noFill/>
                </a:ln>
                <a:solidFill>
                  <a:schemeClr val="tx1"/>
                </a:solidFill>
                <a:effectLst/>
                <a:uLnTx/>
                <a:uFillTx/>
                <a:latin typeface="+mn-lt"/>
                <a:ea typeface="+mn-ea"/>
              </a:rPr>
              <a:t>US Executive Branch Departments of relevance to WCS</a:t>
            </a:r>
          </a:p>
          <a:p>
            <a:pPr marL="512763" marR="0" lvl="1" indent="-222250" defTabSz="914400" rtl="0" eaLnBrk="0" fontAlgn="base" latinLnBrk="0" hangingPunct="0">
              <a:lnSpc>
                <a:spcPct val="100000"/>
              </a:lnSpc>
              <a:spcBef>
                <a:spcPts val="0"/>
              </a:spcBef>
              <a:spcAft>
                <a:spcPts val="600"/>
              </a:spcAft>
              <a:buClrTx/>
              <a:buSzTx/>
              <a:buFont typeface="Arial" pitchFamily="34" charset="0"/>
              <a:buChar char="•"/>
              <a:tabLst/>
              <a:defRPr/>
            </a:pPr>
            <a:r>
              <a:rPr lang="en-US" kern="0" dirty="0" smtClean="0">
                <a:latin typeface="+mn-lt"/>
                <a:ea typeface="+mn-ea"/>
              </a:rPr>
              <a:t>Department of State</a:t>
            </a:r>
          </a:p>
          <a:p>
            <a:pPr marL="969963" lvl="2" indent="-222250">
              <a:spcBef>
                <a:spcPts val="0"/>
              </a:spcBef>
              <a:spcAft>
                <a:spcPts val="600"/>
              </a:spcAft>
              <a:buFont typeface="Arial" pitchFamily="34" charset="0"/>
              <a:buChar char="•"/>
              <a:defRPr/>
            </a:pPr>
            <a:r>
              <a:rPr lang="en-US" kern="0" dirty="0" smtClean="0">
                <a:latin typeface="+mn-lt"/>
                <a:ea typeface="+mn-ea"/>
              </a:rPr>
              <a:t>OES, INL</a:t>
            </a:r>
          </a:p>
          <a:p>
            <a:pPr marL="969963" lvl="2" indent="-222250">
              <a:spcBef>
                <a:spcPts val="0"/>
              </a:spcBef>
              <a:spcAft>
                <a:spcPts val="600"/>
              </a:spcAft>
              <a:buFont typeface="Arial" pitchFamily="34" charset="0"/>
              <a:buChar char="•"/>
              <a:defRPr/>
            </a:pPr>
            <a:r>
              <a:rPr lang="en-US" kern="0" dirty="0" smtClean="0">
                <a:latin typeface="+mn-lt"/>
                <a:ea typeface="+mn-ea"/>
              </a:rPr>
              <a:t>USAID</a:t>
            </a:r>
          </a:p>
          <a:p>
            <a:pPr marL="969963" lvl="2" indent="-222250">
              <a:spcBef>
                <a:spcPts val="0"/>
              </a:spcBef>
              <a:spcAft>
                <a:spcPts val="600"/>
              </a:spcAft>
              <a:buFont typeface="Arial" pitchFamily="34" charset="0"/>
              <a:buChar char="•"/>
              <a:defRPr/>
            </a:pPr>
            <a:r>
              <a:rPr lang="en-US" kern="0" dirty="0" smtClean="0">
                <a:latin typeface="+mn-lt"/>
                <a:ea typeface="+mn-ea"/>
              </a:rPr>
              <a:t>Embassies &amp; Missions</a:t>
            </a:r>
          </a:p>
          <a:p>
            <a:pPr marL="512763" lvl="1" indent="-222250">
              <a:spcBef>
                <a:spcPts val="0"/>
              </a:spcBef>
              <a:spcAft>
                <a:spcPts val="600"/>
              </a:spcAft>
              <a:buFont typeface="Arial" pitchFamily="34" charset="0"/>
              <a:buChar char="•"/>
              <a:defRPr/>
            </a:pPr>
            <a:r>
              <a:rPr lang="en-US" kern="0" dirty="0" smtClean="0">
                <a:latin typeface="+mn-lt"/>
                <a:ea typeface="+mn-ea"/>
              </a:rPr>
              <a:t>Department of the Interior: FWS, NPS</a:t>
            </a:r>
          </a:p>
          <a:p>
            <a:pPr marL="512763" lvl="1" indent="-222250">
              <a:spcBef>
                <a:spcPts val="0"/>
              </a:spcBef>
              <a:spcAft>
                <a:spcPts val="600"/>
              </a:spcAft>
              <a:buFont typeface="Arial" pitchFamily="34" charset="0"/>
              <a:buChar char="•"/>
              <a:defRPr/>
            </a:pPr>
            <a:r>
              <a:rPr lang="en-US" kern="0" dirty="0" smtClean="0">
                <a:latin typeface="+mn-lt"/>
                <a:ea typeface="+mn-ea"/>
              </a:rPr>
              <a:t>Department of Commerce: NOAA</a:t>
            </a:r>
          </a:p>
          <a:p>
            <a:pPr marL="512763" lvl="1" indent="-222250">
              <a:spcBef>
                <a:spcPts val="0"/>
              </a:spcBef>
              <a:spcAft>
                <a:spcPts val="600"/>
              </a:spcAft>
              <a:buFont typeface="Arial" pitchFamily="34" charset="0"/>
              <a:buChar char="•"/>
              <a:defRPr/>
            </a:pPr>
            <a:r>
              <a:rPr lang="en-US" kern="0" dirty="0" smtClean="0">
                <a:latin typeface="+mn-lt"/>
                <a:ea typeface="+mn-ea"/>
              </a:rPr>
              <a:t>Department of Defense</a:t>
            </a:r>
          </a:p>
          <a:p>
            <a:pPr marL="512763" lvl="1" indent="-222250">
              <a:spcBef>
                <a:spcPts val="0"/>
              </a:spcBef>
              <a:spcAft>
                <a:spcPts val="600"/>
              </a:spcAft>
              <a:buFont typeface="Arial" pitchFamily="34" charset="0"/>
              <a:buChar char="•"/>
              <a:defRPr/>
            </a:pPr>
            <a:r>
              <a:rPr lang="en-US" kern="0" dirty="0" smtClean="0">
                <a:latin typeface="+mn-lt"/>
                <a:ea typeface="+mn-ea"/>
              </a:rPr>
              <a:t>Department of Homeland Security (Customs)</a:t>
            </a:r>
          </a:p>
          <a:p>
            <a:pPr marL="512763" lvl="1" indent="-222250">
              <a:spcBef>
                <a:spcPts val="0"/>
              </a:spcBef>
              <a:spcAft>
                <a:spcPts val="600"/>
              </a:spcAft>
              <a:buFont typeface="Arial" pitchFamily="34" charset="0"/>
              <a:buChar char="•"/>
              <a:defRPr/>
            </a:pPr>
            <a:r>
              <a:rPr lang="en-US" kern="0" dirty="0" smtClean="0">
                <a:latin typeface="+mn-lt"/>
                <a:ea typeface="+mn-ea"/>
              </a:rPr>
              <a:t>Department of Justice </a:t>
            </a:r>
            <a:endParaRPr lang="en-US" sz="2800" kern="0" dirty="0" smtClean="0">
              <a:latin typeface="+mn-lt"/>
              <a:ea typeface="+mn-ea"/>
            </a:endParaRPr>
          </a:p>
          <a:p>
            <a:pPr marL="969963" lvl="2" indent="-222250">
              <a:spcBef>
                <a:spcPts val="0"/>
              </a:spcBef>
              <a:spcAft>
                <a:spcPts val="600"/>
              </a:spcAft>
              <a:buFont typeface="Arial" pitchFamily="34" charset="0"/>
              <a:buChar char="•"/>
              <a:defRPr/>
            </a:pPr>
            <a:endParaRPr lang="en-US" sz="2800" kern="0" dirty="0" smtClean="0">
              <a:latin typeface="+mn-lt"/>
              <a:ea typeface="+mn-ea"/>
            </a:endParaRPr>
          </a:p>
          <a:p>
            <a:pPr marL="742950" marR="0" lvl="1" indent="-285750" algn="l" defTabSz="914400" rtl="0" eaLnBrk="0" fontAlgn="base" latinLnBrk="0" hangingPunct="0">
              <a:lnSpc>
                <a:spcPct val="100000"/>
              </a:lnSpc>
              <a:spcBef>
                <a:spcPct val="20000"/>
              </a:spcBef>
              <a:spcAft>
                <a:spcPct val="0"/>
              </a:spcAft>
              <a:buClrTx/>
              <a:buSzTx/>
              <a:tabLst/>
              <a:defRPr/>
            </a:pPr>
            <a:r>
              <a:rPr lang="en-US" sz="2800" kern="0" dirty="0" smtClean="0">
                <a:latin typeface="+mn-lt"/>
                <a:ea typeface="+mn-ea"/>
              </a:rPr>
              <a:t>	</a:t>
            </a:r>
          </a:p>
          <a:p>
            <a:pPr marL="742950" marR="0" lvl="1" indent="-285750" algn="l" defTabSz="914400" rtl="0" eaLnBrk="0" fontAlgn="base" latinLnBrk="0" hangingPunct="0">
              <a:lnSpc>
                <a:spcPct val="100000"/>
              </a:lnSpc>
              <a:spcBef>
                <a:spcPct val="20000"/>
              </a:spcBef>
              <a:spcAft>
                <a:spcPct val="0"/>
              </a:spcAft>
              <a:buClrTx/>
              <a:buSzTx/>
              <a:tabLst/>
              <a:defRPr/>
            </a:pPr>
            <a:r>
              <a:rPr kumimoji="0" lang="en-US" sz="2800" b="0" i="0" u="none" strike="noStrike" kern="0" cap="none" spc="0" normalizeH="0" baseline="0" noProof="0" dirty="0" smtClean="0">
                <a:ln>
                  <a:noFill/>
                </a:ln>
                <a:solidFill>
                  <a:schemeClr val="tx1"/>
                </a:solidFill>
                <a:effectLst/>
                <a:uLnTx/>
                <a:uFillTx/>
                <a:latin typeface="+mn-lt"/>
                <a:ea typeface="+mn-ea"/>
              </a:rPr>
              <a:t>	</a:t>
            </a:r>
          </a:p>
          <a:p>
            <a:pPr marL="742950" marR="0" lvl="1" indent="-285750" algn="l" defTabSz="914400" rtl="0" eaLnBrk="0" fontAlgn="base" latinLnBrk="0" hangingPunct="0">
              <a:lnSpc>
                <a:spcPct val="100000"/>
              </a:lnSpc>
              <a:spcBef>
                <a:spcPct val="20000"/>
              </a:spcBef>
              <a:spcAft>
                <a:spcPct val="0"/>
              </a:spcAft>
              <a:buClrTx/>
              <a:buSzTx/>
              <a:tabLst/>
              <a:defRPr/>
            </a:pPr>
            <a:endParaRPr kumimoji="0" lang="en-US" sz="2800" b="0" i="0" u="none" strike="noStrike" kern="0" cap="none" spc="0" normalizeH="0" baseline="0" noProof="0" dirty="0">
              <a:ln>
                <a:noFill/>
              </a:ln>
              <a:solidFill>
                <a:schemeClr val="tx1"/>
              </a:solidFill>
              <a:effectLst/>
              <a:uLnTx/>
              <a:uFillTx/>
              <a:latin typeface="+mn-lt"/>
              <a:ea typeface="+mn-ea"/>
            </a:endParaRPr>
          </a:p>
        </p:txBody>
      </p:sp>
      <p:pic>
        <p:nvPicPr>
          <p:cNvPr id="83970" name="Picture 2" descr="https://encrypted-tbn2.gstatic.com/images?q=tbn:ANd9GcSfpyItl1xZdZxSmZobb4jh4hb2eXQjPhMtLJZpgzscbxR61esx"/>
          <p:cNvPicPr>
            <a:picLocks noChangeAspect="1" noChangeArrowheads="1"/>
          </p:cNvPicPr>
          <p:nvPr/>
        </p:nvPicPr>
        <p:blipFill>
          <a:blip r:embed="rId2" cstate="email"/>
          <a:srcRect/>
          <a:stretch>
            <a:fillRect/>
          </a:stretch>
        </p:blipFill>
        <p:spPr bwMode="auto">
          <a:xfrm>
            <a:off x="6324600" y="1752600"/>
            <a:ext cx="2152650" cy="212407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s://encrypted-tbn3.gstatic.com/images?q=tbn:ANd9GcRqhWbhly9AYC_xyupIOVTAXQD_Iwo5nnVg9DdqV5_XN17NsSDV"/>
          <p:cNvPicPr>
            <a:picLocks noChangeAspect="1" noChangeArrowheads="1"/>
          </p:cNvPicPr>
          <p:nvPr/>
        </p:nvPicPr>
        <p:blipFill>
          <a:blip r:embed="rId2" cstate="email"/>
          <a:srcRect/>
          <a:stretch>
            <a:fillRect/>
          </a:stretch>
        </p:blipFill>
        <p:spPr bwMode="auto">
          <a:xfrm>
            <a:off x="228599" y="2819400"/>
            <a:ext cx="4476159" cy="3352800"/>
          </a:xfrm>
          <a:prstGeom prst="rect">
            <a:avLst/>
          </a:prstGeom>
          <a:noFill/>
        </p:spPr>
      </p:pic>
      <p:pic>
        <p:nvPicPr>
          <p:cNvPr id="84996" name="Picture 4" descr="https://encrypted-tbn2.gstatic.com/images?q=tbn:ANd9GcQiwRMXcDKjm4h3K7HCv4j6eDQIkNHfUet_watQhyfAM6IPiILj"/>
          <p:cNvPicPr>
            <a:picLocks noChangeAspect="1" noChangeArrowheads="1"/>
          </p:cNvPicPr>
          <p:nvPr/>
        </p:nvPicPr>
        <p:blipFill>
          <a:blip r:embed="rId3" cstate="email"/>
          <a:srcRect/>
          <a:stretch>
            <a:fillRect/>
          </a:stretch>
        </p:blipFill>
        <p:spPr bwMode="auto">
          <a:xfrm>
            <a:off x="2260944" y="152400"/>
            <a:ext cx="4825656" cy="2133600"/>
          </a:xfrm>
          <a:prstGeom prst="rect">
            <a:avLst/>
          </a:prstGeom>
          <a:noFill/>
        </p:spPr>
      </p:pic>
      <p:pic>
        <p:nvPicPr>
          <p:cNvPr id="84998" name="Picture 6" descr="https://encrypted-tbn0.gstatic.com/images?q=tbn:ANd9GcSjKGViRMuhKvKlttuyn-hiWBKzaqZ9vwleL0uj2zS21W1us3Dr"/>
          <p:cNvPicPr>
            <a:picLocks noChangeAspect="1" noChangeArrowheads="1"/>
          </p:cNvPicPr>
          <p:nvPr/>
        </p:nvPicPr>
        <p:blipFill>
          <a:blip r:embed="rId4" cstate="email"/>
          <a:srcRect/>
          <a:stretch>
            <a:fillRect/>
          </a:stretch>
        </p:blipFill>
        <p:spPr bwMode="auto">
          <a:xfrm>
            <a:off x="4648200" y="2895600"/>
            <a:ext cx="4571233" cy="3581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381000"/>
            <a:ext cx="8153400" cy="5867400"/>
          </a:xfrm>
          <a:solidFill>
            <a:schemeClr val="bg1"/>
          </a:solidFill>
        </p:spPr>
        <p:txBody>
          <a:bodyPr/>
          <a:lstStyle/>
          <a:p>
            <a:pPr eaLnBrk="1" hangingPunct="1">
              <a:spcBef>
                <a:spcPts val="0"/>
              </a:spcBef>
              <a:spcAft>
                <a:spcPts val="600"/>
              </a:spcAft>
              <a:buFontTx/>
              <a:buNone/>
              <a:tabLst>
                <a:tab pos="2509838" algn="l"/>
              </a:tabLst>
            </a:pPr>
            <a:endParaRPr lang="en-US" sz="2000" b="1" dirty="0" smtClean="0"/>
          </a:p>
          <a:p>
            <a:pPr eaLnBrk="1" hangingPunct="1">
              <a:spcBef>
                <a:spcPts val="0"/>
              </a:spcBef>
              <a:spcAft>
                <a:spcPts val="600"/>
              </a:spcAft>
              <a:tabLst>
                <a:tab pos="2509838" algn="l"/>
              </a:tabLst>
            </a:pPr>
            <a:r>
              <a:rPr lang="en-US" sz="2000" b="1" dirty="0" smtClean="0"/>
              <a:t>1948</a:t>
            </a:r>
            <a:r>
              <a:rPr lang="en-US" sz="2000" dirty="0" smtClean="0"/>
              <a:t>. Founding of the International Union for the Protection of Nature (IUPN), forerunner of IUCN; Fontainebleau, France. Backed by UNESCO.</a:t>
            </a:r>
          </a:p>
          <a:p>
            <a:pPr eaLnBrk="1" hangingPunct="1">
              <a:spcBef>
                <a:spcPts val="0"/>
              </a:spcBef>
              <a:spcAft>
                <a:spcPts val="600"/>
              </a:spcAft>
              <a:tabLst>
                <a:tab pos="2509838" algn="l"/>
              </a:tabLst>
            </a:pPr>
            <a:r>
              <a:rPr lang="en-US" sz="2000" b="1" dirty="0" smtClean="0"/>
              <a:t>1949</a:t>
            </a:r>
            <a:r>
              <a:rPr lang="en-US" sz="2000" dirty="0" smtClean="0"/>
              <a:t>. First United Nations Conservation Conference: UN Scientific Conference on the Conservation and Utilization of Resources (UNSCCUR). Lake Success, Long Island, New York. Called for international legislation "to maintain nature's equilibrium" and listed "gravely endangered species.”</a:t>
            </a:r>
          </a:p>
          <a:p>
            <a:pPr eaLnBrk="1" hangingPunct="1">
              <a:spcBef>
                <a:spcPts val="0"/>
              </a:spcBef>
              <a:spcAft>
                <a:spcPts val="600"/>
              </a:spcAft>
              <a:tabLst>
                <a:tab pos="2509838" algn="l"/>
              </a:tabLst>
            </a:pPr>
            <a:r>
              <a:rPr lang="en-US" sz="2000" b="1" dirty="0" smtClean="0"/>
              <a:t>1960</a:t>
            </a:r>
            <a:r>
              <a:rPr lang="en-US" sz="2000" dirty="0" smtClean="0"/>
              <a:t>. IUCN General Assembly resolution called for international convention regulating trade in endangered wildlife species (driven by trade in cat furs).</a:t>
            </a:r>
          </a:p>
          <a:p>
            <a:pPr eaLnBrk="1" hangingPunct="1">
              <a:spcBef>
                <a:spcPts val="0"/>
              </a:spcBef>
              <a:spcAft>
                <a:spcPts val="600"/>
              </a:spcAft>
              <a:tabLst>
                <a:tab pos="2509838" algn="l"/>
              </a:tabLst>
            </a:pPr>
            <a:r>
              <a:rPr lang="en-US" sz="2000" b="1" dirty="0" smtClean="0"/>
              <a:t>1963</a:t>
            </a:r>
            <a:r>
              <a:rPr lang="en-US" sz="2000" dirty="0" smtClean="0"/>
              <a:t>. IUCN called for convention regulating "export, transit, and import of rare or threatened wildlife species ….“  </a:t>
            </a:r>
          </a:p>
          <a:p>
            <a:pPr eaLnBrk="1" hangingPunct="1">
              <a:spcBef>
                <a:spcPts val="0"/>
              </a:spcBef>
              <a:spcAft>
                <a:spcPts val="600"/>
              </a:spcAft>
              <a:tabLst>
                <a:tab pos="2509838" algn="l"/>
              </a:tabLst>
            </a:pPr>
            <a:r>
              <a:rPr lang="en-US" sz="2000" b="1" dirty="0" smtClean="0"/>
              <a:t>1964</a:t>
            </a:r>
            <a:r>
              <a:rPr lang="en-US" sz="2000" dirty="0" smtClean="0"/>
              <a:t>. IUCN prepared a first draft of a convention.</a:t>
            </a:r>
          </a:p>
        </p:txBody>
      </p:sp>
      <p:sp>
        <p:nvSpPr>
          <p:cNvPr id="3"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4</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5000"/>
          </a:schemeClr>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800" y="533400"/>
            <a:ext cx="7772400" cy="4114800"/>
          </a:xfrm>
          <a:solidFill>
            <a:schemeClr val="bg1"/>
          </a:solidFill>
        </p:spPr>
        <p:txBody>
          <a:bodyPr/>
          <a:lstStyle/>
          <a:p>
            <a:pPr eaLnBrk="1" hangingPunct="1">
              <a:spcBef>
                <a:spcPts val="0"/>
              </a:spcBef>
              <a:spcAft>
                <a:spcPts val="600"/>
              </a:spcAft>
            </a:pPr>
            <a:endParaRPr lang="en-US" sz="2000" dirty="0" smtClean="0"/>
          </a:p>
          <a:p>
            <a:pPr eaLnBrk="1" hangingPunct="1">
              <a:spcBef>
                <a:spcPts val="0"/>
              </a:spcBef>
              <a:spcAft>
                <a:spcPts val="600"/>
              </a:spcAft>
            </a:pPr>
            <a:r>
              <a:rPr lang="en-US" sz="2000" b="1" dirty="0" smtClean="0"/>
              <a:t>1972</a:t>
            </a:r>
            <a:r>
              <a:rPr lang="en-US" sz="2000" dirty="0" smtClean="0"/>
              <a:t>. UN Conference on the Human Environment.  (Stockholm Conference)  Establishment of UNEP.</a:t>
            </a:r>
            <a:endParaRPr lang="en-US" sz="1600" dirty="0" smtClean="0"/>
          </a:p>
          <a:p>
            <a:pPr eaLnBrk="1" hangingPunct="1">
              <a:spcBef>
                <a:spcPts val="0"/>
              </a:spcBef>
              <a:spcAft>
                <a:spcPts val="600"/>
              </a:spcAft>
            </a:pPr>
            <a:r>
              <a:rPr lang="en-US" sz="2000" b="1" dirty="0" smtClean="0"/>
              <a:t>1973</a:t>
            </a:r>
            <a:r>
              <a:rPr lang="en-US" sz="2000" dirty="0" smtClean="0"/>
              <a:t>. CITES agreed:  the Washington Convention.</a:t>
            </a:r>
          </a:p>
          <a:p>
            <a:pPr eaLnBrk="1" hangingPunct="1">
              <a:spcBef>
                <a:spcPts val="0"/>
              </a:spcBef>
              <a:spcAft>
                <a:spcPts val="600"/>
              </a:spcAft>
            </a:pPr>
            <a:r>
              <a:rPr lang="en-US" sz="2000" b="1" dirty="0" smtClean="0"/>
              <a:t>1975</a:t>
            </a:r>
            <a:r>
              <a:rPr lang="en-US" sz="2000" dirty="0" smtClean="0"/>
              <a:t>. CITES Entry into Force. Charter Parties: Canada, Chile, Cyprus, Ecuador, Nigeria, Sweden, Switzerland, Tunisia, USA, and Uruguay.</a:t>
            </a:r>
          </a:p>
          <a:p>
            <a:pPr eaLnBrk="1" hangingPunct="1">
              <a:spcBef>
                <a:spcPts val="0"/>
              </a:spcBef>
              <a:spcAft>
                <a:spcPts val="600"/>
              </a:spcAft>
            </a:pPr>
            <a:r>
              <a:rPr lang="en-US" sz="2000" b="1" dirty="0" smtClean="0"/>
              <a:t>1976</a:t>
            </a:r>
            <a:r>
              <a:rPr lang="en-US" sz="2000" dirty="0" smtClean="0"/>
              <a:t>. First CITES meeting of the Conference of Parties (CoP1). Berne, Switzerland. Adopted the Berne Criteria for listing species, which required evaluation of both biological and trade status.</a:t>
            </a:r>
          </a:p>
          <a:p>
            <a:pPr eaLnBrk="1" hangingPunct="1">
              <a:lnSpc>
                <a:spcPct val="90000"/>
              </a:lnSpc>
            </a:pPr>
            <a:endParaRPr lang="en-US" sz="2800" dirty="0" smtClean="0"/>
          </a:p>
        </p:txBody>
      </p:sp>
      <p:sp>
        <p:nvSpPr>
          <p:cNvPr id="3"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5</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209800" y="99291"/>
            <a:ext cx="4953000" cy="1143000"/>
          </a:xfrm>
          <a:prstGeom prst="rect">
            <a:avLst/>
          </a:prstGeom>
          <a:solidFill>
            <a:schemeClr val="bg1"/>
          </a:solidFill>
          <a:ln w="38100">
            <a:solidFill>
              <a:schemeClr val="tx1"/>
            </a:solidFill>
            <a:miter lim="800000"/>
            <a:headEnd/>
            <a:tailEnd/>
          </a:ln>
          <a:effectLst/>
        </p:spPr>
        <p:txBody>
          <a:bodyPr anchor="ctr"/>
          <a:lstStyle/>
          <a:p>
            <a:pPr algn="ctr">
              <a:defRPr/>
            </a:pPr>
            <a:r>
              <a:rPr lang="es-CR" sz="3000" b="1" dirty="0" smtClean="0">
                <a:latin typeface="Arial" charset="0"/>
                <a:cs typeface="Arial" charset="0"/>
              </a:rPr>
              <a:t>CITES </a:t>
            </a:r>
            <a:r>
              <a:rPr lang="es-CR" sz="3000" b="1" dirty="0" err="1" smtClean="0">
                <a:latin typeface="Arial" charset="0"/>
                <a:cs typeface="Arial" charset="0"/>
              </a:rPr>
              <a:t>meetings</a:t>
            </a:r>
            <a:r>
              <a:rPr lang="es-CR" sz="3000" b="1" dirty="0" smtClean="0">
                <a:latin typeface="Arial" charset="0"/>
                <a:cs typeface="Arial" charset="0"/>
              </a:rPr>
              <a:t> </a:t>
            </a:r>
            <a:r>
              <a:rPr lang="es-CR" sz="3000" b="1" dirty="0">
                <a:latin typeface="Arial" charset="0"/>
                <a:cs typeface="Arial" charset="0"/>
              </a:rPr>
              <a:t>of </a:t>
            </a:r>
            <a:r>
              <a:rPr lang="es-CR" sz="3000" b="1" dirty="0" err="1" smtClean="0">
                <a:latin typeface="Arial" charset="0"/>
                <a:cs typeface="Arial" charset="0"/>
              </a:rPr>
              <a:t>the</a:t>
            </a:r>
            <a:r>
              <a:rPr lang="es-CR" sz="3000" b="1" dirty="0" smtClean="0">
                <a:latin typeface="Arial" charset="0"/>
                <a:cs typeface="Arial" charset="0"/>
              </a:rPr>
              <a:t> </a:t>
            </a:r>
            <a:endParaRPr lang="es-CR" sz="3000" b="1" dirty="0">
              <a:latin typeface="Arial" charset="0"/>
              <a:cs typeface="Arial" charset="0"/>
            </a:endParaRPr>
          </a:p>
          <a:p>
            <a:pPr algn="ctr">
              <a:defRPr/>
            </a:pPr>
            <a:r>
              <a:rPr lang="es-CR" sz="3000" b="1" dirty="0">
                <a:latin typeface="Arial" charset="0"/>
                <a:cs typeface="Arial" charset="0"/>
              </a:rPr>
              <a:t> </a:t>
            </a:r>
            <a:r>
              <a:rPr lang="es-CR" sz="3000" b="1" dirty="0" err="1">
                <a:latin typeface="Arial" charset="0"/>
                <a:cs typeface="Arial" charset="0"/>
              </a:rPr>
              <a:t>Conference</a:t>
            </a:r>
            <a:r>
              <a:rPr lang="es-CR" sz="3000" b="1" dirty="0">
                <a:latin typeface="Arial" charset="0"/>
                <a:cs typeface="Arial" charset="0"/>
              </a:rPr>
              <a:t> of </a:t>
            </a:r>
            <a:r>
              <a:rPr lang="es-CR" sz="3000" b="1" dirty="0" err="1">
                <a:latin typeface="Arial" charset="0"/>
                <a:cs typeface="Arial" charset="0"/>
              </a:rPr>
              <a:t>the</a:t>
            </a:r>
            <a:r>
              <a:rPr lang="es-CR" sz="3000" b="1" dirty="0">
                <a:latin typeface="Arial" charset="0"/>
                <a:cs typeface="Arial" charset="0"/>
              </a:rPr>
              <a:t> </a:t>
            </a:r>
            <a:r>
              <a:rPr lang="es-CR" sz="3000" b="1" dirty="0" err="1">
                <a:latin typeface="Arial" charset="0"/>
                <a:cs typeface="Arial" charset="0"/>
              </a:rPr>
              <a:t>Parties</a:t>
            </a:r>
            <a:endParaRPr lang="en-US" sz="3000" b="1" dirty="0">
              <a:latin typeface="Arial" charset="0"/>
              <a:cs typeface="Arial" charset="0"/>
            </a:endParaRPr>
          </a:p>
        </p:txBody>
      </p:sp>
      <p:sp>
        <p:nvSpPr>
          <p:cNvPr id="2052" name="Rectangle 11"/>
          <p:cNvSpPr>
            <a:spLocks noChangeArrowheads="1"/>
          </p:cNvSpPr>
          <p:nvPr/>
        </p:nvSpPr>
        <p:spPr bwMode="auto">
          <a:xfrm>
            <a:off x="1828800" y="457200"/>
            <a:ext cx="5791200" cy="6466386"/>
          </a:xfrm>
          <a:prstGeom prst="rect">
            <a:avLst/>
          </a:prstGeom>
          <a:solidFill>
            <a:srgbClr val="CCECFF"/>
          </a:solidFill>
          <a:ln w="38100">
            <a:solidFill>
              <a:schemeClr val="tx1"/>
            </a:solidFill>
            <a:miter lim="800000"/>
            <a:headEnd/>
            <a:tailEnd/>
          </a:ln>
          <a:effectLst>
            <a:outerShdw blurRad="44450" dist="27940" dir="5400000" algn="ctr">
              <a:srgbClr val="000000">
                <a:alpha val="32000"/>
              </a:srgbClr>
            </a:outerShdw>
          </a:effectLst>
          <a:scene3d>
            <a:camera prst="perspectiveRelaxedModerately"/>
            <a:lightRig rig="balanced" dir="t">
              <a:rot lat="0" lon="0" rev="8700000"/>
            </a:lightRig>
          </a:scene3d>
          <a:sp3d>
            <a:bevelT w="190500" h="38100"/>
          </a:sp3d>
        </p:spPr>
        <p:txBody>
          <a:bodyPr wrap="square">
            <a:spAutoFit/>
          </a:bodyPr>
          <a:lstStyle/>
          <a:p>
            <a:pPr defTabSz="717550" eaLnBrk="0" hangingPunct="0">
              <a:spcBef>
                <a:spcPct val="30000"/>
              </a:spcBef>
            </a:pPr>
            <a:r>
              <a:rPr lang="en-GB" sz="1900" b="1" dirty="0">
                <a:latin typeface="Times" pitchFamily="18" charset="0"/>
              </a:rPr>
              <a:t>CoP1	</a:t>
            </a:r>
            <a:r>
              <a:rPr lang="en-GB" sz="1900" b="1" dirty="0" smtClean="0">
                <a:latin typeface="Times" pitchFamily="18" charset="0"/>
              </a:rPr>
              <a:t>  1976</a:t>
            </a:r>
            <a:r>
              <a:rPr lang="en-GB" sz="1900" b="1" dirty="0">
                <a:latin typeface="Times" pitchFamily="18" charset="0"/>
              </a:rPr>
              <a:t>	Bern, Switzerland</a:t>
            </a:r>
          </a:p>
          <a:p>
            <a:pPr defTabSz="717550" eaLnBrk="0" hangingPunct="0">
              <a:spcBef>
                <a:spcPct val="30000"/>
              </a:spcBef>
            </a:pPr>
            <a:r>
              <a:rPr lang="en-GB" sz="1900" b="1" dirty="0">
                <a:latin typeface="Times" pitchFamily="18" charset="0"/>
              </a:rPr>
              <a:t>CoP2	</a:t>
            </a:r>
            <a:r>
              <a:rPr lang="en-GB" sz="1900" b="1" dirty="0" smtClean="0">
                <a:latin typeface="Times" pitchFamily="18" charset="0"/>
              </a:rPr>
              <a:t>  1979</a:t>
            </a:r>
            <a:r>
              <a:rPr lang="en-GB" sz="1900" b="1" dirty="0">
                <a:latin typeface="Times" pitchFamily="18" charset="0"/>
              </a:rPr>
              <a:t>	San Jose, Costa Rica</a:t>
            </a:r>
          </a:p>
          <a:p>
            <a:pPr defTabSz="717550" eaLnBrk="0" hangingPunct="0">
              <a:spcBef>
                <a:spcPct val="30000"/>
              </a:spcBef>
            </a:pPr>
            <a:r>
              <a:rPr lang="en-GB" sz="1900" b="1" dirty="0">
                <a:latin typeface="Times" pitchFamily="18" charset="0"/>
              </a:rPr>
              <a:t>CoP3	</a:t>
            </a:r>
            <a:r>
              <a:rPr lang="en-GB" sz="1900" b="1" dirty="0" smtClean="0">
                <a:latin typeface="Times" pitchFamily="18" charset="0"/>
              </a:rPr>
              <a:t>  1981</a:t>
            </a:r>
            <a:r>
              <a:rPr lang="en-GB" sz="1900" b="1" dirty="0">
                <a:latin typeface="Times" pitchFamily="18" charset="0"/>
              </a:rPr>
              <a:t>	New Delhi, India</a:t>
            </a:r>
          </a:p>
          <a:p>
            <a:pPr defTabSz="717550" eaLnBrk="0" hangingPunct="0">
              <a:spcBef>
                <a:spcPct val="30000"/>
              </a:spcBef>
            </a:pPr>
            <a:r>
              <a:rPr lang="en-GB" sz="1900" b="1" dirty="0">
                <a:latin typeface="Times" pitchFamily="18" charset="0"/>
              </a:rPr>
              <a:t>CoP4	</a:t>
            </a:r>
            <a:r>
              <a:rPr lang="en-GB" sz="1900" b="1" dirty="0" smtClean="0">
                <a:latin typeface="Times" pitchFamily="18" charset="0"/>
              </a:rPr>
              <a:t>  1983</a:t>
            </a:r>
            <a:r>
              <a:rPr lang="en-GB" sz="1900" b="1" dirty="0">
                <a:latin typeface="Times" pitchFamily="18" charset="0"/>
              </a:rPr>
              <a:t>	Gaborone, Botswana</a:t>
            </a:r>
          </a:p>
          <a:p>
            <a:pPr defTabSz="717550" eaLnBrk="0" hangingPunct="0">
              <a:spcBef>
                <a:spcPct val="30000"/>
              </a:spcBef>
            </a:pPr>
            <a:r>
              <a:rPr lang="en-GB" sz="1900" b="1" dirty="0" smtClean="0">
                <a:latin typeface="Times" pitchFamily="18" charset="0"/>
              </a:rPr>
              <a:t>CoP5 </a:t>
            </a:r>
            <a:r>
              <a:rPr lang="en-GB" sz="1900" b="1" dirty="0">
                <a:latin typeface="Times" pitchFamily="18" charset="0"/>
              </a:rPr>
              <a:t>	</a:t>
            </a:r>
            <a:r>
              <a:rPr lang="en-GB" sz="1900" b="1" dirty="0" smtClean="0">
                <a:latin typeface="Times" pitchFamily="18" charset="0"/>
              </a:rPr>
              <a:t>  1985</a:t>
            </a:r>
            <a:r>
              <a:rPr lang="en-GB" sz="1900" b="1" dirty="0">
                <a:latin typeface="Times" pitchFamily="18" charset="0"/>
              </a:rPr>
              <a:t>	Buenos Aires, Argentina</a:t>
            </a:r>
          </a:p>
          <a:p>
            <a:pPr defTabSz="717550" eaLnBrk="0" hangingPunct="0">
              <a:spcBef>
                <a:spcPct val="30000"/>
              </a:spcBef>
            </a:pPr>
            <a:r>
              <a:rPr lang="en-GB" sz="1900" b="1" dirty="0" smtClean="0">
                <a:latin typeface="Times" pitchFamily="18" charset="0"/>
              </a:rPr>
              <a:t>CoP6    1987</a:t>
            </a:r>
            <a:r>
              <a:rPr lang="en-GB" sz="1900" b="1" dirty="0">
                <a:latin typeface="Times" pitchFamily="18" charset="0"/>
              </a:rPr>
              <a:t>	Ottawa, Canada</a:t>
            </a:r>
          </a:p>
          <a:p>
            <a:pPr defTabSz="717550" eaLnBrk="0" hangingPunct="0">
              <a:spcBef>
                <a:spcPct val="30000"/>
              </a:spcBef>
            </a:pPr>
            <a:r>
              <a:rPr lang="en-GB" sz="1900" b="1" dirty="0">
                <a:latin typeface="Times" pitchFamily="18" charset="0"/>
              </a:rPr>
              <a:t>CoP7  </a:t>
            </a:r>
            <a:r>
              <a:rPr lang="en-GB" sz="1900" b="1" dirty="0" smtClean="0">
                <a:latin typeface="Times" pitchFamily="18" charset="0"/>
              </a:rPr>
              <a:t>  1989</a:t>
            </a:r>
            <a:r>
              <a:rPr lang="en-GB" sz="1900" b="1" dirty="0">
                <a:latin typeface="Times" pitchFamily="18" charset="0"/>
              </a:rPr>
              <a:t>	Lausanne, Switzerland</a:t>
            </a:r>
          </a:p>
          <a:p>
            <a:pPr defTabSz="717550" eaLnBrk="0" hangingPunct="0">
              <a:spcBef>
                <a:spcPct val="30000"/>
              </a:spcBef>
            </a:pPr>
            <a:r>
              <a:rPr lang="en-GB" sz="1900" b="1" dirty="0">
                <a:latin typeface="Times" pitchFamily="18" charset="0"/>
              </a:rPr>
              <a:t>CoP8	</a:t>
            </a:r>
            <a:r>
              <a:rPr lang="en-GB" sz="1900" b="1" dirty="0" smtClean="0">
                <a:latin typeface="Times" pitchFamily="18" charset="0"/>
              </a:rPr>
              <a:t>  1992</a:t>
            </a:r>
            <a:r>
              <a:rPr lang="en-GB" sz="1900" b="1" dirty="0">
                <a:latin typeface="Times" pitchFamily="18" charset="0"/>
              </a:rPr>
              <a:t>	Kyoto, Japan</a:t>
            </a:r>
          </a:p>
          <a:p>
            <a:pPr defTabSz="717550" eaLnBrk="0" hangingPunct="0">
              <a:spcBef>
                <a:spcPct val="30000"/>
              </a:spcBef>
            </a:pPr>
            <a:r>
              <a:rPr lang="en-GB" sz="1900" b="1" dirty="0">
                <a:latin typeface="Times" pitchFamily="18" charset="0"/>
              </a:rPr>
              <a:t>CoP9	</a:t>
            </a:r>
            <a:r>
              <a:rPr lang="en-GB" sz="1900" b="1" dirty="0" smtClean="0">
                <a:latin typeface="Times" pitchFamily="18" charset="0"/>
              </a:rPr>
              <a:t>  1994</a:t>
            </a:r>
            <a:r>
              <a:rPr lang="en-GB" sz="1900" b="1" dirty="0">
                <a:latin typeface="Times" pitchFamily="18" charset="0"/>
              </a:rPr>
              <a:t>	Fort Lauderdale, USA</a:t>
            </a:r>
          </a:p>
          <a:p>
            <a:pPr defTabSz="717550" eaLnBrk="0" hangingPunct="0">
              <a:spcBef>
                <a:spcPct val="30000"/>
              </a:spcBef>
            </a:pPr>
            <a:r>
              <a:rPr lang="en-GB" sz="1900" b="1" dirty="0" smtClean="0">
                <a:latin typeface="Times" pitchFamily="18" charset="0"/>
              </a:rPr>
              <a:t>CoP10  1997</a:t>
            </a:r>
            <a:r>
              <a:rPr lang="en-GB" sz="1900" b="1" dirty="0">
                <a:latin typeface="Times" pitchFamily="18" charset="0"/>
              </a:rPr>
              <a:t>	Harare, Zimbabwe</a:t>
            </a:r>
          </a:p>
          <a:p>
            <a:pPr defTabSz="717550" eaLnBrk="0" hangingPunct="0">
              <a:spcBef>
                <a:spcPct val="30000"/>
              </a:spcBef>
            </a:pPr>
            <a:r>
              <a:rPr lang="en-GB" sz="1900" b="1" dirty="0">
                <a:latin typeface="Times" pitchFamily="18" charset="0"/>
              </a:rPr>
              <a:t>CoP11	</a:t>
            </a:r>
            <a:r>
              <a:rPr lang="en-GB" sz="1900" b="1" dirty="0" smtClean="0">
                <a:latin typeface="Times" pitchFamily="18" charset="0"/>
              </a:rPr>
              <a:t>  2000 </a:t>
            </a:r>
            <a:r>
              <a:rPr lang="en-GB" sz="1900" b="1" dirty="0">
                <a:latin typeface="Times" pitchFamily="18" charset="0"/>
              </a:rPr>
              <a:t>	</a:t>
            </a:r>
            <a:r>
              <a:rPr lang="en-GB" sz="1900" b="1" dirty="0" err="1">
                <a:latin typeface="Times" pitchFamily="18" charset="0"/>
              </a:rPr>
              <a:t>Gigiri</a:t>
            </a:r>
            <a:r>
              <a:rPr lang="en-GB" sz="1900" b="1" dirty="0">
                <a:latin typeface="Times" pitchFamily="18" charset="0"/>
              </a:rPr>
              <a:t> (Nairobi), Kenya</a:t>
            </a:r>
          </a:p>
          <a:p>
            <a:pPr defTabSz="717550" eaLnBrk="0" hangingPunct="0">
              <a:spcBef>
                <a:spcPct val="30000"/>
              </a:spcBef>
            </a:pPr>
            <a:r>
              <a:rPr lang="en-GB" sz="1900" b="1" dirty="0" smtClean="0">
                <a:latin typeface="Times" pitchFamily="18" charset="0"/>
              </a:rPr>
              <a:t>CoP12  2002</a:t>
            </a:r>
            <a:r>
              <a:rPr lang="en-GB" sz="1900" b="1" dirty="0">
                <a:latin typeface="Times" pitchFamily="18" charset="0"/>
              </a:rPr>
              <a:t>	Santiago, Chile</a:t>
            </a:r>
          </a:p>
          <a:p>
            <a:pPr defTabSz="717550" eaLnBrk="0" hangingPunct="0">
              <a:spcBef>
                <a:spcPct val="30000"/>
              </a:spcBef>
            </a:pPr>
            <a:r>
              <a:rPr lang="en-GB" sz="1900" b="1" dirty="0" smtClean="0">
                <a:latin typeface="Times" pitchFamily="18" charset="0"/>
              </a:rPr>
              <a:t>CoP13  2004</a:t>
            </a:r>
            <a:r>
              <a:rPr lang="en-GB" sz="1900" b="1" dirty="0">
                <a:latin typeface="Times" pitchFamily="18" charset="0"/>
              </a:rPr>
              <a:t>	Bangkok, Thailand</a:t>
            </a:r>
          </a:p>
          <a:p>
            <a:pPr defTabSz="717550" eaLnBrk="0" hangingPunct="0">
              <a:spcBef>
                <a:spcPct val="30000"/>
              </a:spcBef>
            </a:pPr>
            <a:r>
              <a:rPr lang="en-GB" sz="1900" b="1" dirty="0">
                <a:latin typeface="Times" pitchFamily="18" charset="0"/>
              </a:rPr>
              <a:t>CoP14  2007	The Hague, The Netherlands</a:t>
            </a:r>
          </a:p>
          <a:p>
            <a:pPr defTabSz="717550" eaLnBrk="0" hangingPunct="0">
              <a:spcBef>
                <a:spcPct val="30000"/>
              </a:spcBef>
            </a:pPr>
            <a:r>
              <a:rPr lang="en-GB" sz="1900" b="1" dirty="0" smtClean="0">
                <a:latin typeface="Times" pitchFamily="18" charset="0"/>
              </a:rPr>
              <a:t>CoP15  2010</a:t>
            </a:r>
            <a:r>
              <a:rPr lang="en-GB" sz="1900" b="1" dirty="0">
                <a:latin typeface="Times" pitchFamily="18" charset="0"/>
              </a:rPr>
              <a:t>	Doha, Qatar</a:t>
            </a:r>
          </a:p>
          <a:p>
            <a:pPr defTabSz="717550" eaLnBrk="0" hangingPunct="0">
              <a:spcBef>
                <a:spcPct val="30000"/>
              </a:spcBef>
            </a:pPr>
            <a:r>
              <a:rPr lang="en-GB" sz="1900" b="1" dirty="0">
                <a:latin typeface="Times" pitchFamily="18" charset="0"/>
              </a:rPr>
              <a:t>CoP16 </a:t>
            </a:r>
            <a:r>
              <a:rPr lang="en-GB" sz="1900" b="1" dirty="0" smtClean="0">
                <a:latin typeface="Times" pitchFamily="18" charset="0"/>
              </a:rPr>
              <a:t> 2013 </a:t>
            </a:r>
            <a:r>
              <a:rPr lang="en-GB" sz="1900" b="1" dirty="0">
                <a:latin typeface="Times" pitchFamily="18" charset="0"/>
              </a:rPr>
              <a:t>	Bangkok, </a:t>
            </a:r>
            <a:r>
              <a:rPr lang="en-GB" sz="1900" b="1" dirty="0" smtClean="0">
                <a:latin typeface="Times" pitchFamily="18" charset="0"/>
              </a:rPr>
              <a:t>Thailand</a:t>
            </a:r>
          </a:p>
          <a:p>
            <a:pPr defTabSz="717550" eaLnBrk="0" hangingPunct="0">
              <a:spcBef>
                <a:spcPct val="30000"/>
              </a:spcBef>
            </a:pPr>
            <a:r>
              <a:rPr lang="en-GB" sz="1900" b="1" dirty="0" smtClean="0">
                <a:latin typeface="Times" pitchFamily="18" charset="0"/>
              </a:rPr>
              <a:t>CoP17  2016   South Africa </a:t>
            </a:r>
            <a:endParaRPr lang="en-GB" sz="1900" b="1" dirty="0">
              <a:latin typeface="Times" pitchFamily="18" charset="0"/>
            </a:endParaRPr>
          </a:p>
        </p:txBody>
      </p:sp>
      <p:pic>
        <p:nvPicPr>
          <p:cNvPr id="2053"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312" y="152400"/>
            <a:ext cx="1538288" cy="977900"/>
          </a:xfrm>
          <a:prstGeom prst="rect">
            <a:avLst/>
          </a:prstGeom>
          <a:solidFill>
            <a:schemeClr val="folHlink"/>
          </a:solidFill>
          <a:ln w="19050">
            <a:noFill/>
            <a:miter lim="800000"/>
            <a:headEnd/>
            <a:tailEnd/>
          </a:ln>
        </p:spPr>
      </p:pic>
      <p:sp>
        <p:nvSpPr>
          <p:cNvPr id="7" name="Rectangle 17"/>
          <p:cNvSpPr>
            <a:spLocks noChangeArrowheads="1"/>
          </p:cNvSpPr>
          <p:nvPr/>
        </p:nvSpPr>
        <p:spPr bwMode="auto">
          <a:xfrm>
            <a:off x="8458200" y="6490156"/>
            <a:ext cx="533400" cy="215444"/>
          </a:xfrm>
          <a:prstGeom prst="rect">
            <a:avLst/>
          </a:prstGeom>
          <a:noFill/>
          <a:ln w="9525">
            <a:noFill/>
            <a:miter lim="800000"/>
            <a:headEnd/>
            <a:tailEnd/>
          </a:ln>
        </p:spPr>
        <p:txBody>
          <a:bodyPr wrap="square">
            <a:spAutoFit/>
          </a:bodyPr>
          <a:lstStyle/>
          <a:p>
            <a:pPr eaLnBrk="0" hangingPunct="0">
              <a:defRPr/>
            </a:pPr>
            <a:fld id="{8FDDB32F-E7F8-47E2-8343-C1F2480E8BA5}" type="slidenum">
              <a:rPr lang="en-US" sz="1200" baseline="-25000">
                <a:latin typeface="Arial" charset="0"/>
                <a:ea typeface="ＭＳ Ｐゴシック" pitchFamily="1" charset="-128"/>
                <a:cs typeface="+mn-cs"/>
              </a:rPr>
              <a:pPr eaLnBrk="0" hangingPunct="0">
                <a:defRPr/>
              </a:pPr>
              <a:t>6</a:t>
            </a:fld>
            <a:endParaRPr lang="en-US" sz="1200" baseline="-25000" dirty="0">
              <a:latin typeface="Arial" charset="0"/>
              <a:ea typeface="ＭＳ Ｐゴシック" pitchFamily="1" charset="-128"/>
              <a:cs typeface="+mn-cs"/>
            </a:endParaRPr>
          </a:p>
        </p:txBody>
      </p:sp>
      <p:pic>
        <p:nvPicPr>
          <p:cNvPr id="8" name="Picture 2" descr="\\pew.pewtrusts.org\pct\users\washington dc\Slieberman\CITES + trade\COP16\CoP16 during+after\CITES PHOTOS\Sue speaking on screeen March 11 (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1216446"/>
            <a:ext cx="8458200" cy="564155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6</a:t>
            </a:fld>
            <a:endParaRPr lang="en-US" b="1" dirty="0">
              <a:solidFill>
                <a:schemeClr val="bg1"/>
              </a:solidFill>
            </a:endParaRPr>
          </a:p>
        </p:txBody>
      </p:sp>
    </p:spTree>
    <p:extLst>
      <p:ext uri="{BB962C8B-B14F-4D97-AF65-F5344CB8AC3E}">
        <p14:creationId xmlns:p14="http://schemas.microsoft.com/office/powerpoint/2010/main" val="256376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accent6"/>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762000" y="457200"/>
            <a:ext cx="7772400" cy="1143000"/>
          </a:xfrm>
          <a:solidFill>
            <a:schemeClr val="bg1"/>
          </a:solidFill>
        </p:spPr>
        <p:txBody>
          <a:bodyPr/>
          <a:lstStyle/>
          <a:p>
            <a:pPr>
              <a:defRPr/>
            </a:pPr>
            <a:r>
              <a:rPr lang="en-US" b="1" dirty="0" smtClean="0">
                <a:solidFill>
                  <a:schemeClr val="tx1"/>
                </a:solidFill>
                <a:effectLst>
                  <a:outerShdw blurRad="38100" dist="38100" dir="2700000" algn="tl">
                    <a:srgbClr val="FFFFFF"/>
                  </a:outerShdw>
                </a:effectLst>
              </a:rPr>
              <a:t>Provisions of CITES</a:t>
            </a:r>
            <a:endParaRPr lang="en-US" b="1" dirty="0" smtClean="0">
              <a:solidFill>
                <a:schemeClr val="tx1"/>
              </a:solidFill>
            </a:endParaRPr>
          </a:p>
        </p:txBody>
      </p:sp>
      <p:sp>
        <p:nvSpPr>
          <p:cNvPr id="160771" name="Rectangle 3"/>
          <p:cNvSpPr>
            <a:spLocks noGrp="1" noChangeArrowheads="1"/>
          </p:cNvSpPr>
          <p:nvPr>
            <p:ph type="body" idx="1"/>
          </p:nvPr>
        </p:nvSpPr>
        <p:spPr>
          <a:xfrm>
            <a:off x="762000" y="1600200"/>
            <a:ext cx="7772400" cy="4572000"/>
          </a:xfrm>
          <a:solidFill>
            <a:schemeClr val="bg1"/>
          </a:solidFill>
        </p:spPr>
        <p:txBody>
          <a:bodyPr/>
          <a:lstStyle/>
          <a:p>
            <a:r>
              <a:rPr lang="en-US" dirty="0" smtClean="0"/>
              <a:t>Regulates trade through inclusion of species in 3 appendices</a:t>
            </a:r>
          </a:p>
          <a:p>
            <a:r>
              <a:rPr lang="en-US" dirty="0" smtClean="0"/>
              <a:t>Requires Parties to establish Management and Scientific Authority</a:t>
            </a:r>
          </a:p>
          <a:p>
            <a:r>
              <a:rPr lang="en-US" dirty="0" smtClean="0"/>
              <a:t>Establishes Secretariat to administer treaty </a:t>
            </a:r>
          </a:p>
          <a:p>
            <a:r>
              <a:rPr lang="en-US" dirty="0" smtClean="0"/>
              <a:t>Holds biennial meeting of Party countries</a:t>
            </a:r>
          </a:p>
        </p:txBody>
      </p:sp>
      <p:sp>
        <p:nvSpPr>
          <p:cNvPr id="4"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7</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9000" r="-19000"/>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838200" y="0"/>
            <a:ext cx="7772400" cy="762000"/>
          </a:xfrm>
          <a:solidFill>
            <a:schemeClr val="bg1"/>
          </a:solidFill>
        </p:spPr>
        <p:txBody>
          <a:bodyPr/>
          <a:lstStyle/>
          <a:p>
            <a:pPr>
              <a:defRPr/>
            </a:pPr>
            <a:r>
              <a:rPr lang="en-US" b="1" dirty="0" smtClean="0">
                <a:solidFill>
                  <a:schemeClr val="tx1"/>
                </a:solidFill>
                <a:effectLst>
                  <a:outerShdw blurRad="38100" dist="38100" dir="2700000" algn="tl">
                    <a:srgbClr val="FFFFFF"/>
                  </a:outerShdw>
                </a:effectLst>
              </a:rPr>
              <a:t>Appendix I</a:t>
            </a:r>
            <a:endParaRPr lang="en-US" b="1" dirty="0" smtClean="0">
              <a:solidFill>
                <a:schemeClr val="tx1"/>
              </a:solidFill>
            </a:endParaRPr>
          </a:p>
        </p:txBody>
      </p:sp>
      <p:sp>
        <p:nvSpPr>
          <p:cNvPr id="6147" name="Rectangle 3"/>
          <p:cNvSpPr>
            <a:spLocks noGrp="1" noChangeArrowheads="1"/>
          </p:cNvSpPr>
          <p:nvPr>
            <p:ph type="body" idx="1"/>
          </p:nvPr>
        </p:nvSpPr>
        <p:spPr>
          <a:xfrm>
            <a:off x="685800" y="1219200"/>
            <a:ext cx="7772400" cy="4572000"/>
          </a:xfrm>
          <a:solidFill>
            <a:schemeClr val="bg1">
              <a:alpha val="68000"/>
            </a:schemeClr>
          </a:solidFill>
        </p:spPr>
        <p:txBody>
          <a:bodyPr/>
          <a:lstStyle/>
          <a:p>
            <a:r>
              <a:rPr lang="en-US" dirty="0" smtClean="0"/>
              <a:t>Species threatened with extinction, which are or may be affected by trade</a:t>
            </a:r>
          </a:p>
          <a:p>
            <a:r>
              <a:rPr lang="en-US" dirty="0" smtClean="0"/>
              <a:t>International trade for commercial purposes prohibited</a:t>
            </a:r>
          </a:p>
          <a:p>
            <a:r>
              <a:rPr lang="en-US" dirty="0" smtClean="0"/>
              <a:t>Import permit and export permit or re-export certificate required</a:t>
            </a:r>
          </a:p>
          <a:p>
            <a:r>
              <a:rPr lang="en-US" dirty="0" smtClean="0"/>
              <a:t>Currently includes about 900 species</a:t>
            </a:r>
          </a:p>
        </p:txBody>
      </p:sp>
      <p:sp>
        <p:nvSpPr>
          <p:cNvPr id="4"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8</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accent2"/>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838200" y="0"/>
            <a:ext cx="7772400" cy="838200"/>
          </a:xfrm>
          <a:solidFill>
            <a:schemeClr val="bg1"/>
          </a:solidFill>
        </p:spPr>
        <p:txBody>
          <a:bodyPr/>
          <a:lstStyle/>
          <a:p>
            <a:pPr>
              <a:defRPr/>
            </a:pPr>
            <a:r>
              <a:rPr lang="en-US" sz="4000" b="1" dirty="0" smtClean="0">
                <a:solidFill>
                  <a:schemeClr val="tx1"/>
                </a:solidFill>
                <a:effectLst>
                  <a:outerShdw blurRad="38100" dist="38100" dir="2700000" algn="tl">
                    <a:srgbClr val="FFFFFF"/>
                  </a:outerShdw>
                </a:effectLst>
              </a:rPr>
              <a:t>Appendix II</a:t>
            </a:r>
            <a:endParaRPr lang="en-US" sz="4000" dirty="0" smtClean="0">
              <a:solidFill>
                <a:schemeClr val="tx1"/>
              </a:solidFill>
            </a:endParaRPr>
          </a:p>
        </p:txBody>
      </p:sp>
      <p:sp>
        <p:nvSpPr>
          <p:cNvPr id="167939" name="Rectangle 3"/>
          <p:cNvSpPr>
            <a:spLocks noGrp="1" noChangeArrowheads="1"/>
          </p:cNvSpPr>
          <p:nvPr>
            <p:ph type="body" idx="1"/>
          </p:nvPr>
        </p:nvSpPr>
        <p:spPr>
          <a:xfrm>
            <a:off x="838200" y="838200"/>
            <a:ext cx="7772400" cy="5410200"/>
          </a:xfrm>
          <a:solidFill>
            <a:schemeClr val="bg1"/>
          </a:solidFill>
        </p:spPr>
        <p:txBody>
          <a:bodyPr/>
          <a:lstStyle/>
          <a:p>
            <a:r>
              <a:rPr lang="en-US" sz="2400" dirty="0" smtClean="0"/>
              <a:t>Species which may become threatened with extinction unless trade is subject to strict regulation</a:t>
            </a:r>
          </a:p>
          <a:p>
            <a:r>
              <a:rPr lang="en-US" sz="2400" dirty="0" smtClean="0"/>
              <a:t>Commercial trade </a:t>
            </a:r>
            <a:r>
              <a:rPr lang="en-US" sz="2400" u="sng" dirty="0" smtClean="0"/>
              <a:t>permitted</a:t>
            </a:r>
            <a:r>
              <a:rPr lang="en-US" sz="2400" dirty="0" smtClean="0"/>
              <a:t> under controlled circumstances</a:t>
            </a:r>
          </a:p>
          <a:p>
            <a:r>
              <a:rPr lang="en-US" sz="2400" dirty="0" smtClean="0"/>
              <a:t>Export permit required</a:t>
            </a:r>
          </a:p>
          <a:p>
            <a:r>
              <a:rPr lang="en-US" sz="2400" dirty="0" smtClean="0"/>
              <a:t>“Similarity of Appearance”, Article II.2.b. </a:t>
            </a:r>
          </a:p>
          <a:p>
            <a:pPr lvl="1"/>
            <a:r>
              <a:rPr lang="en-US" sz="2000" dirty="0" smtClean="0"/>
              <a:t>other species which must be subject to regulation in order that trade in specimens of certain species referred to in sub-paragraph (a) of this paragraph may be brought under effective control</a:t>
            </a:r>
          </a:p>
          <a:p>
            <a:r>
              <a:rPr lang="en-US" sz="2400" dirty="0" smtClean="0"/>
              <a:t>Can help prevent unsustainable trade, or even promote sustainable trade</a:t>
            </a:r>
          </a:p>
          <a:p>
            <a:r>
              <a:rPr lang="en-US" sz="2400" dirty="0" smtClean="0"/>
              <a:t>About 33,000 species listed-- many subject to significant commercial trade</a:t>
            </a:r>
          </a:p>
        </p:txBody>
      </p:sp>
      <p:sp>
        <p:nvSpPr>
          <p:cNvPr id="4" name="Slide Number Placeholder 1"/>
          <p:cNvSpPr>
            <a:spLocks noGrp="1"/>
          </p:cNvSpPr>
          <p:nvPr>
            <p:ph type="sldNum" sz="quarter" idx="12"/>
          </p:nvPr>
        </p:nvSpPr>
        <p:spPr>
          <a:xfrm>
            <a:off x="7162800" y="6477000"/>
            <a:ext cx="1905000" cy="457200"/>
          </a:xfrm>
        </p:spPr>
        <p:txBody>
          <a:bodyPr/>
          <a:lstStyle/>
          <a:p>
            <a:fld id="{AFC124FB-74F4-4C85-BBC3-4596615B2857}" type="slidenum">
              <a:rPr lang="en-US" b="1" smtClean="0">
                <a:solidFill>
                  <a:schemeClr val="bg1"/>
                </a:solidFill>
              </a:rPr>
              <a:pPr/>
              <a:t>9</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4419</TotalTime>
  <Words>1872</Words>
  <Application>Microsoft Office PowerPoint</Application>
  <PresentationFormat>On-screen Show (4:3)</PresentationFormat>
  <Paragraphs>395</Paragraphs>
  <Slides>38</Slides>
  <Notes>19</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Blank Presentation</vt:lpstr>
      <vt:lpstr> CITES and the  International Wildlife Trade </vt:lpstr>
      <vt:lpstr>What is CITES?</vt:lpstr>
      <vt:lpstr>History of CITES</vt:lpstr>
      <vt:lpstr>PowerPoint Presentation</vt:lpstr>
      <vt:lpstr>PowerPoint Presentation</vt:lpstr>
      <vt:lpstr>PowerPoint Presentation</vt:lpstr>
      <vt:lpstr>Provisions of CITES</vt:lpstr>
      <vt:lpstr>Appendix I</vt:lpstr>
      <vt:lpstr>Appendix II</vt:lpstr>
      <vt:lpstr>PowerPoint Presentation</vt:lpstr>
      <vt:lpstr>Appendix III</vt:lpstr>
      <vt:lpstr>PowerPoint Presentation</vt:lpstr>
      <vt:lpstr>PowerPoint Presentation</vt:lpstr>
      <vt:lpstr>How does CITES work? </vt:lpstr>
      <vt:lpstr>PowerPoint Presentation</vt:lpstr>
      <vt:lpstr>VERY abridged CITES history</vt:lpstr>
      <vt:lpstr>History of Listing Very abridged</vt:lpstr>
      <vt:lpstr>PowerPoint Presentation</vt:lpstr>
      <vt:lpstr>PowerPoint Presentation</vt:lpstr>
      <vt:lpstr>CITES Processes</vt:lpstr>
      <vt:lpstr>CITES Processes</vt:lpstr>
      <vt:lpstr>Standing Committee members</vt:lpstr>
      <vt:lpstr>PowerPoint Presentation</vt:lpstr>
      <vt:lpstr>Policy engagement</vt:lpstr>
      <vt:lpstr>Beyond CITES Other fora, organizations that we can influence on wildlife trafficking</vt:lpstr>
      <vt:lpstr>Advocacy, Communications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Wildlife Conservation Society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Washington Convention</dc:title>
  <dc:creator>Joshua Ginsberg</dc:creator>
  <cp:lastModifiedBy>Mike</cp:lastModifiedBy>
  <cp:revision>380</cp:revision>
  <dcterms:created xsi:type="dcterms:W3CDTF">2010-04-21T19:33:49Z</dcterms:created>
  <dcterms:modified xsi:type="dcterms:W3CDTF">2016-03-10T08:37:50Z</dcterms:modified>
</cp:coreProperties>
</file>