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4060" r:id="rId2"/>
  </p:sldMasterIdLst>
  <p:notesMasterIdLst>
    <p:notesMasterId r:id="rId33"/>
  </p:notesMasterIdLst>
  <p:sldIdLst>
    <p:sldId id="596" r:id="rId3"/>
    <p:sldId id="614" r:id="rId4"/>
    <p:sldId id="613" r:id="rId5"/>
    <p:sldId id="616" r:id="rId6"/>
    <p:sldId id="617" r:id="rId7"/>
    <p:sldId id="627" r:id="rId8"/>
    <p:sldId id="618" r:id="rId9"/>
    <p:sldId id="619" r:id="rId10"/>
    <p:sldId id="620" r:id="rId11"/>
    <p:sldId id="621" r:id="rId12"/>
    <p:sldId id="622" r:id="rId13"/>
    <p:sldId id="638" r:id="rId14"/>
    <p:sldId id="615" r:id="rId15"/>
    <p:sldId id="623" r:id="rId16"/>
    <p:sldId id="624" r:id="rId17"/>
    <p:sldId id="626" r:id="rId18"/>
    <p:sldId id="642" r:id="rId19"/>
    <p:sldId id="628" r:id="rId20"/>
    <p:sldId id="630" r:id="rId21"/>
    <p:sldId id="631" r:id="rId22"/>
    <p:sldId id="632" r:id="rId23"/>
    <p:sldId id="639" r:id="rId24"/>
    <p:sldId id="629" r:id="rId25"/>
    <p:sldId id="633" r:id="rId26"/>
    <p:sldId id="634" r:id="rId27"/>
    <p:sldId id="625" r:id="rId28"/>
    <p:sldId id="635" r:id="rId29"/>
    <p:sldId id="643" r:id="rId30"/>
    <p:sldId id="637" r:id="rId31"/>
    <p:sldId id="640"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1F94A"/>
    <a:srgbClr val="BEFF5C"/>
    <a:srgbClr val="7C0E10"/>
    <a:srgbClr val="DFB7D2"/>
    <a:srgbClr val="FFEB5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A3AD0717-71F0-E541-BA47-E002EC32D736}" type="slidenum">
              <a:rPr lang="en-US"/>
              <a:pPr>
                <a:defRPr/>
              </a:pPr>
              <a:t>‹#›</a:t>
            </a:fld>
            <a:endParaRPr lang="en-US"/>
          </a:p>
        </p:txBody>
      </p:sp>
    </p:spTree>
    <p:extLst>
      <p:ext uri="{BB962C8B-B14F-4D97-AF65-F5344CB8AC3E}">
        <p14:creationId xmlns:p14="http://schemas.microsoft.com/office/powerpoint/2010/main" val="16535230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AD0717-71F0-E541-BA47-E002EC32D736}" type="slidenum">
              <a:rPr lang="en-US" smtClean="0"/>
              <a:pPr>
                <a:defRPr/>
              </a:pPr>
              <a:t>15</a:t>
            </a:fld>
            <a:endParaRPr lang="en-US"/>
          </a:p>
        </p:txBody>
      </p:sp>
    </p:spTree>
    <p:extLst>
      <p:ext uri="{BB962C8B-B14F-4D97-AF65-F5344CB8AC3E}">
        <p14:creationId xmlns:p14="http://schemas.microsoft.com/office/powerpoint/2010/main" val="3677576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AD0717-71F0-E541-BA47-E002EC32D736}" type="slidenum">
              <a:rPr lang="en-US" smtClean="0"/>
              <a:pPr>
                <a:defRPr/>
              </a:pPr>
              <a:t>21</a:t>
            </a:fld>
            <a:endParaRPr lang="en-US"/>
          </a:p>
        </p:txBody>
      </p:sp>
    </p:spTree>
    <p:extLst>
      <p:ext uri="{BB962C8B-B14F-4D97-AF65-F5344CB8AC3E}">
        <p14:creationId xmlns:p14="http://schemas.microsoft.com/office/powerpoint/2010/main" val="2148700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B93851-8130-B84B-AB17-66405A1D792F}" type="slidenum">
              <a:rPr lang="en-US"/>
              <a:pPr>
                <a:defRPr/>
              </a:pPr>
              <a:t>‹#›</a:t>
            </a:fld>
            <a:endParaRPr lang="en-US"/>
          </a:p>
        </p:txBody>
      </p:sp>
    </p:spTree>
    <p:extLst>
      <p:ext uri="{BB962C8B-B14F-4D97-AF65-F5344CB8AC3E}">
        <p14:creationId xmlns:p14="http://schemas.microsoft.com/office/powerpoint/2010/main" val="3320488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F35686-AA9F-4A4D-81B8-2C14276CDE75}" type="slidenum">
              <a:rPr lang="en-US"/>
              <a:pPr>
                <a:defRPr/>
              </a:pPr>
              <a:t>‹#›</a:t>
            </a:fld>
            <a:endParaRPr lang="en-US"/>
          </a:p>
        </p:txBody>
      </p:sp>
    </p:spTree>
    <p:extLst>
      <p:ext uri="{BB962C8B-B14F-4D97-AF65-F5344CB8AC3E}">
        <p14:creationId xmlns:p14="http://schemas.microsoft.com/office/powerpoint/2010/main" val="829707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12B2DA-3EAA-1C45-954D-9A0A6A36D16A}" type="slidenum">
              <a:rPr lang="en-US"/>
              <a:pPr>
                <a:defRPr/>
              </a:pPr>
              <a:t>‹#›</a:t>
            </a:fld>
            <a:endParaRPr lang="en-US"/>
          </a:p>
        </p:txBody>
      </p:sp>
    </p:spTree>
    <p:extLst>
      <p:ext uri="{BB962C8B-B14F-4D97-AF65-F5344CB8AC3E}">
        <p14:creationId xmlns:p14="http://schemas.microsoft.com/office/powerpoint/2010/main" val="2962432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97C715-0FAC-554D-891D-4D5A48C427E8}" type="slidenum">
              <a:rPr lang="en-US"/>
              <a:pPr>
                <a:defRPr/>
              </a:pPr>
              <a:t>‹#›</a:t>
            </a:fld>
            <a:endParaRPr lang="en-US"/>
          </a:p>
        </p:txBody>
      </p:sp>
    </p:spTree>
    <p:extLst>
      <p:ext uri="{BB962C8B-B14F-4D97-AF65-F5344CB8AC3E}">
        <p14:creationId xmlns:p14="http://schemas.microsoft.com/office/powerpoint/2010/main" val="2467007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89AE639-989E-6F42-AF72-6F052494C687}" type="datetimeFigureOut">
              <a:rPr lang="en-US"/>
              <a:pPr>
                <a:defRPr/>
              </a:pPr>
              <a:t>3/8/2016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A4DA0E0-97EF-1944-98A4-79AB20D39921}" type="slidenum">
              <a:rPr lang="en-US"/>
              <a:pPr>
                <a:defRPr/>
              </a:pPr>
              <a:t>‹#›</a:t>
            </a:fld>
            <a:endParaRPr lang="en-US"/>
          </a:p>
        </p:txBody>
      </p:sp>
    </p:spTree>
    <p:extLst>
      <p:ext uri="{BB962C8B-B14F-4D97-AF65-F5344CB8AC3E}">
        <p14:creationId xmlns:p14="http://schemas.microsoft.com/office/powerpoint/2010/main" val="924084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FC5C1D3-093D-D04B-A026-2548B262B0D3}" type="datetimeFigureOut">
              <a:rPr lang="en-US"/>
              <a:pPr>
                <a:defRPr/>
              </a:pPr>
              <a:t>3/8/2016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C571A45-54D4-DA47-90D1-EB4392C078F0}" type="slidenum">
              <a:rPr lang="en-US"/>
              <a:pPr>
                <a:defRPr/>
              </a:pPr>
              <a:t>‹#›</a:t>
            </a:fld>
            <a:endParaRPr lang="en-US"/>
          </a:p>
        </p:txBody>
      </p:sp>
    </p:spTree>
    <p:extLst>
      <p:ext uri="{BB962C8B-B14F-4D97-AF65-F5344CB8AC3E}">
        <p14:creationId xmlns:p14="http://schemas.microsoft.com/office/powerpoint/2010/main" val="1763578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BA04D40A-F979-384E-AD7D-713CB8BBD161}" type="datetimeFigureOut">
              <a:rPr lang="en-US"/>
              <a:pPr>
                <a:defRPr/>
              </a:pPr>
              <a:t>3/8/2016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42D4B188-B318-824E-A312-56AA5D44DB80}" type="slidenum">
              <a:rPr lang="en-US"/>
              <a:pPr>
                <a:defRPr/>
              </a:pPr>
              <a:t>‹#›</a:t>
            </a:fld>
            <a:endParaRPr lang="en-US"/>
          </a:p>
        </p:txBody>
      </p:sp>
    </p:spTree>
    <p:extLst>
      <p:ext uri="{BB962C8B-B14F-4D97-AF65-F5344CB8AC3E}">
        <p14:creationId xmlns:p14="http://schemas.microsoft.com/office/powerpoint/2010/main" val="675760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92487DB8-06C7-C64E-85EC-4335C5044862}" type="datetimeFigureOut">
              <a:rPr lang="en-US"/>
              <a:pPr>
                <a:defRPr/>
              </a:pPr>
              <a:t>3/8/2016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961A3461-CD1B-A649-8DE6-FF37A421FF19}" type="slidenum">
              <a:rPr lang="en-US"/>
              <a:pPr>
                <a:defRPr/>
              </a:pPr>
              <a:t>‹#›</a:t>
            </a:fld>
            <a:endParaRPr lang="en-US"/>
          </a:p>
        </p:txBody>
      </p:sp>
    </p:spTree>
    <p:extLst>
      <p:ext uri="{BB962C8B-B14F-4D97-AF65-F5344CB8AC3E}">
        <p14:creationId xmlns:p14="http://schemas.microsoft.com/office/powerpoint/2010/main" val="3257365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239BA36-06DC-1542-A9F0-2A8E9F1B3F38}" type="datetimeFigureOut">
              <a:rPr lang="en-US"/>
              <a:pPr>
                <a:defRPr/>
              </a:pPr>
              <a:t>3/8/2016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45EAB835-AE9C-7B40-B376-9DC1C88B061F}" type="slidenum">
              <a:rPr lang="en-US"/>
              <a:pPr>
                <a:defRPr/>
              </a:pPr>
              <a:t>‹#›</a:t>
            </a:fld>
            <a:endParaRPr lang="en-US"/>
          </a:p>
        </p:txBody>
      </p:sp>
    </p:spTree>
    <p:extLst>
      <p:ext uri="{BB962C8B-B14F-4D97-AF65-F5344CB8AC3E}">
        <p14:creationId xmlns:p14="http://schemas.microsoft.com/office/powerpoint/2010/main" val="1082462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35144DE-17E0-0947-AD4D-540AC64670C9}" type="datetimeFigureOut">
              <a:rPr lang="en-US"/>
              <a:pPr>
                <a:defRPr/>
              </a:pPr>
              <a:t>3/8/2016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3BACF84-0513-964A-B26F-95EEF1D3FB12}" type="slidenum">
              <a:rPr lang="en-US"/>
              <a:pPr>
                <a:defRPr/>
              </a:pPr>
              <a:t>‹#›</a:t>
            </a:fld>
            <a:endParaRPr lang="en-US"/>
          </a:p>
        </p:txBody>
      </p:sp>
    </p:spTree>
    <p:extLst>
      <p:ext uri="{BB962C8B-B14F-4D97-AF65-F5344CB8AC3E}">
        <p14:creationId xmlns:p14="http://schemas.microsoft.com/office/powerpoint/2010/main" val="3259075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40A79504-4559-6D40-8BD1-9B9341EF41E0}" type="datetimeFigureOut">
              <a:rPr lang="en-US"/>
              <a:pPr>
                <a:defRPr/>
              </a:pPr>
              <a:t>3/8/2016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BB8075F1-A2C8-EA48-A022-DE1BAC8AA611}" type="slidenum">
              <a:rPr lang="en-US"/>
              <a:pPr>
                <a:defRPr/>
              </a:pPr>
              <a:t>‹#›</a:t>
            </a:fld>
            <a:endParaRPr lang="en-US"/>
          </a:p>
        </p:txBody>
      </p:sp>
    </p:spTree>
    <p:extLst>
      <p:ext uri="{BB962C8B-B14F-4D97-AF65-F5344CB8AC3E}">
        <p14:creationId xmlns:p14="http://schemas.microsoft.com/office/powerpoint/2010/main" val="3825157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54ECA7-57EE-9248-B46C-3FB338E95857}" type="slidenum">
              <a:rPr lang="en-US"/>
              <a:pPr>
                <a:defRPr/>
              </a:pPr>
              <a:t>‹#›</a:t>
            </a:fld>
            <a:endParaRPr lang="en-US"/>
          </a:p>
        </p:txBody>
      </p:sp>
    </p:spTree>
    <p:extLst>
      <p:ext uri="{BB962C8B-B14F-4D97-AF65-F5344CB8AC3E}">
        <p14:creationId xmlns:p14="http://schemas.microsoft.com/office/powerpoint/2010/main" val="2687359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2EB533D4-65FF-F948-ACA6-5C9D88ED1659}" type="datetimeFigureOut">
              <a:rPr lang="en-US"/>
              <a:pPr>
                <a:defRPr/>
              </a:pPr>
              <a:t>3/8/2016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153B244-F026-4844-A822-07C4EAE3F2E2}" type="slidenum">
              <a:rPr lang="en-US"/>
              <a:pPr>
                <a:defRPr/>
              </a:pPr>
              <a:t>‹#›</a:t>
            </a:fld>
            <a:endParaRPr lang="en-US"/>
          </a:p>
        </p:txBody>
      </p:sp>
    </p:spTree>
    <p:extLst>
      <p:ext uri="{BB962C8B-B14F-4D97-AF65-F5344CB8AC3E}">
        <p14:creationId xmlns:p14="http://schemas.microsoft.com/office/powerpoint/2010/main" val="1324193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372D58C-DC87-6641-82D9-44D26F4DC00B}" type="datetimeFigureOut">
              <a:rPr lang="en-US"/>
              <a:pPr>
                <a:defRPr/>
              </a:pPr>
              <a:t>3/8/2016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B29EEC2-DA95-E243-A5C2-030DF05E98C0}" type="slidenum">
              <a:rPr lang="en-US"/>
              <a:pPr>
                <a:defRPr/>
              </a:pPr>
              <a:t>‹#›</a:t>
            </a:fld>
            <a:endParaRPr lang="en-US"/>
          </a:p>
        </p:txBody>
      </p:sp>
    </p:spTree>
    <p:extLst>
      <p:ext uri="{BB962C8B-B14F-4D97-AF65-F5344CB8AC3E}">
        <p14:creationId xmlns:p14="http://schemas.microsoft.com/office/powerpoint/2010/main" val="1333990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8BE4125-37FA-C94C-BA84-FB0CC576C8E9}" type="datetimeFigureOut">
              <a:rPr lang="en-US"/>
              <a:pPr>
                <a:defRPr/>
              </a:pPr>
              <a:t>3/8/2016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7026F9-F158-5448-A5EB-794523A9401B}" type="slidenum">
              <a:rPr lang="en-US"/>
              <a:pPr>
                <a:defRPr/>
              </a:pPr>
              <a:t>‹#›</a:t>
            </a:fld>
            <a:endParaRPr lang="en-US"/>
          </a:p>
        </p:txBody>
      </p:sp>
    </p:spTree>
    <p:extLst>
      <p:ext uri="{BB962C8B-B14F-4D97-AF65-F5344CB8AC3E}">
        <p14:creationId xmlns:p14="http://schemas.microsoft.com/office/powerpoint/2010/main" val="2995001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8DEAC79-453A-B54B-AC88-63E0A53FDDE5}" type="datetimeFigureOut">
              <a:rPr lang="en-US"/>
              <a:pPr>
                <a:defRPr/>
              </a:pPr>
              <a:t>3/8/2016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DF8FD92-EB97-3543-804D-D4DB499DDE15}" type="slidenum">
              <a:rPr lang="en-US"/>
              <a:pPr>
                <a:defRPr/>
              </a:pPr>
              <a:t>‹#›</a:t>
            </a:fld>
            <a:endParaRPr lang="en-US"/>
          </a:p>
        </p:txBody>
      </p:sp>
    </p:spTree>
    <p:extLst>
      <p:ext uri="{BB962C8B-B14F-4D97-AF65-F5344CB8AC3E}">
        <p14:creationId xmlns:p14="http://schemas.microsoft.com/office/powerpoint/2010/main" val="936193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5F7258-CE44-B04D-AC6A-34A4DFB99ED1}" type="slidenum">
              <a:rPr lang="en-US"/>
              <a:pPr>
                <a:defRPr/>
              </a:pPr>
              <a:t>‹#›</a:t>
            </a:fld>
            <a:endParaRPr lang="en-US"/>
          </a:p>
        </p:txBody>
      </p:sp>
    </p:spTree>
    <p:extLst>
      <p:ext uri="{BB962C8B-B14F-4D97-AF65-F5344CB8AC3E}">
        <p14:creationId xmlns:p14="http://schemas.microsoft.com/office/powerpoint/2010/main" val="2578141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0A25E8-4B40-714A-832F-3C3952F2F948}" type="slidenum">
              <a:rPr lang="en-US"/>
              <a:pPr>
                <a:defRPr/>
              </a:pPr>
              <a:t>‹#›</a:t>
            </a:fld>
            <a:endParaRPr lang="en-US"/>
          </a:p>
        </p:txBody>
      </p:sp>
    </p:spTree>
    <p:extLst>
      <p:ext uri="{BB962C8B-B14F-4D97-AF65-F5344CB8AC3E}">
        <p14:creationId xmlns:p14="http://schemas.microsoft.com/office/powerpoint/2010/main" val="2257639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DA8209C-A19A-6242-96EF-49DAE40951D3}" type="slidenum">
              <a:rPr lang="en-US"/>
              <a:pPr>
                <a:defRPr/>
              </a:pPr>
              <a:t>‹#›</a:t>
            </a:fld>
            <a:endParaRPr lang="en-US"/>
          </a:p>
        </p:txBody>
      </p:sp>
    </p:spTree>
    <p:extLst>
      <p:ext uri="{BB962C8B-B14F-4D97-AF65-F5344CB8AC3E}">
        <p14:creationId xmlns:p14="http://schemas.microsoft.com/office/powerpoint/2010/main" val="356669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242D7B4-781D-8A42-99A6-A69DA07A83CD}" type="slidenum">
              <a:rPr lang="en-US"/>
              <a:pPr>
                <a:defRPr/>
              </a:pPr>
              <a:t>‹#›</a:t>
            </a:fld>
            <a:endParaRPr lang="en-US"/>
          </a:p>
        </p:txBody>
      </p:sp>
    </p:spTree>
    <p:extLst>
      <p:ext uri="{BB962C8B-B14F-4D97-AF65-F5344CB8AC3E}">
        <p14:creationId xmlns:p14="http://schemas.microsoft.com/office/powerpoint/2010/main" val="4009686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E271E0F-DF81-5040-B2EB-BE69A1B9AE8E}" type="slidenum">
              <a:rPr lang="en-US"/>
              <a:pPr>
                <a:defRPr/>
              </a:pPr>
              <a:t>‹#›</a:t>
            </a:fld>
            <a:endParaRPr lang="en-US"/>
          </a:p>
        </p:txBody>
      </p:sp>
    </p:spTree>
    <p:extLst>
      <p:ext uri="{BB962C8B-B14F-4D97-AF65-F5344CB8AC3E}">
        <p14:creationId xmlns:p14="http://schemas.microsoft.com/office/powerpoint/2010/main" val="3182924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0742AF-11E3-404E-B84A-498665C31392}" type="slidenum">
              <a:rPr lang="en-US"/>
              <a:pPr>
                <a:defRPr/>
              </a:pPr>
              <a:t>‹#›</a:t>
            </a:fld>
            <a:endParaRPr lang="en-US"/>
          </a:p>
        </p:txBody>
      </p:sp>
    </p:spTree>
    <p:extLst>
      <p:ext uri="{BB962C8B-B14F-4D97-AF65-F5344CB8AC3E}">
        <p14:creationId xmlns:p14="http://schemas.microsoft.com/office/powerpoint/2010/main" val="1856031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889D58-9C12-E945-A293-0E9D737A50BB}" type="slidenum">
              <a:rPr lang="en-US"/>
              <a:pPr>
                <a:defRPr/>
              </a:pPr>
              <a:t>‹#›</a:t>
            </a:fld>
            <a:endParaRPr lang="en-US"/>
          </a:p>
        </p:txBody>
      </p:sp>
    </p:spTree>
    <p:extLst>
      <p:ext uri="{BB962C8B-B14F-4D97-AF65-F5344CB8AC3E}">
        <p14:creationId xmlns:p14="http://schemas.microsoft.com/office/powerpoint/2010/main" val="534954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D150FA26-8C84-1B40-A11C-A6597C2B3F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 id="21474845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white">
                    <a:tint val="75000"/>
                  </a:prstClr>
                </a:solidFill>
                <a:latin typeface="Calibri"/>
                <a:ea typeface="+mn-ea"/>
                <a:cs typeface="+mn-cs"/>
              </a:defRPr>
            </a:lvl1pPr>
          </a:lstStyle>
          <a:p>
            <a:pPr>
              <a:defRPr/>
            </a:pPr>
            <a:fld id="{8E423C04-759C-C747-939E-75F7A0BD9C78}" type="datetimeFigureOut">
              <a:rPr lang="en-US"/>
              <a:pPr>
                <a:defRPr/>
              </a:pPr>
              <a:t>3/8/2016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white">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white">
                    <a:tint val="75000"/>
                  </a:prstClr>
                </a:solidFill>
                <a:latin typeface="Calibri"/>
                <a:ea typeface="+mn-ea"/>
                <a:cs typeface="+mn-cs"/>
              </a:defRPr>
            </a:lvl1pPr>
          </a:lstStyle>
          <a:p>
            <a:pPr>
              <a:defRPr/>
            </a:pPr>
            <a:fld id="{B3521D9A-D0BA-1B48-9C47-162C39C7F0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561" r:id="rId1"/>
    <p:sldLayoutId id="2147484562" r:id="rId2"/>
    <p:sldLayoutId id="2147484563" r:id="rId3"/>
    <p:sldLayoutId id="2147484564" r:id="rId4"/>
    <p:sldLayoutId id="2147484565" r:id="rId5"/>
    <p:sldLayoutId id="2147484566" r:id="rId6"/>
    <p:sldLayoutId id="2147484567" r:id="rId7"/>
    <p:sldLayoutId id="2147484568" r:id="rId8"/>
    <p:sldLayoutId id="2147484569" r:id="rId9"/>
    <p:sldLayoutId id="2147484570" r:id="rId10"/>
    <p:sldLayoutId id="21474845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9.xml"/><Relationship Id="rId5" Type="http://schemas.openxmlformats.org/officeDocument/2006/relationships/image" Target="../media/image18.jpe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9.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descr="20070918_Congo_0168.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175" y="381000"/>
            <a:ext cx="9140825"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p:cNvSpPr>
          <p:nvPr/>
        </p:nvSpPr>
        <p:spPr bwMode="auto">
          <a:xfrm>
            <a:off x="0" y="381000"/>
            <a:ext cx="4114800" cy="6172200"/>
          </a:xfrm>
          <a:prstGeom prst="rect">
            <a:avLst/>
          </a:prstGeom>
          <a:solidFill>
            <a:schemeClr val="accent3">
              <a:lumMod val="65000"/>
              <a:alpha val="66000"/>
            </a:schemeClr>
          </a:solidFill>
          <a:ln>
            <a:noFill/>
          </a:ln>
        </p:spPr>
        <p:txBody>
          <a:bodyPr lIns="0" tIns="0" rIns="0" bIns="0"/>
          <a:lstStyle/>
          <a:p>
            <a:pPr>
              <a:defRPr/>
            </a:pPr>
            <a:endParaRPr lang="en-US" dirty="0"/>
          </a:p>
          <a:p>
            <a:pPr>
              <a:defRPr/>
            </a:pPr>
            <a:endParaRPr lang="en-US" dirty="0"/>
          </a:p>
          <a:p>
            <a:pPr algn="ctr">
              <a:defRPr/>
            </a:pPr>
            <a:r>
              <a:rPr lang="en-US" sz="2800" dirty="0"/>
              <a:t>To trade or not to trade? </a:t>
            </a:r>
          </a:p>
          <a:p>
            <a:pPr algn="ctr">
              <a:defRPr/>
            </a:pPr>
            <a:r>
              <a:rPr lang="en-US" sz="2800" dirty="0"/>
              <a:t>Opportunities for, </a:t>
            </a:r>
          </a:p>
          <a:p>
            <a:pPr algn="ctr">
              <a:defRPr/>
            </a:pPr>
            <a:r>
              <a:rPr lang="en-US" sz="2800" dirty="0"/>
              <a:t>and limitations to, sustainable trade </a:t>
            </a:r>
          </a:p>
          <a:p>
            <a:pPr algn="ctr">
              <a:defRPr/>
            </a:pPr>
            <a:r>
              <a:rPr lang="en-US" sz="2800" dirty="0"/>
              <a:t>in wildlife</a:t>
            </a:r>
          </a:p>
          <a:p>
            <a:pPr algn="ctr">
              <a:defRPr/>
            </a:pPr>
            <a:endParaRPr lang="en-US" sz="3600" dirty="0"/>
          </a:p>
          <a:p>
            <a:pPr algn="ctr">
              <a:defRPr/>
            </a:pPr>
            <a:endParaRPr lang="en-US" sz="3600" dirty="0"/>
          </a:p>
          <a:p>
            <a:pPr algn="ctr">
              <a:defRPr/>
            </a:pPr>
            <a:r>
              <a:rPr lang="en-US" dirty="0"/>
              <a:t>Elizabeth L. Bennett</a:t>
            </a:r>
          </a:p>
          <a:p>
            <a:pPr algn="ctr">
              <a:defRPr/>
            </a:pPr>
            <a:endParaRPr lang="en-US" dirty="0"/>
          </a:p>
          <a:p>
            <a:pPr algn="ctr">
              <a:defRPr/>
            </a:pPr>
            <a:endParaRPr lang="en-US" dirty="0"/>
          </a:p>
          <a:p>
            <a:pPr algn="ctr">
              <a:defRPr/>
            </a:pPr>
            <a:r>
              <a:rPr lang="en-US" dirty="0"/>
              <a:t>19</a:t>
            </a:r>
            <a:r>
              <a:rPr lang="en-US" baseline="30000" dirty="0"/>
              <a:t>th</a:t>
            </a:r>
            <a:r>
              <a:rPr lang="en-US" dirty="0"/>
              <a:t> June 2015</a:t>
            </a:r>
          </a:p>
        </p:txBody>
      </p:sp>
      <p:pic>
        <p:nvPicPr>
          <p:cNvPr id="2" name="Picture 1" descr="WCS logo high re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77200" y="5791200"/>
            <a:ext cx="909908" cy="92608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Picture 1" descr="Day1 037.jpg"/>
          <p:cNvSpPr>
            <a:spLocks noChangeAspect="1"/>
          </p:cNvSpPr>
          <p:nvPr/>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 name="Picture 2" descr="Day1 03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extBox 2"/>
          <p:cNvSpPr txBox="1">
            <a:spLocks noChangeArrowheads="1"/>
          </p:cNvSpPr>
          <p:nvPr/>
        </p:nvSpPr>
        <p:spPr bwMode="auto">
          <a:xfrm>
            <a:off x="381000" y="5486400"/>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rgbClr val="FFFFFF"/>
                </a:solidFill>
              </a:rPr>
              <a:t>This paper explores the conditions under which </a:t>
            </a:r>
            <a:r>
              <a:rPr lang="en-US" dirty="0" smtClean="0">
                <a:solidFill>
                  <a:srgbClr val="FFFFFF"/>
                </a:solidFill>
              </a:rPr>
              <a:t>sustainable use or protection </a:t>
            </a:r>
            <a:r>
              <a:rPr lang="en-US" dirty="0">
                <a:solidFill>
                  <a:srgbClr val="FFFFFF"/>
                </a:solidFill>
              </a:rPr>
              <a:t>is likely to be the more effective approach to conserving a species in the face of commercial demand.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7552493" cy="461665"/>
          </a:xfrm>
          <a:prstGeom prst="rect">
            <a:avLst/>
          </a:prstGeom>
          <a:noFill/>
        </p:spPr>
        <p:txBody>
          <a:bodyPr wrap="none" rtlCol="0">
            <a:spAutoFit/>
          </a:bodyPr>
          <a:lstStyle/>
          <a:p>
            <a:r>
              <a:rPr lang="en-US" b="1" i="1" dirty="0" smtClean="0"/>
              <a:t>To trade or not  to trade?   </a:t>
            </a:r>
            <a:r>
              <a:rPr lang="en-US" i="1" dirty="0" smtClean="0"/>
              <a:t>Biological considerations</a:t>
            </a:r>
            <a:endParaRPr lang="en-US" i="1" dirty="0"/>
          </a:p>
        </p:txBody>
      </p:sp>
      <p:pic>
        <p:nvPicPr>
          <p:cNvPr id="5" name="Picture 4" descr="DSC01146 (Medium).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67" y="685800"/>
            <a:ext cx="4157133" cy="3117850"/>
          </a:xfrm>
          <a:prstGeom prst="rect">
            <a:avLst/>
          </a:prstGeom>
          <a:ln>
            <a:solidFill>
              <a:srgbClr val="000000"/>
            </a:solidFill>
          </a:ln>
        </p:spPr>
      </p:pic>
      <p:pic>
        <p:nvPicPr>
          <p:cNvPr id="6" name="Picture 5" descr="DSC0154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33800"/>
            <a:ext cx="4165600" cy="3124200"/>
          </a:xfrm>
          <a:prstGeom prst="rect">
            <a:avLst/>
          </a:prstGeom>
          <a:ln>
            <a:solidFill>
              <a:schemeClr val="bg1"/>
            </a:solidFill>
          </a:ln>
        </p:spPr>
      </p:pic>
      <p:sp>
        <p:nvSpPr>
          <p:cNvPr id="8" name="Rectangle 7"/>
          <p:cNvSpPr/>
          <p:nvPr/>
        </p:nvSpPr>
        <p:spPr>
          <a:xfrm>
            <a:off x="4267200" y="762000"/>
            <a:ext cx="4572000" cy="1569660"/>
          </a:xfrm>
          <a:prstGeom prst="rect">
            <a:avLst/>
          </a:prstGeom>
        </p:spPr>
        <p:txBody>
          <a:bodyPr>
            <a:spAutoFit/>
          </a:bodyPr>
          <a:lstStyle/>
          <a:p>
            <a:r>
              <a:rPr lang="en-US" dirty="0" smtClean="0"/>
              <a:t>Managing </a:t>
            </a:r>
            <a:r>
              <a:rPr lang="en-US" dirty="0"/>
              <a:t>a sustainable trade for species with </a:t>
            </a:r>
            <a:r>
              <a:rPr lang="en-US" dirty="0" smtClean="0"/>
              <a:t>low intrinsic </a:t>
            </a:r>
            <a:r>
              <a:rPr lang="en-US" dirty="0"/>
              <a:t>natural rates of increase is </a:t>
            </a:r>
            <a:r>
              <a:rPr lang="en-US" dirty="0" smtClean="0"/>
              <a:t>more challenging than…. </a:t>
            </a:r>
            <a:endParaRPr lang="en-US" dirty="0"/>
          </a:p>
        </p:txBody>
      </p:sp>
      <p:sp>
        <p:nvSpPr>
          <p:cNvPr id="10" name="TextBox 9"/>
          <p:cNvSpPr txBox="1"/>
          <p:nvPr/>
        </p:nvSpPr>
        <p:spPr>
          <a:xfrm>
            <a:off x="4267200" y="4114800"/>
            <a:ext cx="4724400" cy="830997"/>
          </a:xfrm>
          <a:prstGeom prst="rect">
            <a:avLst/>
          </a:prstGeom>
          <a:noFill/>
        </p:spPr>
        <p:txBody>
          <a:bodyPr wrap="square" rtlCol="0">
            <a:spAutoFit/>
          </a:bodyPr>
          <a:lstStyle/>
          <a:p>
            <a:r>
              <a:rPr lang="en-US" dirty="0" smtClean="0"/>
              <a:t>for species whose productivity is high.</a:t>
            </a:r>
            <a:endParaRPr lang="en-US" dirty="0"/>
          </a:p>
        </p:txBody>
      </p:sp>
      <p:sp>
        <p:nvSpPr>
          <p:cNvPr id="11" name="TextBox 10"/>
          <p:cNvSpPr txBox="1"/>
          <p:nvPr/>
        </p:nvSpPr>
        <p:spPr>
          <a:xfrm>
            <a:off x="4267200" y="5646003"/>
            <a:ext cx="4191000" cy="830997"/>
          </a:xfrm>
          <a:prstGeom prst="rect">
            <a:avLst/>
          </a:prstGeom>
          <a:noFill/>
        </p:spPr>
        <p:txBody>
          <a:bodyPr wrap="square" rtlCol="0">
            <a:spAutoFit/>
          </a:bodyPr>
          <a:lstStyle/>
          <a:p>
            <a:r>
              <a:rPr lang="en-US" dirty="0"/>
              <a:t>E</a:t>
            </a:r>
            <a:r>
              <a:rPr lang="en-US" dirty="0" smtClean="0"/>
              <a:t>specially if demand for the species is high</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mp;B2004 biomass rfall.t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0" y="1371600"/>
            <a:ext cx="5029200" cy="5082852"/>
          </a:xfrm>
          <a:prstGeom prst="rect">
            <a:avLst/>
          </a:prstGeom>
        </p:spPr>
      </p:pic>
      <p:sp>
        <p:nvSpPr>
          <p:cNvPr id="3" name="TextBox 2"/>
          <p:cNvSpPr txBox="1"/>
          <p:nvPr/>
        </p:nvSpPr>
        <p:spPr>
          <a:xfrm>
            <a:off x="152400" y="76200"/>
            <a:ext cx="8991600" cy="1200328"/>
          </a:xfrm>
          <a:prstGeom prst="rect">
            <a:avLst/>
          </a:prstGeom>
          <a:noFill/>
        </p:spPr>
        <p:txBody>
          <a:bodyPr wrap="square" rtlCol="0">
            <a:spAutoFit/>
          </a:bodyPr>
          <a:lstStyle/>
          <a:p>
            <a:r>
              <a:rPr lang="en-US" dirty="0" smtClean="0">
                <a:solidFill>
                  <a:srgbClr val="FFFFFF"/>
                </a:solidFill>
              </a:rPr>
              <a:t>Productivity is linked to rainfall and habitat:  mammalian productivity is an order of magnitude greater in savannahs than tropical forests….</a:t>
            </a:r>
            <a:endParaRPr lang="en-US" dirty="0">
              <a:solidFill>
                <a:srgbClr val="FFFFFF"/>
              </a:solidFill>
            </a:endParaRPr>
          </a:p>
        </p:txBody>
      </p:sp>
      <p:sp>
        <p:nvSpPr>
          <p:cNvPr id="4" name="TextBox 3"/>
          <p:cNvSpPr txBox="1"/>
          <p:nvPr/>
        </p:nvSpPr>
        <p:spPr>
          <a:xfrm>
            <a:off x="6934200" y="6474023"/>
            <a:ext cx="2230924" cy="307777"/>
          </a:xfrm>
          <a:prstGeom prst="rect">
            <a:avLst/>
          </a:prstGeom>
          <a:noFill/>
        </p:spPr>
        <p:txBody>
          <a:bodyPr wrap="none" rtlCol="0">
            <a:spAutoFit/>
          </a:bodyPr>
          <a:lstStyle/>
          <a:p>
            <a:r>
              <a:rPr lang="en-US" sz="1400" dirty="0" smtClean="0">
                <a:solidFill>
                  <a:srgbClr val="FFFFFF"/>
                </a:solidFill>
              </a:rPr>
              <a:t>Robinson &amp; Bennett 2004</a:t>
            </a:r>
            <a:endParaRPr lang="en-US" sz="1400" dirty="0">
              <a:solidFill>
                <a:srgbClr val="FFFFFF"/>
              </a:solidFill>
            </a:endParaRPr>
          </a:p>
        </p:txBody>
      </p:sp>
    </p:spTree>
    <p:extLst>
      <p:ext uri="{BB962C8B-B14F-4D97-AF65-F5344CB8AC3E}">
        <p14:creationId xmlns:p14="http://schemas.microsoft.com/office/powerpoint/2010/main" val="2463295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Picture 2" descr="Ivory seizure Togo Nat Geo.jpg"/>
          <p:cNvSpPr>
            <a:spLocks noChangeAspect="1"/>
          </p:cNvSpPr>
          <p:nvPr/>
        </p:nvSpPr>
        <p:spPr bwMode="auto">
          <a:xfrm>
            <a:off x="0" y="381000"/>
            <a:ext cx="9144000"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467"/>
            <a:ext cx="4876800" cy="3186737"/>
          </a:xfrm>
          <a:prstGeom prst="rect">
            <a:avLst/>
          </a:prstGeom>
        </p:spPr>
      </p:pic>
      <p:pic>
        <p:nvPicPr>
          <p:cNvPr id="7" name="Picture 6" descr="Day1 44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200400"/>
            <a:ext cx="4876800" cy="3657600"/>
          </a:xfrm>
          <a:prstGeom prst="rect">
            <a:avLst/>
          </a:prstGeom>
        </p:spPr>
      </p:pic>
      <p:sp>
        <p:nvSpPr>
          <p:cNvPr id="8" name="TextBox 7"/>
          <p:cNvSpPr txBox="1"/>
          <p:nvPr/>
        </p:nvSpPr>
        <p:spPr>
          <a:xfrm>
            <a:off x="5008433" y="1143000"/>
            <a:ext cx="4135567" cy="1569660"/>
          </a:xfrm>
          <a:prstGeom prst="rect">
            <a:avLst/>
          </a:prstGeom>
          <a:noFill/>
        </p:spPr>
        <p:txBody>
          <a:bodyPr wrap="square" rtlCol="0">
            <a:spAutoFit/>
          </a:bodyPr>
          <a:lstStyle/>
          <a:p>
            <a:r>
              <a:rPr lang="en-US" dirty="0" smtClean="0">
                <a:solidFill>
                  <a:srgbClr val="FFFFFF"/>
                </a:solidFill>
              </a:rPr>
              <a:t>Which is why most successful examples of sustainable use are from more productive systems.</a:t>
            </a:r>
            <a:endParaRPr lang="en-US" dirty="0">
              <a:solidFill>
                <a:srgbClr val="FFFFFF"/>
              </a:solidFill>
            </a:endParaRPr>
          </a:p>
        </p:txBody>
      </p:sp>
      <p:pic>
        <p:nvPicPr>
          <p:cNvPr id="3" name="Picture 2" descr="loris Hanoi market reduced.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6800" y="3657600"/>
            <a:ext cx="4267200" cy="3200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0116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581400" cy="4775200"/>
          </a:xfrm>
          <a:prstGeom prst="rect">
            <a:avLst/>
          </a:prstGeom>
        </p:spPr>
      </p:pic>
      <p:sp>
        <p:nvSpPr>
          <p:cNvPr id="5" name="TextBox 4"/>
          <p:cNvSpPr txBox="1"/>
          <p:nvPr/>
        </p:nvSpPr>
        <p:spPr>
          <a:xfrm>
            <a:off x="4572000" y="457200"/>
            <a:ext cx="3962400" cy="1569660"/>
          </a:xfrm>
          <a:prstGeom prst="rect">
            <a:avLst/>
          </a:prstGeom>
          <a:noFill/>
        </p:spPr>
        <p:txBody>
          <a:bodyPr wrap="square" rtlCol="0">
            <a:spAutoFit/>
          </a:bodyPr>
          <a:lstStyle/>
          <a:p>
            <a:r>
              <a:rPr lang="en-US" dirty="0" smtClean="0">
                <a:solidFill>
                  <a:srgbClr val="FFFFFF"/>
                </a:solidFill>
              </a:rPr>
              <a:t>Although in savannahs, productivity of African savannah elephants is relatively low….</a:t>
            </a:r>
            <a:endParaRPr lang="en-US" dirty="0">
              <a:solidFill>
                <a:srgbClr val="FFFFFF"/>
              </a:solidFill>
            </a:endParaRPr>
          </a:p>
        </p:txBody>
      </p:sp>
      <p:pic>
        <p:nvPicPr>
          <p:cNvPr id="6" name="Picture 5" descr="Congo CAR Jan 2012 22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3524250"/>
            <a:ext cx="4445000" cy="3333750"/>
          </a:xfrm>
          <a:prstGeom prst="rect">
            <a:avLst/>
          </a:prstGeom>
          <a:noFill/>
          <a:ln>
            <a:noFill/>
          </a:ln>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181600" y="4579203"/>
            <a:ext cx="3962400" cy="830997"/>
          </a:xfrm>
          <a:prstGeom prst="rect">
            <a:avLst/>
          </a:prstGeom>
          <a:noFill/>
        </p:spPr>
        <p:txBody>
          <a:bodyPr wrap="square" rtlCol="0">
            <a:spAutoFit/>
          </a:bodyPr>
          <a:lstStyle/>
          <a:p>
            <a:r>
              <a:rPr lang="en-US" dirty="0" smtClean="0">
                <a:solidFill>
                  <a:srgbClr val="FFFFFF"/>
                </a:solidFill>
              </a:rPr>
              <a:t>And that of African forest elephants is even lower.</a:t>
            </a:r>
            <a:endParaRPr lang="en-US" dirty="0">
              <a:solidFill>
                <a:srgbClr val="FFFFFF"/>
              </a:solidFill>
            </a:endParaRPr>
          </a:p>
        </p:txBody>
      </p:sp>
    </p:spTree>
    <p:extLst>
      <p:ext uri="{BB962C8B-B14F-4D97-AF65-F5344CB8AC3E}">
        <p14:creationId xmlns:p14="http://schemas.microsoft.com/office/powerpoint/2010/main" val="420049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8031590" cy="461665"/>
          </a:xfrm>
          <a:prstGeom prst="rect">
            <a:avLst/>
          </a:prstGeom>
          <a:noFill/>
        </p:spPr>
        <p:txBody>
          <a:bodyPr wrap="none" rtlCol="0">
            <a:spAutoFit/>
          </a:bodyPr>
          <a:lstStyle/>
          <a:p>
            <a:r>
              <a:rPr lang="en-US" b="1" i="1" dirty="0" smtClean="0">
                <a:solidFill>
                  <a:srgbClr val="FFFFFF"/>
                </a:solidFill>
              </a:rPr>
              <a:t>To trade or not  to trade?   </a:t>
            </a:r>
            <a:r>
              <a:rPr lang="en-US" i="1" dirty="0" smtClean="0">
                <a:solidFill>
                  <a:srgbClr val="FFFFFF"/>
                </a:solidFill>
              </a:rPr>
              <a:t>Management considerations</a:t>
            </a:r>
            <a:endParaRPr lang="en-US" i="1" dirty="0">
              <a:solidFill>
                <a:srgbClr val="FFFFFF"/>
              </a:solidFill>
            </a:endParaRPr>
          </a:p>
        </p:txBody>
      </p:sp>
      <p:pic>
        <p:nvPicPr>
          <p:cNvPr id="3" name="Picture 13" descr="DSC0124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541435"/>
            <a:ext cx="4953000" cy="371636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29200" y="1132344"/>
            <a:ext cx="4114800" cy="2677656"/>
          </a:xfrm>
          <a:prstGeom prst="rect">
            <a:avLst/>
          </a:prstGeom>
        </p:spPr>
        <p:txBody>
          <a:bodyPr wrap="square">
            <a:spAutoFit/>
          </a:bodyPr>
          <a:lstStyle/>
          <a:p>
            <a:r>
              <a:rPr lang="en-US" dirty="0" smtClean="0">
                <a:solidFill>
                  <a:srgbClr val="FFFFFF"/>
                </a:solidFill>
              </a:rPr>
              <a:t>Both sustainable use and protection require good management capacity, including monitoring  -- of populations, trade, and markets. And that can be done in many ways. </a:t>
            </a:r>
            <a:endParaRPr lang="en-US" dirty="0">
              <a:solidFill>
                <a:srgbClr val="FFFFFF"/>
              </a:solidFill>
            </a:endParaRPr>
          </a:p>
        </p:txBody>
      </p:sp>
      <p:sp>
        <p:nvSpPr>
          <p:cNvPr id="7" name="TextBox 6"/>
          <p:cNvSpPr txBox="1"/>
          <p:nvPr/>
        </p:nvSpPr>
        <p:spPr>
          <a:xfrm>
            <a:off x="5029200" y="4114800"/>
            <a:ext cx="3962400" cy="1569660"/>
          </a:xfrm>
          <a:prstGeom prst="rect">
            <a:avLst/>
          </a:prstGeom>
          <a:noFill/>
        </p:spPr>
        <p:txBody>
          <a:bodyPr wrap="square" rtlCol="0">
            <a:spAutoFit/>
          </a:bodyPr>
          <a:lstStyle/>
          <a:p>
            <a:r>
              <a:rPr lang="en-US" dirty="0">
                <a:solidFill>
                  <a:srgbClr val="FFFFFF"/>
                </a:solidFill>
              </a:rPr>
              <a:t>That capacity might lie with local communities, government, NGO, or some combination of them.</a:t>
            </a:r>
            <a:endParaRPr lang="en-US" dirty="0"/>
          </a:p>
        </p:txBody>
      </p:sp>
    </p:spTree>
    <p:extLst>
      <p:ext uri="{BB962C8B-B14F-4D97-AF65-F5344CB8AC3E}">
        <p14:creationId xmlns:p14="http://schemas.microsoft.com/office/powerpoint/2010/main" val="406164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90" y="-8467"/>
            <a:ext cx="4507090" cy="3380318"/>
          </a:xfrm>
          <a:prstGeom prst="rect">
            <a:avLst/>
          </a:prstGeom>
        </p:spPr>
      </p:pic>
      <p:pic>
        <p:nvPicPr>
          <p:cNvPr id="4" name="Picture 3"/>
          <p:cNvPicPr>
            <a:picLocks noChangeAspect="1"/>
          </p:cNvPicPr>
          <p:nvPr/>
        </p:nvPicPr>
        <p:blipFill>
          <a:blip r:embed="rId3"/>
          <a:stretch>
            <a:fillRect/>
          </a:stretch>
        </p:blipFill>
        <p:spPr>
          <a:xfrm>
            <a:off x="-1" y="3352800"/>
            <a:ext cx="4547746" cy="3810001"/>
          </a:xfrm>
          <a:prstGeom prst="rect">
            <a:avLst/>
          </a:prstGeom>
        </p:spPr>
      </p:pic>
      <p:cxnSp>
        <p:nvCxnSpPr>
          <p:cNvPr id="7" name="Straight Arrow Connector 6"/>
          <p:cNvCxnSpPr/>
          <p:nvPr/>
        </p:nvCxnSpPr>
        <p:spPr bwMode="auto">
          <a:xfrm flipH="1">
            <a:off x="838200" y="2743200"/>
            <a:ext cx="990600" cy="2362200"/>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cxnSp>
        <p:nvCxnSpPr>
          <p:cNvPr id="9" name="Straight Arrow Connector 8"/>
          <p:cNvCxnSpPr/>
          <p:nvPr/>
        </p:nvCxnSpPr>
        <p:spPr bwMode="auto">
          <a:xfrm>
            <a:off x="2209800" y="2819400"/>
            <a:ext cx="152400" cy="2362200"/>
          </a:xfrm>
          <a:prstGeom prst="straightConnector1">
            <a:avLst/>
          </a:prstGeom>
          <a:solidFill>
            <a:schemeClr val="accent1"/>
          </a:solidFill>
          <a:ln w="57150" cap="flat" cmpd="sng" algn="ctr">
            <a:solidFill>
              <a:srgbClr val="FF0000"/>
            </a:solidFill>
            <a:prstDash val="dash"/>
            <a:round/>
            <a:headEnd type="none" w="med" len="med"/>
            <a:tailEnd type="arrow"/>
          </a:ln>
          <a:effectLst/>
        </p:spPr>
      </p:cxnSp>
      <p:sp>
        <p:nvSpPr>
          <p:cNvPr id="13" name="TextBox 12"/>
          <p:cNvSpPr txBox="1"/>
          <p:nvPr/>
        </p:nvSpPr>
        <p:spPr>
          <a:xfrm>
            <a:off x="2502222" y="4800600"/>
            <a:ext cx="698178" cy="461665"/>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16" name="TextBox 15"/>
          <p:cNvSpPr txBox="1"/>
          <p:nvPr/>
        </p:nvSpPr>
        <p:spPr>
          <a:xfrm>
            <a:off x="4648200" y="3799344"/>
            <a:ext cx="4267200" cy="2677656"/>
          </a:xfrm>
          <a:prstGeom prst="rect">
            <a:avLst/>
          </a:prstGeom>
          <a:noFill/>
        </p:spPr>
        <p:txBody>
          <a:bodyPr wrap="square" rtlCol="0">
            <a:spAutoFit/>
          </a:bodyPr>
          <a:lstStyle/>
          <a:p>
            <a:r>
              <a:rPr lang="en-US" dirty="0" smtClean="0">
                <a:solidFill>
                  <a:srgbClr val="FFFFFF"/>
                </a:solidFill>
              </a:rPr>
              <a:t>Certification systems, with good chains of custody, might be needed to prevent this. If leakage from more vulnerable areas cannot be controlled, attaining sustainability is more challenging.</a:t>
            </a:r>
            <a:endParaRPr lang="en-US" dirty="0">
              <a:solidFill>
                <a:srgbClr val="FFFFFF"/>
              </a:solidFill>
            </a:endParaRPr>
          </a:p>
        </p:txBody>
      </p:sp>
      <p:sp>
        <p:nvSpPr>
          <p:cNvPr id="3" name="Oval 2"/>
          <p:cNvSpPr/>
          <p:nvPr/>
        </p:nvSpPr>
        <p:spPr bwMode="auto">
          <a:xfrm>
            <a:off x="2819400" y="2362200"/>
            <a:ext cx="1828800" cy="2057400"/>
          </a:xfrm>
          <a:prstGeom prst="ellipse">
            <a:avLst/>
          </a:prstGeom>
          <a:blipFill rotWithShape="1">
            <a:blip r:embed="rId4" cstate="email">
              <a:extLst>
                <a:ext uri="{28A0092B-C50C-407E-A947-70E740481C1C}">
                  <a14:useLocalDpi xmlns:a14="http://schemas.microsoft.com/office/drawing/2010/main"/>
                </a:ext>
              </a:extLst>
            </a:blip>
            <a:stretch>
              <a:fillRect/>
            </a:stretch>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 name="TextBox 10"/>
          <p:cNvSpPr txBox="1"/>
          <p:nvPr/>
        </p:nvSpPr>
        <p:spPr>
          <a:xfrm>
            <a:off x="4648200" y="152400"/>
            <a:ext cx="4343400" cy="3416320"/>
          </a:xfrm>
          <a:prstGeom prst="rect">
            <a:avLst/>
          </a:prstGeom>
          <a:noFill/>
        </p:spPr>
        <p:txBody>
          <a:bodyPr wrap="square" rtlCol="0">
            <a:spAutoFit/>
          </a:bodyPr>
          <a:lstStyle/>
          <a:p>
            <a:r>
              <a:rPr lang="en-US" dirty="0">
                <a:solidFill>
                  <a:srgbClr val="FFFFFF"/>
                </a:solidFill>
              </a:rPr>
              <a:t>Sustainable trade </a:t>
            </a:r>
            <a:r>
              <a:rPr lang="en-US" dirty="0" smtClean="0">
                <a:solidFill>
                  <a:srgbClr val="FFFFFF"/>
                </a:solidFill>
              </a:rPr>
              <a:t>requires </a:t>
            </a:r>
            <a:r>
              <a:rPr lang="en-US" dirty="0">
                <a:solidFill>
                  <a:srgbClr val="FFFFFF"/>
                </a:solidFill>
              </a:rPr>
              <a:t>greater </a:t>
            </a:r>
            <a:r>
              <a:rPr lang="en-US" dirty="0" smtClean="0">
                <a:solidFill>
                  <a:srgbClr val="FFFFFF"/>
                </a:solidFill>
              </a:rPr>
              <a:t>capacity than protection</a:t>
            </a:r>
            <a:r>
              <a:rPr lang="en-US" dirty="0">
                <a:solidFill>
                  <a:srgbClr val="FFFFFF"/>
                </a:solidFill>
              </a:rPr>
              <a:t>, to ensure chain of custody of sustainably sourced </a:t>
            </a:r>
            <a:r>
              <a:rPr lang="en-US" dirty="0" smtClean="0">
                <a:solidFill>
                  <a:srgbClr val="FFFFFF"/>
                </a:solidFill>
              </a:rPr>
              <a:t>products -- </a:t>
            </a:r>
            <a:r>
              <a:rPr lang="en-US" dirty="0">
                <a:solidFill>
                  <a:schemeClr val="bg1"/>
                </a:solidFill>
              </a:rPr>
              <a:t>to ensure that sustainable trade from one place does not result in unsustainable trade from </a:t>
            </a:r>
            <a:r>
              <a:rPr lang="en-US" dirty="0" smtClean="0">
                <a:solidFill>
                  <a:schemeClr val="bg1"/>
                </a:solidFill>
              </a:rPr>
              <a:t>others.</a:t>
            </a:r>
            <a:endParaRPr lang="en-US" dirty="0">
              <a:solidFill>
                <a:schemeClr val="bg1"/>
              </a:solidFill>
            </a:endParaRPr>
          </a:p>
        </p:txBody>
      </p:sp>
    </p:spTree>
    <p:extLst>
      <p:ext uri="{BB962C8B-B14F-4D97-AF65-F5344CB8AC3E}">
        <p14:creationId xmlns:p14="http://schemas.microsoft.com/office/powerpoint/2010/main" val="282001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inese Customs EZha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4400" y="731520"/>
            <a:ext cx="7239000" cy="5212080"/>
          </a:xfrm>
          <a:prstGeom prst="rect">
            <a:avLst/>
          </a:prstGeom>
        </p:spPr>
      </p:pic>
      <p:sp>
        <p:nvSpPr>
          <p:cNvPr id="5" name="Cloud Callout 4"/>
          <p:cNvSpPr/>
          <p:nvPr/>
        </p:nvSpPr>
        <p:spPr bwMode="auto">
          <a:xfrm>
            <a:off x="685800" y="914400"/>
            <a:ext cx="2743200" cy="1295400"/>
          </a:xfrm>
          <a:prstGeom prst="cloudCallout">
            <a:avLst>
              <a:gd name="adj1" fmla="val 73420"/>
              <a:gd name="adj2" fmla="val -32521"/>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Arial" charset="0"/>
                <a:ea typeface="ＭＳ Ｐゴシック" charset="-128"/>
                <a:cs typeface="ＭＳ Ｐゴシック" charset="-128"/>
              </a:rPr>
              <a:t>Sustainably sourced??</a:t>
            </a:r>
            <a:endParaRPr kumimoji="0" lang="en-US" sz="2400" b="0" i="0" u="none" strike="noStrike" cap="none" normalizeH="0" baseline="0" dirty="0">
              <a:ln>
                <a:noFill/>
              </a:ln>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51457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Box 2"/>
          <p:cNvSpPr txBox="1">
            <a:spLocks noChangeArrowheads="1"/>
          </p:cNvSpPr>
          <p:nvPr/>
        </p:nvSpPr>
        <p:spPr bwMode="auto">
          <a:xfrm>
            <a:off x="381000" y="5212140"/>
            <a:ext cx="8686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smtClean="0">
                <a:solidFill>
                  <a:schemeClr val="bg1"/>
                </a:solidFill>
              </a:rPr>
              <a:t>This is primarily a concern for high value species (i.e., high profit per unit item). Management </a:t>
            </a:r>
            <a:r>
              <a:rPr lang="en-US" dirty="0">
                <a:solidFill>
                  <a:schemeClr val="bg1"/>
                </a:solidFill>
              </a:rPr>
              <a:t>of a sustainable trade in high-value wildlife </a:t>
            </a:r>
            <a:r>
              <a:rPr lang="en-US" dirty="0" smtClean="0">
                <a:solidFill>
                  <a:schemeClr val="bg1"/>
                </a:solidFill>
              </a:rPr>
              <a:t>is </a:t>
            </a:r>
            <a:r>
              <a:rPr lang="en-US" dirty="0">
                <a:solidFill>
                  <a:schemeClr val="bg1"/>
                </a:solidFill>
              </a:rPr>
              <a:t>especially challenging in the face of low capacity and weak governance along potential trade chains. </a:t>
            </a:r>
            <a:endParaRPr lang="en-US" dirty="0">
              <a:solidFill>
                <a:schemeClr val="bg1"/>
              </a:solidFill>
              <a:latin typeface="Century Gothic" charset="0"/>
            </a:endParaRPr>
          </a:p>
        </p:txBody>
      </p:sp>
      <p:pic>
        <p:nvPicPr>
          <p:cNvPr id="62466"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3544" y="609599"/>
            <a:ext cx="267530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5200" y="609599"/>
            <a:ext cx="4800599"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28600" y="2743200"/>
            <a:ext cx="189071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46384" y="76200"/>
            <a:ext cx="7911816" cy="461665"/>
          </a:xfrm>
          <a:prstGeom prst="rect">
            <a:avLst/>
          </a:prstGeom>
          <a:noFill/>
        </p:spPr>
        <p:txBody>
          <a:bodyPr wrap="none" rtlCol="0">
            <a:spAutoFit/>
          </a:bodyPr>
          <a:lstStyle/>
          <a:p>
            <a:r>
              <a:rPr lang="en-US" b="1" i="1" dirty="0" smtClean="0">
                <a:solidFill>
                  <a:schemeClr val="bg1"/>
                </a:solidFill>
              </a:rPr>
              <a:t>To trade or not  to trade?   </a:t>
            </a:r>
            <a:r>
              <a:rPr lang="en-US" i="1" dirty="0" smtClean="0">
                <a:solidFill>
                  <a:schemeClr val="bg1"/>
                </a:solidFill>
              </a:rPr>
              <a:t>Governance considerations</a:t>
            </a:r>
            <a:endParaRPr lang="en-US"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465"/>
                                        </p:tgtEl>
                                        <p:attrNameLst>
                                          <p:attrName>style.visibility</p:attrName>
                                        </p:attrNameLst>
                                      </p:cBhvr>
                                      <p:to>
                                        <p:strVal val="visible"/>
                                      </p:to>
                                    </p:set>
                                    <p:animEffect transition="in" filter="dissolve">
                                      <p:cBhvr>
                                        <p:cTn id="7" dur="500"/>
                                        <p:tgtEl>
                                          <p:spTgt spid="62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1" descr="31 fouille quai yde_6284_RJ copie.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extBox 1"/>
          <p:cNvSpPr txBox="1">
            <a:spLocks noChangeArrowheads="1"/>
          </p:cNvSpPr>
          <p:nvPr/>
        </p:nvSpPr>
        <p:spPr bwMode="auto">
          <a:xfrm>
            <a:off x="257175" y="6019800"/>
            <a:ext cx="8886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rgbClr val="FFFFFF"/>
                </a:solidFill>
                <a:latin typeface="+mn-lt"/>
                <a:cs typeface="Century Gothic" charset="0"/>
              </a:rPr>
              <a:t>Wildlife officials are vulnerable to corruption – poorly paid, sometimes unpaid for months.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886200" y="3733800"/>
            <a:ext cx="29718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0" y="3733800"/>
            <a:ext cx="230981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ongo CAR Jan 2012 382.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7338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10"/>
          <p:cNvSpPr txBox="1">
            <a:spLocks noChangeArrowheads="1"/>
          </p:cNvSpPr>
          <p:nvPr/>
        </p:nvSpPr>
        <p:spPr bwMode="auto">
          <a:xfrm>
            <a:off x="2819400" y="1009650"/>
            <a:ext cx="3962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rgbClr val="FFFFFF"/>
                </a:solidFill>
              </a:rPr>
              <a:t>Since the dawn of our species, we have exploited other species. </a:t>
            </a:r>
          </a:p>
        </p:txBody>
      </p:sp>
      <p:pic>
        <p:nvPicPr>
          <p:cNvPr id="13" name="Picture 12" descr="Fisherman Fiji.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7463"/>
            <a:ext cx="2787650"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659563" y="0"/>
            <a:ext cx="248443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2000"/>
                                        <p:tgtEl>
                                          <p:spTgt spid="13"/>
                                        </p:tgtEl>
                                      </p:cBhvr>
                                    </p:animEffect>
                                  </p:childTnLst>
                                </p:cTn>
                              </p:par>
                            </p:childTnLst>
                          </p:cTn>
                        </p:par>
                        <p:par>
                          <p:cTn id="8" fill="hold" nodeType="afterGroup">
                            <p:stCondLst>
                              <p:cond delay="20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2000"/>
                                        <p:tgtEl>
                                          <p:spTgt spid="8"/>
                                        </p:tgtEl>
                                      </p:cBhvr>
                                    </p:animEffect>
                                  </p:childTnLst>
                                </p:cTn>
                              </p:par>
                            </p:childTnLst>
                          </p:cTn>
                        </p:par>
                        <p:par>
                          <p:cTn id="12" fill="hold" nodeType="afterGroup">
                            <p:stCondLst>
                              <p:cond delay="4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2000"/>
                                        <p:tgtEl>
                                          <p:spTgt spid="6"/>
                                        </p:tgtEl>
                                      </p:cBhvr>
                                    </p:animEffect>
                                  </p:childTnLst>
                                </p:cTn>
                              </p:par>
                            </p:childTnLst>
                          </p:cTn>
                        </p:par>
                        <p:par>
                          <p:cTn id="16" fill="hold" nodeType="afterGroup">
                            <p:stCondLst>
                              <p:cond delay="60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2000"/>
                                        <p:tgtEl>
                                          <p:spTgt spid="7"/>
                                        </p:tgtEl>
                                      </p:cBhvr>
                                    </p:animEffect>
                                  </p:childTnLst>
                                </p:cTn>
                              </p:par>
                            </p:childTnLst>
                          </p:cTn>
                        </p:par>
                        <p:par>
                          <p:cTn id="20" fill="hold" nodeType="afterGroup">
                            <p:stCondLst>
                              <p:cond delay="8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295400" y="280914"/>
            <a:ext cx="6705600" cy="497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TextBox 1"/>
          <p:cNvSpPr txBox="1">
            <a:spLocks noChangeArrowheads="1"/>
          </p:cNvSpPr>
          <p:nvPr/>
        </p:nvSpPr>
        <p:spPr bwMode="auto">
          <a:xfrm>
            <a:off x="457200" y="5493603"/>
            <a:ext cx="853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smtClean="0">
                <a:solidFill>
                  <a:srgbClr val="FFFFFF"/>
                </a:solidFill>
                <a:latin typeface="+mn-lt"/>
                <a:cs typeface="Century Gothic" charset="0"/>
              </a:rPr>
              <a:t>In </a:t>
            </a:r>
            <a:r>
              <a:rPr lang="en-US" dirty="0">
                <a:solidFill>
                  <a:srgbClr val="FFFFFF"/>
                </a:solidFill>
                <a:latin typeface="+mn-lt"/>
                <a:cs typeface="Century Gothic" charset="0"/>
              </a:rPr>
              <a:t>Cameroon, bribes attempted in 85% of field cases, and 80% of court cases.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descr="MongCaiCity_hires.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111125"/>
            <a:ext cx="7924800"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DSC06385.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1200" y="3886200"/>
            <a:ext cx="3149600" cy="2362200"/>
          </a:xfrm>
          <a:prstGeom prst="rect">
            <a:avLst/>
          </a:prstGeom>
          <a:noFill/>
          <a:ln>
            <a:noFill/>
          </a:ln>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Rectangle 7"/>
          <p:cNvSpPr>
            <a:spLocks noChangeArrowheads="1"/>
          </p:cNvSpPr>
          <p:nvPr/>
        </p:nvSpPr>
        <p:spPr bwMode="auto">
          <a:xfrm>
            <a:off x="7391400" y="5910263"/>
            <a:ext cx="1441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olidFill>
                  <a:srgbClr val="FFFFFF"/>
                </a:solidFill>
              </a:rPr>
              <a:t>©WCS Vietnam</a:t>
            </a:r>
          </a:p>
        </p:txBody>
      </p:sp>
      <p:sp>
        <p:nvSpPr>
          <p:cNvPr id="82948" name="TextBox 1"/>
          <p:cNvSpPr txBox="1">
            <a:spLocks noChangeArrowheads="1"/>
          </p:cNvSpPr>
          <p:nvPr/>
        </p:nvSpPr>
        <p:spPr bwMode="auto">
          <a:xfrm>
            <a:off x="152400" y="5867400"/>
            <a:ext cx="5867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rgbClr val="FFFFFF"/>
                </a:solidFill>
                <a:latin typeface="+mn-lt"/>
                <a:cs typeface="Century Gothic" charset="0"/>
              </a:rPr>
              <a:t>On </a:t>
            </a:r>
            <a:r>
              <a:rPr lang="en-US" dirty="0" smtClean="0">
                <a:solidFill>
                  <a:srgbClr val="FFFFFF"/>
                </a:solidFill>
                <a:latin typeface="+mn-lt"/>
                <a:cs typeface="Century Gothic" charset="0"/>
              </a:rPr>
              <a:t>Vietnam–</a:t>
            </a:r>
            <a:r>
              <a:rPr lang="en-US" dirty="0">
                <a:solidFill>
                  <a:srgbClr val="FFFFFF"/>
                </a:solidFill>
                <a:latin typeface="+mn-lt"/>
                <a:cs typeface="Century Gothic" charset="0"/>
              </a:rPr>
              <a:t>China border, $18,000-  $30,000/day paid in bribes.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081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5143500" cy="6858000"/>
          </a:xfrm>
          <a:prstGeom prst="rect">
            <a:avLst/>
          </a:prstGeom>
        </p:spPr>
      </p:pic>
      <p:sp>
        <p:nvSpPr>
          <p:cNvPr id="5" name="TextBox 4"/>
          <p:cNvSpPr txBox="1"/>
          <p:nvPr/>
        </p:nvSpPr>
        <p:spPr>
          <a:xfrm>
            <a:off x="5257800" y="2057400"/>
            <a:ext cx="3733800" cy="1569660"/>
          </a:xfrm>
          <a:prstGeom prst="rect">
            <a:avLst/>
          </a:prstGeom>
          <a:noFill/>
        </p:spPr>
        <p:txBody>
          <a:bodyPr wrap="square" rtlCol="0">
            <a:spAutoFit/>
          </a:bodyPr>
          <a:lstStyle/>
          <a:p>
            <a:r>
              <a:rPr lang="en-US" dirty="0" smtClean="0">
                <a:solidFill>
                  <a:srgbClr val="FFFFFF"/>
                </a:solidFill>
              </a:rPr>
              <a:t>False, altered, or abused legal documents are a further problem for high-value wildlife. </a:t>
            </a:r>
            <a:endParaRPr lang="en-US" dirty="0">
              <a:solidFill>
                <a:srgbClr val="FFFFFF"/>
              </a:solidFill>
            </a:endParaRPr>
          </a:p>
        </p:txBody>
      </p:sp>
    </p:spTree>
    <p:extLst>
      <p:ext uri="{BB962C8B-B14F-4D97-AF65-F5344CB8AC3E}">
        <p14:creationId xmlns:p14="http://schemas.microsoft.com/office/powerpoint/2010/main" val="26451242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76200" y="5181600"/>
            <a:ext cx="89916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smtClean="0">
                <a:solidFill>
                  <a:srgbClr val="FFFFFF"/>
                </a:solidFill>
                <a:latin typeface="+mn-lt"/>
                <a:cs typeface="Century Gothic" charset="0"/>
              </a:rPr>
              <a:t>Within that context, it is difficult or impossible for law enforcement officers to distinguish legal from illegal products, and to control a sustainable trade.</a:t>
            </a:r>
            <a:endParaRPr lang="en-US" dirty="0">
              <a:solidFill>
                <a:srgbClr val="FFFFFF"/>
              </a:solidFill>
              <a:latin typeface="+mn-lt"/>
              <a:cs typeface="Century Gothic" charset="0"/>
            </a:endParaRPr>
          </a:p>
        </p:txBody>
      </p:sp>
      <p:pic>
        <p:nvPicPr>
          <p:cNvPr id="6" name="Picture 5" descr="Thailand_ARabinowitz.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19200" y="56084"/>
            <a:ext cx="7119006" cy="4954828"/>
          </a:xfrm>
          <a:prstGeom prst="rect">
            <a:avLst/>
          </a:prstGeom>
        </p:spPr>
      </p:pic>
    </p:spTree>
    <p:extLst>
      <p:ext uri="{BB962C8B-B14F-4D97-AF65-F5344CB8AC3E}">
        <p14:creationId xmlns:p14="http://schemas.microsoft.com/office/powerpoint/2010/main" val="16331197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5841537" cy="461665"/>
          </a:xfrm>
          <a:prstGeom prst="rect">
            <a:avLst/>
          </a:prstGeom>
          <a:noFill/>
        </p:spPr>
        <p:txBody>
          <a:bodyPr wrap="none" rtlCol="0">
            <a:spAutoFit/>
          </a:bodyPr>
          <a:lstStyle/>
          <a:p>
            <a:r>
              <a:rPr lang="en-US" b="1" i="1" dirty="0" smtClean="0">
                <a:solidFill>
                  <a:srgbClr val="FFFFFF"/>
                </a:solidFill>
              </a:rPr>
              <a:t>To trade or not  to trade?  </a:t>
            </a:r>
            <a:r>
              <a:rPr lang="en-US" i="1" dirty="0" smtClean="0">
                <a:solidFill>
                  <a:srgbClr val="FFFFFF"/>
                </a:solidFill>
              </a:rPr>
              <a:t>Conclusions</a:t>
            </a:r>
            <a:endParaRPr lang="en-US" i="1" dirty="0">
              <a:solidFill>
                <a:srgbClr val="FFFFFF"/>
              </a:solidFill>
            </a:endParaRPr>
          </a:p>
        </p:txBody>
      </p:sp>
      <p:pic>
        <p:nvPicPr>
          <p:cNvPr id="3" name="Picture 2" descr="Day1 39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933" y="1295400"/>
            <a:ext cx="4978400" cy="3733800"/>
          </a:xfrm>
          <a:prstGeom prst="rect">
            <a:avLst/>
          </a:prstGeom>
        </p:spPr>
      </p:pic>
      <p:sp>
        <p:nvSpPr>
          <p:cNvPr id="4" name="TextBox 3"/>
          <p:cNvSpPr txBox="1"/>
          <p:nvPr/>
        </p:nvSpPr>
        <p:spPr>
          <a:xfrm>
            <a:off x="5105400" y="990600"/>
            <a:ext cx="4114800" cy="1938992"/>
          </a:xfrm>
          <a:prstGeom prst="rect">
            <a:avLst/>
          </a:prstGeom>
          <a:noFill/>
        </p:spPr>
        <p:txBody>
          <a:bodyPr wrap="square" rtlCol="0">
            <a:spAutoFit/>
          </a:bodyPr>
          <a:lstStyle/>
          <a:p>
            <a:r>
              <a:rPr lang="en-US" dirty="0" smtClean="0">
                <a:solidFill>
                  <a:srgbClr val="FFFFFF"/>
                </a:solidFill>
              </a:rPr>
              <a:t>For wildlife valued in trade, good management is needed – whether for sustainable use, or strict protection. </a:t>
            </a:r>
            <a:endParaRPr lang="en-US" dirty="0">
              <a:solidFill>
                <a:srgbClr val="FFFFFF"/>
              </a:solidFill>
            </a:endParaRPr>
          </a:p>
        </p:txBody>
      </p:sp>
      <p:sp>
        <p:nvSpPr>
          <p:cNvPr id="5" name="TextBox 4"/>
          <p:cNvSpPr txBox="1"/>
          <p:nvPr/>
        </p:nvSpPr>
        <p:spPr>
          <a:xfrm>
            <a:off x="5105400" y="3048000"/>
            <a:ext cx="4114800" cy="2308324"/>
          </a:xfrm>
          <a:prstGeom prst="rect">
            <a:avLst/>
          </a:prstGeom>
          <a:noFill/>
        </p:spPr>
        <p:txBody>
          <a:bodyPr wrap="square" rtlCol="0">
            <a:spAutoFit/>
          </a:bodyPr>
          <a:lstStyle/>
          <a:p>
            <a:r>
              <a:rPr lang="en-US" dirty="0" smtClean="0">
                <a:solidFill>
                  <a:srgbClr val="FFFFFF"/>
                </a:solidFill>
              </a:rPr>
              <a:t>Management can be by governments, local communities, NGOs, or some combination, and may operate at different points along the trade chain.</a:t>
            </a:r>
            <a:endParaRPr lang="en-US" dirty="0">
              <a:solidFill>
                <a:srgbClr val="FFFFFF"/>
              </a:solidFill>
            </a:endParaRPr>
          </a:p>
        </p:txBody>
      </p:sp>
      <p:sp>
        <p:nvSpPr>
          <p:cNvPr id="6" name="TextBox 5"/>
          <p:cNvSpPr txBox="1"/>
          <p:nvPr/>
        </p:nvSpPr>
        <p:spPr>
          <a:xfrm>
            <a:off x="228600" y="5569803"/>
            <a:ext cx="8763000" cy="830997"/>
          </a:xfrm>
          <a:prstGeom prst="rect">
            <a:avLst/>
          </a:prstGeom>
          <a:noFill/>
        </p:spPr>
        <p:txBody>
          <a:bodyPr wrap="square" rtlCol="0">
            <a:spAutoFit/>
          </a:bodyPr>
          <a:lstStyle/>
          <a:p>
            <a:r>
              <a:rPr lang="en-US" dirty="0" smtClean="0">
                <a:solidFill>
                  <a:srgbClr val="FFFFFF"/>
                </a:solidFill>
              </a:rPr>
              <a:t>But in every case, to be effective, the managers must have the legal mandate to manage, management capacity, and funding.</a:t>
            </a:r>
            <a:endParaRPr lang="en-US" dirty="0">
              <a:solidFill>
                <a:srgbClr val="FFFFFF"/>
              </a:solidFill>
            </a:endParaRPr>
          </a:p>
        </p:txBody>
      </p:sp>
    </p:spTree>
    <p:extLst>
      <p:ext uri="{BB962C8B-B14F-4D97-AF65-F5344CB8AC3E}">
        <p14:creationId xmlns:p14="http://schemas.microsoft.com/office/powerpoint/2010/main" val="289106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839200" cy="1200328"/>
          </a:xfrm>
          <a:prstGeom prst="rect">
            <a:avLst/>
          </a:prstGeom>
          <a:noFill/>
        </p:spPr>
        <p:txBody>
          <a:bodyPr wrap="square" rtlCol="0">
            <a:spAutoFit/>
          </a:bodyPr>
          <a:lstStyle/>
          <a:p>
            <a:r>
              <a:rPr lang="en-US" dirty="0" smtClean="0">
                <a:solidFill>
                  <a:srgbClr val="FFFFFF"/>
                </a:solidFill>
              </a:rPr>
              <a:t>So, to trade, or not to trade? The decision on which option is more likely to have a positive conservation outcome for the species should be influenced by: </a:t>
            </a:r>
            <a:endParaRPr lang="en-US" dirty="0">
              <a:solidFill>
                <a:srgbClr val="FFFFFF"/>
              </a:solidFill>
            </a:endParaRPr>
          </a:p>
        </p:txBody>
      </p:sp>
      <p:sp>
        <p:nvSpPr>
          <p:cNvPr id="3" name="TextBox 2"/>
          <p:cNvSpPr txBox="1"/>
          <p:nvPr/>
        </p:nvSpPr>
        <p:spPr>
          <a:xfrm>
            <a:off x="304800" y="1367135"/>
            <a:ext cx="3520916" cy="461665"/>
          </a:xfrm>
          <a:prstGeom prst="rect">
            <a:avLst/>
          </a:prstGeom>
          <a:noFill/>
        </p:spPr>
        <p:txBody>
          <a:bodyPr wrap="none" rtlCol="0">
            <a:spAutoFit/>
          </a:bodyPr>
          <a:lstStyle/>
          <a:p>
            <a:r>
              <a:rPr lang="en-US" dirty="0" smtClean="0">
                <a:solidFill>
                  <a:srgbClr val="FFFFFF"/>
                </a:solidFill>
              </a:rPr>
              <a:t>1. Biology of the species</a:t>
            </a:r>
            <a:endParaRPr lang="en-US" dirty="0">
              <a:solidFill>
                <a:srgbClr val="FFFFFF"/>
              </a:solidFill>
            </a:endParaRPr>
          </a:p>
        </p:txBody>
      </p:sp>
      <p:pic>
        <p:nvPicPr>
          <p:cNvPr id="5" name="Picture 4"/>
          <p:cNvPicPr>
            <a:picLocks noChangeAspect="1"/>
          </p:cNvPicPr>
          <p:nvPr/>
        </p:nvPicPr>
        <p:blipFill>
          <a:blip r:embed="rId2"/>
          <a:stretch>
            <a:fillRect/>
          </a:stretch>
        </p:blipFill>
        <p:spPr>
          <a:xfrm>
            <a:off x="381000" y="2057400"/>
            <a:ext cx="3797300" cy="2146300"/>
          </a:xfrm>
          <a:prstGeom prst="rect">
            <a:avLst/>
          </a:prstGeom>
        </p:spPr>
      </p:pic>
      <p:sp>
        <p:nvSpPr>
          <p:cNvPr id="6" name="TextBox 5"/>
          <p:cNvSpPr txBox="1"/>
          <p:nvPr/>
        </p:nvSpPr>
        <p:spPr>
          <a:xfrm>
            <a:off x="4343400" y="2514600"/>
            <a:ext cx="4267200" cy="830997"/>
          </a:xfrm>
          <a:prstGeom prst="rect">
            <a:avLst/>
          </a:prstGeom>
          <a:noFill/>
        </p:spPr>
        <p:txBody>
          <a:bodyPr wrap="square" rtlCol="0">
            <a:spAutoFit/>
          </a:bodyPr>
          <a:lstStyle/>
          <a:p>
            <a:r>
              <a:rPr lang="en-US" dirty="0" smtClean="0">
                <a:solidFill>
                  <a:srgbClr val="FFFFFF"/>
                </a:solidFill>
              </a:rPr>
              <a:t>High productivity: Sustainable trade is easier to achieve.</a:t>
            </a:r>
            <a:endParaRPr lang="en-US" dirty="0">
              <a:solidFill>
                <a:srgbClr val="FFFFFF"/>
              </a:solidFill>
            </a:endParaRPr>
          </a:p>
        </p:txBody>
      </p:sp>
      <p:pic>
        <p:nvPicPr>
          <p:cNvPr id="7" name="Picture 6" descr="Day1 05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5400" y="4419600"/>
            <a:ext cx="2844800" cy="2133600"/>
          </a:xfrm>
          <a:prstGeom prst="rect">
            <a:avLst/>
          </a:prstGeom>
        </p:spPr>
      </p:pic>
      <p:sp>
        <p:nvSpPr>
          <p:cNvPr id="8" name="TextBox 7"/>
          <p:cNvSpPr txBox="1"/>
          <p:nvPr/>
        </p:nvSpPr>
        <p:spPr>
          <a:xfrm>
            <a:off x="4343400" y="4807803"/>
            <a:ext cx="4267200" cy="1200328"/>
          </a:xfrm>
          <a:prstGeom prst="rect">
            <a:avLst/>
          </a:prstGeom>
          <a:noFill/>
        </p:spPr>
        <p:txBody>
          <a:bodyPr wrap="square" rtlCol="0">
            <a:spAutoFit/>
          </a:bodyPr>
          <a:lstStyle/>
          <a:p>
            <a:r>
              <a:rPr lang="en-US" dirty="0" smtClean="0">
                <a:solidFill>
                  <a:srgbClr val="FFFFFF"/>
                </a:solidFill>
              </a:rPr>
              <a:t>Low productivity: Achieving sustainable trade is more challenging.</a:t>
            </a:r>
            <a:endParaRPr lang="en-US" dirty="0">
              <a:solidFill>
                <a:srgbClr val="FFFFFF"/>
              </a:solidFill>
            </a:endParaRPr>
          </a:p>
        </p:txBody>
      </p:sp>
    </p:spTree>
    <p:extLst>
      <p:ext uri="{BB962C8B-B14F-4D97-AF65-F5344CB8AC3E}">
        <p14:creationId xmlns:p14="http://schemas.microsoft.com/office/powerpoint/2010/main" val="63687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762000"/>
            <a:ext cx="8686800" cy="830997"/>
          </a:xfrm>
          <a:prstGeom prst="rect">
            <a:avLst/>
          </a:prstGeom>
          <a:noFill/>
        </p:spPr>
        <p:txBody>
          <a:bodyPr wrap="square" rtlCol="0">
            <a:spAutoFit/>
          </a:bodyPr>
          <a:lstStyle/>
          <a:p>
            <a:r>
              <a:rPr lang="en-US" dirty="0">
                <a:solidFill>
                  <a:srgbClr val="FFFFFF"/>
                </a:solidFill>
              </a:rPr>
              <a:t>2</a:t>
            </a:r>
            <a:r>
              <a:rPr lang="en-US" dirty="0" smtClean="0">
                <a:solidFill>
                  <a:srgbClr val="FFFFFF"/>
                </a:solidFill>
              </a:rPr>
              <a:t>. Management capacity along the trade chain to track chain of custody</a:t>
            </a:r>
            <a:endParaRPr lang="en-US" dirty="0">
              <a:solidFill>
                <a:srgbClr val="FFFFFF"/>
              </a:solidFill>
            </a:endParaRPr>
          </a:p>
        </p:txBody>
      </p:sp>
      <p:pic>
        <p:nvPicPr>
          <p:cNvPr id="4" name="Picture 3" descr="Thailand turtle and pangolin seizur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0999" y="1828800"/>
            <a:ext cx="4472809" cy="3352800"/>
          </a:xfrm>
          <a:prstGeom prst="rect">
            <a:avLst/>
          </a:prstGeom>
        </p:spPr>
      </p:pic>
      <p:sp>
        <p:nvSpPr>
          <p:cNvPr id="5" name="TextBox 4"/>
          <p:cNvSpPr txBox="1"/>
          <p:nvPr/>
        </p:nvSpPr>
        <p:spPr>
          <a:xfrm>
            <a:off x="5105400" y="2057400"/>
            <a:ext cx="3886200" cy="1200328"/>
          </a:xfrm>
          <a:prstGeom prst="rect">
            <a:avLst/>
          </a:prstGeom>
          <a:noFill/>
        </p:spPr>
        <p:txBody>
          <a:bodyPr wrap="square" rtlCol="0">
            <a:spAutoFit/>
          </a:bodyPr>
          <a:lstStyle/>
          <a:p>
            <a:r>
              <a:rPr lang="en-US" dirty="0" smtClean="0">
                <a:solidFill>
                  <a:srgbClr val="FFFFFF"/>
                </a:solidFill>
              </a:rPr>
              <a:t>Capacity strong: Sustainable trade is easier to achieve. </a:t>
            </a:r>
            <a:endParaRPr lang="en-US" dirty="0">
              <a:solidFill>
                <a:srgbClr val="FFFFFF"/>
              </a:solidFill>
            </a:endParaRPr>
          </a:p>
        </p:txBody>
      </p:sp>
      <p:sp>
        <p:nvSpPr>
          <p:cNvPr id="6" name="TextBox 5"/>
          <p:cNvSpPr txBox="1"/>
          <p:nvPr/>
        </p:nvSpPr>
        <p:spPr>
          <a:xfrm>
            <a:off x="5105400" y="3500735"/>
            <a:ext cx="3886200" cy="1200328"/>
          </a:xfrm>
          <a:prstGeom prst="rect">
            <a:avLst/>
          </a:prstGeom>
          <a:noFill/>
        </p:spPr>
        <p:txBody>
          <a:bodyPr wrap="square" rtlCol="0">
            <a:spAutoFit/>
          </a:bodyPr>
          <a:lstStyle/>
          <a:p>
            <a:r>
              <a:rPr lang="en-US" dirty="0" smtClean="0">
                <a:solidFill>
                  <a:srgbClr val="FFFFFF"/>
                </a:solidFill>
              </a:rPr>
              <a:t>Capacity weak: Achieving sustainable trade is more challenging. </a:t>
            </a:r>
            <a:endParaRPr lang="en-US" dirty="0">
              <a:solidFill>
                <a:srgbClr val="FFFFFF"/>
              </a:solidFill>
            </a:endParaRPr>
          </a:p>
        </p:txBody>
      </p:sp>
    </p:spTree>
    <p:extLst>
      <p:ext uri="{BB962C8B-B14F-4D97-AF65-F5344CB8AC3E}">
        <p14:creationId xmlns:p14="http://schemas.microsoft.com/office/powerpoint/2010/main" val="124817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2289058" cy="461665"/>
          </a:xfrm>
          <a:prstGeom prst="rect">
            <a:avLst/>
          </a:prstGeom>
          <a:noFill/>
        </p:spPr>
        <p:txBody>
          <a:bodyPr wrap="none" rtlCol="0">
            <a:spAutoFit/>
          </a:bodyPr>
          <a:lstStyle/>
          <a:p>
            <a:r>
              <a:rPr lang="en-US" dirty="0" smtClean="0">
                <a:solidFill>
                  <a:srgbClr val="FFFFFF"/>
                </a:solidFill>
              </a:rPr>
              <a:t>3. Governance</a:t>
            </a:r>
            <a:endParaRPr lang="en-US" dirty="0">
              <a:solidFill>
                <a:srgbClr val="FFFFFF"/>
              </a:solidFill>
            </a:endParaRPr>
          </a:p>
        </p:txBody>
      </p:sp>
      <p:pic>
        <p:nvPicPr>
          <p:cNvPr id="3" name="Picture 2" descr="Ivory-seizure-in-Malaysia Dec 201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4053078"/>
            <a:ext cx="4089400" cy="2576322"/>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1143000"/>
            <a:ext cx="4131042" cy="2755899"/>
          </a:xfrm>
          <a:prstGeom prst="rect">
            <a:avLst/>
          </a:prstGeom>
        </p:spPr>
      </p:pic>
      <p:sp>
        <p:nvSpPr>
          <p:cNvPr id="5" name="TextBox 4"/>
          <p:cNvSpPr txBox="1"/>
          <p:nvPr/>
        </p:nvSpPr>
        <p:spPr>
          <a:xfrm>
            <a:off x="4648200" y="1676400"/>
            <a:ext cx="4343400" cy="1569660"/>
          </a:xfrm>
          <a:prstGeom prst="rect">
            <a:avLst/>
          </a:prstGeom>
          <a:noFill/>
        </p:spPr>
        <p:txBody>
          <a:bodyPr wrap="square" rtlCol="0">
            <a:spAutoFit/>
          </a:bodyPr>
          <a:lstStyle/>
          <a:p>
            <a:r>
              <a:rPr lang="en-US" dirty="0" smtClean="0">
                <a:solidFill>
                  <a:srgbClr val="FFFFFF"/>
                </a:solidFill>
              </a:rPr>
              <a:t>Low individual item value, corruption is not a concern: Sustainable trade is easier to achieve. </a:t>
            </a:r>
            <a:endParaRPr lang="en-US" dirty="0">
              <a:solidFill>
                <a:srgbClr val="FFFFFF"/>
              </a:solidFill>
            </a:endParaRPr>
          </a:p>
        </p:txBody>
      </p:sp>
      <p:sp>
        <p:nvSpPr>
          <p:cNvPr id="6" name="TextBox 5"/>
          <p:cNvSpPr txBox="1"/>
          <p:nvPr/>
        </p:nvSpPr>
        <p:spPr>
          <a:xfrm>
            <a:off x="4648200" y="4724400"/>
            <a:ext cx="4343400" cy="1569660"/>
          </a:xfrm>
          <a:prstGeom prst="rect">
            <a:avLst/>
          </a:prstGeom>
          <a:noFill/>
        </p:spPr>
        <p:txBody>
          <a:bodyPr wrap="square" rtlCol="0">
            <a:spAutoFit/>
          </a:bodyPr>
          <a:lstStyle/>
          <a:p>
            <a:r>
              <a:rPr lang="en-US" dirty="0" smtClean="0">
                <a:solidFill>
                  <a:srgbClr val="FFFFFF"/>
                </a:solidFill>
              </a:rPr>
              <a:t>High individual item value, corruption is a concern: Achieving sustainable trade is more challenging. </a:t>
            </a:r>
            <a:endParaRPr lang="en-US" dirty="0">
              <a:solidFill>
                <a:srgbClr val="FFFFFF"/>
              </a:solidFill>
            </a:endParaRPr>
          </a:p>
        </p:txBody>
      </p:sp>
    </p:spTree>
    <p:extLst>
      <p:ext uri="{BB962C8B-B14F-4D97-AF65-F5344CB8AC3E}">
        <p14:creationId xmlns:p14="http://schemas.microsoft.com/office/powerpoint/2010/main" val="240862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llaredpecc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28600"/>
            <a:ext cx="9213273" cy="6096000"/>
          </a:xfrm>
          <a:prstGeom prst="rect">
            <a:avLst/>
          </a:prstGeom>
        </p:spPr>
      </p:pic>
      <p:sp>
        <p:nvSpPr>
          <p:cNvPr id="3" name="TextBox 1"/>
          <p:cNvSpPr txBox="1">
            <a:spLocks noChangeArrowheads="1"/>
          </p:cNvSpPr>
          <p:nvPr/>
        </p:nvSpPr>
        <p:spPr bwMode="auto">
          <a:xfrm>
            <a:off x="8467" y="5493603"/>
            <a:ext cx="9144000" cy="830997"/>
          </a:xfrm>
          <a:prstGeom prst="rect">
            <a:avLst/>
          </a:prstGeom>
          <a:solidFill>
            <a:schemeClr val="bg2">
              <a:lumMod val="60000"/>
              <a:lumOff val="40000"/>
              <a:alpha val="35000"/>
            </a:schemeClr>
          </a:solid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smtClean="0">
                <a:latin typeface="+mn-lt"/>
                <a:cs typeface="Century Gothic" charset="0"/>
              </a:rPr>
              <a:t>A sustainable peccary skin trade is potentially feasible: high productivity, low value, good management capacity in many areas.</a:t>
            </a:r>
            <a:endParaRPr lang="en-US" dirty="0">
              <a:latin typeface="+mn-lt"/>
              <a:cs typeface="Century Gothic" charset="0"/>
            </a:endParaRPr>
          </a:p>
        </p:txBody>
      </p:sp>
    </p:spTree>
    <p:extLst>
      <p:ext uri="{BB962C8B-B14F-4D97-AF65-F5344CB8AC3E}">
        <p14:creationId xmlns:p14="http://schemas.microsoft.com/office/powerpoint/2010/main" val="33776216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go CAR Jan 2012 28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extBox 1"/>
          <p:cNvSpPr txBox="1">
            <a:spLocks noChangeArrowheads="1"/>
          </p:cNvSpPr>
          <p:nvPr/>
        </p:nvSpPr>
        <p:spPr bwMode="auto">
          <a:xfrm>
            <a:off x="8467" y="4572000"/>
            <a:ext cx="9144000" cy="2308324"/>
          </a:xfrm>
          <a:prstGeom prst="rect">
            <a:avLst/>
          </a:prstGeom>
          <a:solidFill>
            <a:schemeClr val="bg2">
              <a:lumMod val="60000"/>
              <a:lumOff val="40000"/>
              <a:alpha val="35000"/>
            </a:schemeClr>
          </a:solid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smtClean="0">
                <a:latin typeface="+mn-lt"/>
                <a:cs typeface="Century Gothic" charset="0"/>
              </a:rPr>
              <a:t>A sustainable ivory trade is challenging from all viewpoints: low productivity, high value, low management capacity in many areas, and weak governance across trade chains. Hence, a legal trade cannot currently be controlled at present, and strict protection is the only way to conserve elephants across much of Africa until these factors change. </a:t>
            </a:r>
            <a:endParaRPr lang="en-US" dirty="0">
              <a:latin typeface="+mn-lt"/>
              <a:cs typeface="Century Gothic" charset="0"/>
            </a:endParaRPr>
          </a:p>
        </p:txBody>
      </p:sp>
    </p:spTree>
    <p:extLst>
      <p:ext uri="{BB962C8B-B14F-4D97-AF65-F5344CB8AC3E}">
        <p14:creationId xmlns:p14="http://schemas.microsoft.com/office/powerpoint/2010/main" val="1536171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739775"/>
            <a:ext cx="4267200" cy="312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extBox 3"/>
          <p:cNvSpPr txBox="1">
            <a:spLocks noChangeArrowheads="1"/>
          </p:cNvSpPr>
          <p:nvPr/>
        </p:nvSpPr>
        <p:spPr bwMode="auto">
          <a:xfrm>
            <a:off x="38100" y="76200"/>
            <a:ext cx="6667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FFFF"/>
                </a:solidFill>
              </a:rPr>
              <a:t>But many factors are now changing very rapidly.</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463" y="3810000"/>
            <a:ext cx="424973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1" descr="Logging road Nanga Gaat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703263"/>
            <a:ext cx="458311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8200" y="3502413"/>
            <a:ext cx="4495800" cy="35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C0116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2"/>
          <p:cNvSpPr>
            <a:spLocks/>
          </p:cNvSpPr>
          <p:nvPr/>
        </p:nvSpPr>
        <p:spPr bwMode="auto">
          <a:xfrm>
            <a:off x="-228600" y="0"/>
            <a:ext cx="2209800" cy="6858000"/>
          </a:xfrm>
          <a:prstGeom prst="rect">
            <a:avLst/>
          </a:prstGeom>
          <a:solidFill>
            <a:schemeClr val="bg2">
              <a:lumMod val="60000"/>
              <a:lumOff val="40000"/>
              <a:alpha val="52000"/>
            </a:schemeClr>
          </a:solidFill>
          <a:ln>
            <a:noFill/>
          </a:ln>
        </p:spPr>
        <p:txBody>
          <a:bodyPr lIns="0" tIns="0" rIns="0" bIns="0"/>
          <a:lstStyle/>
          <a:p>
            <a:endParaRPr lang="en-US" dirty="0"/>
          </a:p>
          <a:p>
            <a:endParaRPr lang="en-US" dirty="0"/>
          </a:p>
          <a:p>
            <a:endParaRPr lang="en-US" dirty="0"/>
          </a:p>
          <a:p>
            <a:endParaRPr lang="en-US" dirty="0"/>
          </a:p>
          <a:p>
            <a:pPr lvl="1"/>
            <a:endParaRPr lang="en-US" dirty="0"/>
          </a:p>
          <a:p>
            <a:pPr lvl="1"/>
            <a:endParaRPr lang="en-US" dirty="0"/>
          </a:p>
          <a:p>
            <a:pPr lvl="1"/>
            <a:r>
              <a:rPr lang="en-US" dirty="0"/>
              <a:t>Thank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7">
                                            <p:txEl>
                                              <p:pRg st="6" end="6"/>
                                            </p:txEl>
                                          </p:spTgt>
                                        </p:tgtEl>
                                        <p:attrNameLst>
                                          <p:attrName>style.visibility</p:attrName>
                                        </p:attrNameLst>
                                      </p:cBhvr>
                                      <p:to>
                                        <p:strVal val="visible"/>
                                      </p:to>
                                    </p:set>
                                    <p:animEffect transition="in" filter="dissolve">
                                      <p:cBhvr>
                                        <p:cTn id="10"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descr="DSC0056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5" descr="DSC00831 (Medium).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5200" y="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86600" y="0"/>
            <a:ext cx="2057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7"/>
          <p:cNvSpPr txBox="1">
            <a:spLocks noChangeArrowheads="1"/>
          </p:cNvSpPr>
          <p:nvPr/>
        </p:nvSpPr>
        <p:spPr bwMode="auto">
          <a:xfrm>
            <a:off x="152400" y="2971800"/>
            <a:ext cx="876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rgbClr val="FFFFFF"/>
                </a:solidFill>
              </a:rPr>
              <a:t>Commercialization. That, in today’s globalized world, is potentially the most challenging – demand can exceed sustainable supply by many orders of magnitude.</a:t>
            </a:r>
          </a:p>
        </p:txBody>
      </p:sp>
      <p:sp>
        <p:nvSpPr>
          <p:cNvPr id="9" name="TextBox 8"/>
          <p:cNvSpPr txBox="1">
            <a:spLocks noChangeArrowheads="1"/>
          </p:cNvSpPr>
          <p:nvPr/>
        </p:nvSpPr>
        <p:spPr bwMode="auto">
          <a:xfrm>
            <a:off x="152400" y="5181600"/>
            <a:ext cx="8686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rgbClr val="FFFFFF"/>
                </a:solidFill>
              </a:rPr>
              <a:t>Commercial wildlife trade: “Characterized by transport and sale of wildlife in a way that requires capital investment, operates over long distances (greater than a hunter would walk in a day), and involves middlemen or re-sellers.”  </a:t>
            </a:r>
            <a:r>
              <a:rPr lang="en-US" sz="1400" dirty="0">
                <a:solidFill>
                  <a:srgbClr val="FFFFFF"/>
                </a:solidFill>
              </a:rPr>
              <a:t>(CBD and CIFOR, 2008.)</a:t>
            </a:r>
          </a:p>
        </p:txBody>
      </p:sp>
      <p:sp>
        <p:nvSpPr>
          <p:cNvPr id="10" name="TextBox 9"/>
          <p:cNvSpPr txBox="1">
            <a:spLocks noChangeArrowheads="1"/>
          </p:cNvSpPr>
          <p:nvPr/>
        </p:nvSpPr>
        <p:spPr bwMode="auto">
          <a:xfrm>
            <a:off x="152400" y="4267200"/>
            <a:ext cx="868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rgbClr val="FFFFFF"/>
                </a:solidFill>
              </a:rPr>
              <a:t>This talk focuses on terrestrial vertebrates – many of the species of conservation concern today.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DSC00675.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8200" y="76200"/>
            <a:ext cx="4459288"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4" name="Picture 5" descr="bird market guangzhou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76200"/>
            <a:ext cx="4560888"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876800" y="3614738"/>
            <a:ext cx="4114800" cy="324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Picture 7"/>
          <p:cNvSpPr>
            <a:spLocks noChangeAspect="1"/>
          </p:cNvSpPr>
          <p:nvPr/>
        </p:nvSpPr>
        <p:spPr bwMode="auto">
          <a:xfrm>
            <a:off x="0" y="3657600"/>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 name="TextBox 8"/>
          <p:cNvSpPr txBox="1"/>
          <p:nvPr/>
        </p:nvSpPr>
        <p:spPr>
          <a:xfrm>
            <a:off x="1295400" y="3043238"/>
            <a:ext cx="6781800" cy="461962"/>
          </a:xfrm>
          <a:prstGeom prst="rect">
            <a:avLst/>
          </a:prstGeom>
          <a:solidFill>
            <a:schemeClr val="accent3">
              <a:lumMod val="60000"/>
              <a:lumOff val="40000"/>
              <a:alpha val="65000"/>
            </a:schemeClr>
          </a:solidFill>
        </p:spPr>
        <p:txBody>
          <a:bodyPr>
            <a:spAutoFit/>
          </a:bodyPr>
          <a:lstStyle/>
          <a:p>
            <a:pPr>
              <a:defRPr/>
            </a:pPr>
            <a:r>
              <a:rPr lang="en-US" dirty="0">
                <a:solidFill>
                  <a:schemeClr val="bg1"/>
                </a:solidFill>
              </a:rPr>
              <a:t>It involves a huge variety of species and uses.</a:t>
            </a:r>
          </a:p>
        </p:txBody>
      </p:sp>
      <p:pic>
        <p:nvPicPr>
          <p:cNvPr id="2" name="Picture 1" descr="canada_fur_warehouse fisher &amp; fox.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67" y="3632200"/>
            <a:ext cx="4610100" cy="32258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288925" y="304800"/>
            <a:ext cx="8855075"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dirty="0" smtClean="0">
                <a:solidFill>
                  <a:srgbClr val="FFFFFF"/>
                </a:solidFill>
              </a:rPr>
              <a:t>Without appropriate management, as </a:t>
            </a:r>
            <a:r>
              <a:rPr lang="en-US" dirty="0">
                <a:solidFill>
                  <a:srgbClr val="FFFFFF"/>
                </a:solidFill>
              </a:rPr>
              <a:t>hunting is more for sale, we get typical </a:t>
            </a:r>
            <a:r>
              <a:rPr lang="ja-JP" altLang="en-US" dirty="0">
                <a:solidFill>
                  <a:srgbClr val="FFFFFF"/>
                </a:solidFill>
                <a:latin typeface="Arial"/>
              </a:rPr>
              <a:t>“</a:t>
            </a:r>
            <a:r>
              <a:rPr lang="en-US" dirty="0">
                <a:solidFill>
                  <a:srgbClr val="FFFFFF"/>
                </a:solidFill>
              </a:rPr>
              <a:t>boom and bust</a:t>
            </a:r>
            <a:r>
              <a:rPr lang="ja-JP" altLang="en-US" dirty="0">
                <a:solidFill>
                  <a:srgbClr val="FFFFFF"/>
                </a:solidFill>
                <a:latin typeface="Arial"/>
              </a:rPr>
              <a:t>”</a:t>
            </a:r>
            <a:r>
              <a:rPr lang="en-US" dirty="0">
                <a:solidFill>
                  <a:srgbClr val="FFFFFF"/>
                </a:solidFill>
              </a:rPr>
              <a:t> wildlife trade</a:t>
            </a:r>
            <a:r>
              <a:rPr lang="en-US" dirty="0" smtClean="0">
                <a:solidFill>
                  <a:srgbClr val="FFFFFF"/>
                </a:solidFill>
              </a:rPr>
              <a:t>. E.g., </a:t>
            </a:r>
            <a:r>
              <a:rPr lang="en-US" dirty="0" err="1" smtClean="0">
                <a:solidFill>
                  <a:srgbClr val="FFFFFF"/>
                </a:solidFill>
              </a:rPr>
              <a:t>bushmeat</a:t>
            </a:r>
            <a:r>
              <a:rPr lang="en-US" dirty="0" smtClean="0">
                <a:solidFill>
                  <a:srgbClr val="FFFFFF"/>
                </a:solidFill>
              </a:rPr>
              <a:t> trade….</a:t>
            </a:r>
            <a:endParaRPr lang="en-US" dirty="0">
              <a:solidFill>
                <a:srgbClr val="FFFFFF"/>
              </a:solidFill>
            </a:endParaRPr>
          </a:p>
        </p:txBody>
      </p:sp>
      <p:pic>
        <p:nvPicPr>
          <p:cNvPr id="68611" name="Picture 3" descr="Bushmeat 22 graph b&amp;b"/>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0600" y="1658938"/>
            <a:ext cx="6553200" cy="4284662"/>
          </a:xfrm>
          <a:prstGeom prst="rect">
            <a:avLst/>
          </a:prstGeom>
          <a:noFill/>
          <a:extLst>
            <a:ext uri="{909E8E84-426E-40DD-AFC4-6F175D3DCCD1}">
              <a14:hiddenFill xmlns:a14="http://schemas.microsoft.com/office/drawing/2010/main">
                <a:solidFill>
                  <a:srgbClr val="FFFFFF"/>
                </a:solidFill>
              </a14:hiddenFill>
            </a:ext>
          </a:extLst>
        </p:spPr>
      </p:pic>
      <p:sp>
        <p:nvSpPr>
          <p:cNvPr id="68612" name="Text Box 4"/>
          <p:cNvSpPr txBox="1">
            <a:spLocks noChangeArrowheads="1"/>
          </p:cNvSpPr>
          <p:nvPr/>
        </p:nvSpPr>
        <p:spPr bwMode="auto">
          <a:xfrm>
            <a:off x="990600" y="5957888"/>
            <a:ext cx="3079750" cy="36671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chemeClr val="bg1"/>
                </a:solidFill>
              </a:rPr>
              <a:t>Degree of commercialization</a:t>
            </a:r>
          </a:p>
        </p:txBody>
      </p:sp>
      <p:sp>
        <p:nvSpPr>
          <p:cNvPr id="68613" name="Line 5"/>
          <p:cNvSpPr>
            <a:spLocks noChangeShapeType="1"/>
          </p:cNvSpPr>
          <p:nvPr/>
        </p:nvSpPr>
        <p:spPr bwMode="auto">
          <a:xfrm>
            <a:off x="4191000" y="6172200"/>
            <a:ext cx="990600" cy="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 name="TextBox 1"/>
          <p:cNvSpPr txBox="1"/>
          <p:nvPr/>
        </p:nvSpPr>
        <p:spPr>
          <a:xfrm>
            <a:off x="6842435" y="6172200"/>
            <a:ext cx="1691965" cy="307777"/>
          </a:xfrm>
          <a:prstGeom prst="rect">
            <a:avLst/>
          </a:prstGeom>
          <a:noFill/>
        </p:spPr>
        <p:txBody>
          <a:bodyPr wrap="none" rtlCol="0">
            <a:spAutoFit/>
          </a:bodyPr>
          <a:lstStyle/>
          <a:p>
            <a:r>
              <a:rPr lang="en-US" sz="1400" dirty="0" smtClean="0">
                <a:solidFill>
                  <a:srgbClr val="FFFFFF"/>
                </a:solidFill>
              </a:rPr>
              <a:t>Bennett et al. 2002</a:t>
            </a:r>
            <a:endParaRPr lang="en-US" sz="1400" dirty="0">
              <a:solidFill>
                <a:srgbClr val="FFFFFF"/>
              </a:solidFill>
            </a:endParaRPr>
          </a:p>
        </p:txBody>
      </p:sp>
    </p:spTree>
    <p:extLst>
      <p:ext uri="{BB962C8B-B14F-4D97-AF65-F5344CB8AC3E}">
        <p14:creationId xmlns:p14="http://schemas.microsoft.com/office/powerpoint/2010/main" val="1475989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1000"/>
                                  </p:stCondLst>
                                  <p:childTnLst>
                                    <p:set>
                                      <p:cBhvr>
                                        <p:cTn id="6" dur="1" fill="hold">
                                          <p:stCondLst>
                                            <p:cond delay="0"/>
                                          </p:stCondLst>
                                        </p:cTn>
                                        <p:tgtEl>
                                          <p:spTgt spid="68611"/>
                                        </p:tgtEl>
                                        <p:attrNameLst>
                                          <p:attrName>style.visibility</p:attrName>
                                        </p:attrNameLst>
                                      </p:cBhvr>
                                      <p:to>
                                        <p:strVal val="visible"/>
                                      </p:to>
                                    </p:set>
                                    <p:animEffect transition="in" filter="wipe(up)">
                                      <p:cBhvr>
                                        <p:cTn id="7" dur="1500"/>
                                        <p:tgtEl>
                                          <p:spTgt spid="68611"/>
                                        </p:tgtEl>
                                      </p:cBhvr>
                                    </p:animEffect>
                                  </p:childTnLst>
                                </p:cTn>
                              </p:par>
                            </p:childTnLst>
                          </p:cTn>
                        </p:par>
                        <p:par>
                          <p:cTn id="8" fill="hold" nodeType="afterGroup">
                            <p:stCondLst>
                              <p:cond delay="2500"/>
                            </p:stCondLst>
                            <p:childTnLst>
                              <p:par>
                                <p:cTn id="9" presetID="22" presetClass="entr" presetSubtype="1" fill="hold" grpId="0" nodeType="afterEffect">
                                  <p:stCondLst>
                                    <p:cond delay="0"/>
                                  </p:stCondLst>
                                  <p:childTnLst>
                                    <p:set>
                                      <p:cBhvr>
                                        <p:cTn id="10" dur="1" fill="hold">
                                          <p:stCondLst>
                                            <p:cond delay="0"/>
                                          </p:stCondLst>
                                        </p:cTn>
                                        <p:tgtEl>
                                          <p:spTgt spid="68612"/>
                                        </p:tgtEl>
                                        <p:attrNameLst>
                                          <p:attrName>style.visibility</p:attrName>
                                        </p:attrNameLst>
                                      </p:cBhvr>
                                      <p:to>
                                        <p:strVal val="visible"/>
                                      </p:to>
                                    </p:set>
                                    <p:animEffect transition="in" filter="wipe(up)">
                                      <p:cBhvr>
                                        <p:cTn id="11" dur="1500"/>
                                        <p:tgtEl>
                                          <p:spTgt spid="68612"/>
                                        </p:tgtEl>
                                      </p:cBhvr>
                                    </p:animEffect>
                                  </p:childTnLst>
                                </p:cTn>
                              </p:par>
                            </p:childTnLst>
                          </p:cTn>
                        </p:par>
                        <p:par>
                          <p:cTn id="12" fill="hold" nodeType="afterGroup">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68613"/>
                                        </p:tgtEl>
                                        <p:attrNameLst>
                                          <p:attrName>style.visibility</p:attrName>
                                        </p:attrNameLst>
                                      </p:cBhvr>
                                      <p:to>
                                        <p:strVal val="visible"/>
                                      </p:to>
                                    </p:set>
                                    <p:animEffect transition="in" filter="wipe(left)">
                                      <p:cBhvr>
                                        <p:cTn id="15" dur="1500"/>
                                        <p:tgtEl>
                                          <p:spTgt spid="68613"/>
                                        </p:tgtEl>
                                      </p:cBhvr>
                                    </p:animEffect>
                                  </p:childTnLst>
                                </p:cTn>
                              </p:par>
                            </p:childTnLst>
                          </p:cTn>
                        </p:par>
                        <p:par>
                          <p:cTn id="16" fill="hold">
                            <p:stCondLst>
                              <p:cond delay="5500"/>
                            </p:stCondLst>
                            <p:childTnLst>
                              <p:par>
                                <p:cTn id="17" presetID="9"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animBg="1" autoUpdateAnimBg="0"/>
      <p:bldP spid="68613"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oti island snake necked turtle.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04800" y="685800"/>
            <a:ext cx="2590800"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2895600" y="914400"/>
            <a:ext cx="5791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rgbClr val="FFFFFF"/>
                </a:solidFill>
              </a:rPr>
              <a:t>Pet trade. Roti Island snake-necked </a:t>
            </a:r>
            <a:r>
              <a:rPr lang="en-US" dirty="0" smtClean="0">
                <a:solidFill>
                  <a:srgbClr val="FFFFFF"/>
                </a:solidFill>
              </a:rPr>
              <a:t>turtle went </a:t>
            </a:r>
            <a:r>
              <a:rPr lang="en-US" dirty="0">
                <a:solidFill>
                  <a:srgbClr val="FFFFFF"/>
                </a:solidFill>
              </a:rPr>
              <a:t>from discovery to commercially extinct in </a:t>
            </a:r>
            <a:r>
              <a:rPr lang="en-US" dirty="0" smtClean="0">
                <a:solidFill>
                  <a:srgbClr val="FFFFFF"/>
                </a:solidFill>
              </a:rPr>
              <a:t>ten years</a:t>
            </a:r>
            <a:r>
              <a:rPr lang="en-US" dirty="0">
                <a:solidFill>
                  <a:srgbClr val="FFFFFF"/>
                </a:solidFill>
              </a:rPr>
              <a:t>.</a:t>
            </a:r>
          </a:p>
        </p:txBody>
      </p:sp>
      <p:pic>
        <p:nvPicPr>
          <p:cNvPr id="5" name="Picture 4" descr="Saiga male and young.jpe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743200"/>
            <a:ext cx="2590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971800" y="2971800"/>
            <a:ext cx="6019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rgbClr val="FFFFFF"/>
                </a:solidFill>
              </a:rPr>
              <a:t>Traditional medicine trade. </a:t>
            </a:r>
            <a:r>
              <a:rPr lang="en-US" dirty="0" err="1">
                <a:solidFill>
                  <a:srgbClr val="FFFFFF"/>
                </a:solidFill>
              </a:rPr>
              <a:t>Saiga</a:t>
            </a:r>
            <a:r>
              <a:rPr lang="en-US" dirty="0">
                <a:solidFill>
                  <a:srgbClr val="FFFFFF"/>
                </a:solidFill>
              </a:rPr>
              <a:t> lost &gt;</a:t>
            </a:r>
            <a:r>
              <a:rPr lang="en-US" dirty="0" smtClean="0">
                <a:solidFill>
                  <a:srgbClr val="FFFFFF"/>
                </a:solidFill>
              </a:rPr>
              <a:t>95% </a:t>
            </a:r>
            <a:r>
              <a:rPr lang="en-US" dirty="0">
                <a:solidFill>
                  <a:srgbClr val="FFFFFF"/>
                </a:solidFill>
              </a:rPr>
              <a:t>of its </a:t>
            </a:r>
            <a:r>
              <a:rPr lang="en-US" dirty="0" smtClean="0">
                <a:solidFill>
                  <a:srgbClr val="FFFFFF"/>
                </a:solidFill>
              </a:rPr>
              <a:t>total population </a:t>
            </a:r>
            <a:r>
              <a:rPr lang="en-US" dirty="0">
                <a:solidFill>
                  <a:srgbClr val="FFFFFF"/>
                </a:solidFill>
              </a:rPr>
              <a:t>in </a:t>
            </a:r>
            <a:r>
              <a:rPr lang="en-US" dirty="0" smtClean="0">
                <a:solidFill>
                  <a:srgbClr val="FFFFFF"/>
                </a:solidFill>
              </a:rPr>
              <a:t>15 years. </a:t>
            </a:r>
            <a:endParaRPr lang="en-US" dirty="0">
              <a:solidFill>
                <a:srgbClr val="FFFFFF"/>
              </a:solidFill>
            </a:endParaRPr>
          </a:p>
        </p:txBody>
      </p:sp>
      <p:sp>
        <p:nvSpPr>
          <p:cNvPr id="9" name="TextBox 8"/>
          <p:cNvSpPr txBox="1">
            <a:spLocks noChangeArrowheads="1"/>
          </p:cNvSpPr>
          <p:nvPr/>
        </p:nvSpPr>
        <p:spPr bwMode="auto">
          <a:xfrm>
            <a:off x="2971800" y="5257800"/>
            <a:ext cx="6172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2002-2013, 65% of African forest elephants lost.</a:t>
            </a:r>
          </a:p>
        </p:txBody>
      </p:sp>
      <p:sp>
        <p:nvSpPr>
          <p:cNvPr id="10" name="TextBox 9"/>
          <p:cNvSpPr txBox="1"/>
          <p:nvPr/>
        </p:nvSpPr>
        <p:spPr>
          <a:xfrm>
            <a:off x="7157580" y="5943600"/>
            <a:ext cx="1681620" cy="307777"/>
          </a:xfrm>
          <a:prstGeom prst="rect">
            <a:avLst/>
          </a:prstGeom>
          <a:noFill/>
        </p:spPr>
        <p:txBody>
          <a:bodyPr wrap="none" rtlCol="0">
            <a:spAutoFit/>
          </a:bodyPr>
          <a:lstStyle/>
          <a:p>
            <a:r>
              <a:rPr lang="en-US" sz="1400" dirty="0" err="1" smtClean="0">
                <a:solidFill>
                  <a:srgbClr val="FFFFFF"/>
                </a:solidFill>
              </a:rPr>
              <a:t>Maisels</a:t>
            </a:r>
            <a:r>
              <a:rPr lang="en-US" sz="1400" dirty="0" smtClean="0">
                <a:solidFill>
                  <a:srgbClr val="FFFFFF"/>
                </a:solidFill>
              </a:rPr>
              <a:t> et al. 2013</a:t>
            </a:r>
            <a:endParaRPr lang="en-US" sz="1400" dirty="0">
              <a:solidFill>
                <a:srgbClr val="FFFFFF"/>
              </a:solidFill>
            </a:endParaRPr>
          </a:p>
        </p:txBody>
      </p:sp>
      <p:sp>
        <p:nvSpPr>
          <p:cNvPr id="11" name="TextBox 10"/>
          <p:cNvSpPr txBox="1"/>
          <p:nvPr/>
        </p:nvSpPr>
        <p:spPr>
          <a:xfrm>
            <a:off x="6629400" y="3883223"/>
            <a:ext cx="2240480" cy="307777"/>
          </a:xfrm>
          <a:prstGeom prst="rect">
            <a:avLst/>
          </a:prstGeom>
          <a:noFill/>
        </p:spPr>
        <p:txBody>
          <a:bodyPr wrap="none" rtlCol="0">
            <a:spAutoFit/>
          </a:bodyPr>
          <a:lstStyle/>
          <a:p>
            <a:r>
              <a:rPr lang="en-US" sz="1400" dirty="0" smtClean="0">
                <a:solidFill>
                  <a:srgbClr val="FFFFFF"/>
                </a:solidFill>
              </a:rPr>
              <a:t>Milner-</a:t>
            </a:r>
            <a:r>
              <a:rPr lang="en-US" sz="1400" dirty="0" err="1" smtClean="0">
                <a:solidFill>
                  <a:srgbClr val="FFFFFF"/>
                </a:solidFill>
              </a:rPr>
              <a:t>Gulland</a:t>
            </a:r>
            <a:r>
              <a:rPr lang="en-US" sz="1400" dirty="0" smtClean="0">
                <a:solidFill>
                  <a:srgbClr val="FFFFFF"/>
                </a:solidFill>
              </a:rPr>
              <a:t> et al. 2001</a:t>
            </a:r>
            <a:endParaRPr lang="en-US" sz="1400" dirty="0">
              <a:solidFill>
                <a:srgbClr val="FFFFFF"/>
              </a:solidFill>
            </a:endParaRPr>
          </a:p>
        </p:txBody>
      </p:sp>
      <p:pic>
        <p:nvPicPr>
          <p:cNvPr id="2" name="Picture 1" descr="Congo CAR Jan 2012 249.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 y="4648200"/>
            <a:ext cx="2590800" cy="1943100"/>
          </a:xfrm>
          <a:prstGeom prst="rect">
            <a:avLst/>
          </a:prstGeom>
        </p:spPr>
      </p:pic>
      <p:sp>
        <p:nvSpPr>
          <p:cNvPr id="12" name="TextBox 11"/>
          <p:cNvSpPr txBox="1"/>
          <p:nvPr/>
        </p:nvSpPr>
        <p:spPr>
          <a:xfrm>
            <a:off x="7086600" y="1905000"/>
            <a:ext cx="1641996" cy="307777"/>
          </a:xfrm>
          <a:prstGeom prst="rect">
            <a:avLst/>
          </a:prstGeom>
          <a:noFill/>
        </p:spPr>
        <p:txBody>
          <a:bodyPr wrap="none" rtlCol="0">
            <a:spAutoFit/>
          </a:bodyPr>
          <a:lstStyle/>
          <a:p>
            <a:r>
              <a:rPr lang="en-US" sz="1400" dirty="0" err="1" smtClean="0">
                <a:solidFill>
                  <a:srgbClr val="FFFFFF"/>
                </a:solidFill>
              </a:rPr>
              <a:t>Rhodin</a:t>
            </a:r>
            <a:r>
              <a:rPr lang="en-US" sz="1400" dirty="0" smtClean="0">
                <a:solidFill>
                  <a:srgbClr val="FFFFFF"/>
                </a:solidFill>
              </a:rPr>
              <a:t> et al. 2008</a:t>
            </a:r>
            <a:endParaRPr lang="en-US" sz="14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par>
                          <p:cTn id="11" fill="hold" nodeType="withGroup">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dissolv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par>
                          <p:cTn id="23" fill="hold">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3429000"/>
            <a:ext cx="346551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7" descr="GoT Forest Rangers in Thailand trained by WCS cropped.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3464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Box 8"/>
          <p:cNvSpPr txBox="1">
            <a:spLocks noChangeArrowheads="1"/>
          </p:cNvSpPr>
          <p:nvPr/>
        </p:nvSpPr>
        <p:spPr bwMode="auto">
          <a:xfrm>
            <a:off x="3429000" y="1524000"/>
            <a:ext cx="5715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FFFF"/>
                </a:solidFill>
              </a:rPr>
              <a:t>Species in demand for commercial trade can be conserved by protection against trade….</a:t>
            </a:r>
          </a:p>
        </p:txBody>
      </p:sp>
      <p:sp>
        <p:nvSpPr>
          <p:cNvPr id="10" name="TextBox 9"/>
          <p:cNvSpPr txBox="1">
            <a:spLocks noChangeArrowheads="1"/>
          </p:cNvSpPr>
          <p:nvPr/>
        </p:nvSpPr>
        <p:spPr bwMode="auto">
          <a:xfrm>
            <a:off x="3429000" y="4033838"/>
            <a:ext cx="571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FFFF"/>
                </a:solidFill>
              </a:rPr>
              <a:t>Or programmes of sustainable use.</a:t>
            </a:r>
          </a:p>
        </p:txBody>
      </p:sp>
      <p:sp>
        <p:nvSpPr>
          <p:cNvPr id="11" name="TextBox 10"/>
          <p:cNvSpPr txBox="1">
            <a:spLocks noChangeArrowheads="1"/>
          </p:cNvSpPr>
          <p:nvPr/>
        </p:nvSpPr>
        <p:spPr bwMode="auto">
          <a:xfrm>
            <a:off x="76200" y="594360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rgbClr val="FFFFFF"/>
                </a:solidFill>
              </a:rPr>
              <a:t>Both have been successful under different circumstances, and both also have their challenges.</a:t>
            </a:r>
          </a:p>
        </p:txBody>
      </p:sp>
      <p:sp>
        <p:nvSpPr>
          <p:cNvPr id="2" name="Oval 1"/>
          <p:cNvSpPr/>
          <p:nvPr/>
        </p:nvSpPr>
        <p:spPr>
          <a:xfrm>
            <a:off x="685800" y="5105400"/>
            <a:ext cx="1981200" cy="914400"/>
          </a:xfrm>
          <a:prstGeom prst="ellipse">
            <a:avLst/>
          </a:prstGeom>
          <a:blipFill rotWithShape="1">
            <a:blip r:embed="rId4" cstate="email">
              <a:extLst>
                <a:ext uri="{28A0092B-C50C-407E-A947-70E740481C1C}">
                  <a14:useLocalDpi xmlns:a14="http://schemas.microsoft.com/office/drawing/2010/main"/>
                </a:ext>
              </a:extLst>
            </a:blip>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par>
                          <p:cTn id="11" fill="hold" nodeType="withGroup">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ssolv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descr="Congo CAR Jan 2012 308.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5400" y="4572000"/>
            <a:ext cx="9321800" cy="2308324"/>
          </a:xfrm>
          <a:prstGeom prst="rect">
            <a:avLst/>
          </a:prstGeom>
          <a:solidFill>
            <a:schemeClr val="accent3">
              <a:lumMod val="60000"/>
              <a:lumOff val="40000"/>
              <a:alpha val="43000"/>
            </a:schemeClr>
          </a:solidFill>
        </p:spPr>
        <p:txBody>
          <a:bodyPr wrap="square">
            <a:spAutoFit/>
          </a:bodyPr>
          <a:lstStyle/>
          <a:p>
            <a:pPr>
              <a:defRPr/>
            </a:pPr>
            <a:r>
              <a:rPr lang="en-US" dirty="0">
                <a:solidFill>
                  <a:schemeClr val="bg1"/>
                </a:solidFill>
              </a:rPr>
              <a:t>If either approach is to succeed, local communities must be involved. Wild places that are often the source of harvested wildlife are also often home to some of the world’s poorest and most marginalized people. Both wildlife and people need good governance, security, and </a:t>
            </a:r>
            <a:r>
              <a:rPr lang="en-US" dirty="0" smtClean="0">
                <a:solidFill>
                  <a:schemeClr val="bg1"/>
                </a:solidFill>
              </a:rPr>
              <a:t>ways to manage over-exploitation by outsiders.</a:t>
            </a:r>
            <a:endParaRPr lang="en-US"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30139</TotalTime>
  <Words>1037</Words>
  <Application>Microsoft Office PowerPoint</Application>
  <PresentationFormat>On-screen Show (4:3)</PresentationFormat>
  <Paragraphs>81</Paragraphs>
  <Slides>30</Slides>
  <Notes>2</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Blank Presentation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Office 2004 Test Drive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Mike</cp:lastModifiedBy>
  <cp:revision>444</cp:revision>
  <dcterms:created xsi:type="dcterms:W3CDTF">2010-06-14T00:06:33Z</dcterms:created>
  <dcterms:modified xsi:type="dcterms:W3CDTF">2016-03-08T09:16:05Z</dcterms:modified>
</cp:coreProperties>
</file>