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30" r:id="rId3"/>
    <p:sldId id="308" r:id="rId4"/>
    <p:sldId id="326" r:id="rId5"/>
    <p:sldId id="327" r:id="rId6"/>
    <p:sldId id="285" r:id="rId7"/>
    <p:sldId id="271" r:id="rId8"/>
    <p:sldId id="331" r:id="rId9"/>
    <p:sldId id="322" r:id="rId10"/>
    <p:sldId id="267" r:id="rId11"/>
    <p:sldId id="268" r:id="rId12"/>
    <p:sldId id="266" r:id="rId13"/>
    <p:sldId id="323" r:id="rId14"/>
    <p:sldId id="260" r:id="rId15"/>
    <p:sldId id="312" r:id="rId16"/>
    <p:sldId id="278" r:id="rId17"/>
    <p:sldId id="313" r:id="rId18"/>
    <p:sldId id="328"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0" autoAdjust="0"/>
    <p:restoredTop sz="49291" autoAdjust="0"/>
  </p:normalViewPr>
  <p:slideViewPr>
    <p:cSldViewPr snapToGrid="0" snapToObjects="1">
      <p:cViewPr>
        <p:scale>
          <a:sx n="37" d="100"/>
          <a:sy n="37" d="100"/>
        </p:scale>
        <p:origin x="-22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cott:Documents:3_WCS:Rhinos:SA%20Rhino%20poaching%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1"/>
          <c:order val="0"/>
          <c:tx>
            <c:strRef>
              <c:f>Sheet1!$B$1</c:f>
              <c:strCache>
                <c:ptCount val="1"/>
                <c:pt idx="0">
                  <c:v>No. Rhino killed</c:v>
                </c:pt>
              </c:strCache>
            </c:strRef>
          </c:tx>
          <c:spPr>
            <a:solidFill>
              <a:schemeClr val="accent2"/>
            </a:solidFill>
          </c:spPr>
          <c:invertIfNegative val="0"/>
          <c:dLbls>
            <c:dLbl>
              <c:idx val="0"/>
              <c:layout/>
              <c:dLblPos val="inEnd"/>
              <c:showLegendKey val="0"/>
              <c:showVal val="1"/>
              <c:showCatName val="0"/>
              <c:showSerName val="0"/>
              <c:showPercent val="0"/>
              <c:showBubbleSize val="0"/>
            </c:dLbl>
            <c:dLbl>
              <c:idx val="1"/>
              <c:layout/>
              <c:dLblPos val="inEnd"/>
              <c:showLegendKey val="0"/>
              <c:showVal val="1"/>
              <c:showCatName val="0"/>
              <c:showSerName val="0"/>
              <c:showPercent val="0"/>
              <c:showBubbleSize val="0"/>
            </c:dLbl>
            <c:dLbl>
              <c:idx val="2"/>
              <c:layout/>
              <c:dLblPos val="inEnd"/>
              <c:showLegendKey val="0"/>
              <c:showVal val="1"/>
              <c:showCatName val="0"/>
              <c:showSerName val="0"/>
              <c:showPercent val="0"/>
              <c:showBubbleSize val="0"/>
            </c:dLbl>
            <c:dLbl>
              <c:idx val="3"/>
              <c:layout/>
              <c:dLblPos val="inEnd"/>
              <c:showLegendKey val="0"/>
              <c:showVal val="1"/>
              <c:showCatName val="0"/>
              <c:showSerName val="0"/>
              <c:showPercent val="0"/>
              <c:showBubbleSize val="0"/>
            </c:dLbl>
            <c:dLbl>
              <c:idx val="4"/>
              <c:layout/>
              <c:dLblPos val="inEnd"/>
              <c:showLegendKey val="0"/>
              <c:showVal val="1"/>
              <c:showCatName val="0"/>
              <c:showSerName val="0"/>
              <c:showPercent val="0"/>
              <c:showBubbleSize val="0"/>
            </c:dLbl>
            <c:dLbl>
              <c:idx val="5"/>
              <c:layout/>
              <c:dLblPos val="inEnd"/>
              <c:showLegendKey val="0"/>
              <c:showVal val="1"/>
              <c:showCatName val="0"/>
              <c:showSerName val="0"/>
              <c:showPercent val="0"/>
              <c:showBubbleSize val="0"/>
            </c:dLbl>
            <c:dLbl>
              <c:idx val="6"/>
              <c:layout/>
              <c:dLblPos val="inEnd"/>
              <c:showLegendKey val="0"/>
              <c:showVal val="1"/>
              <c:showCatName val="0"/>
              <c:showSerName val="0"/>
              <c:showPercent val="0"/>
              <c:showBubbleSize val="0"/>
            </c:dLbl>
            <c:dLbl>
              <c:idx val="7"/>
              <c:layout/>
              <c:dLblPos val="inEnd"/>
              <c:showLegendKey val="0"/>
              <c:showVal val="1"/>
              <c:showCatName val="0"/>
              <c:showSerName val="0"/>
              <c:showPercent val="0"/>
              <c:showBubbleSize val="0"/>
            </c:dLbl>
            <c:txPr>
              <a:bodyPr/>
              <a:lstStyle/>
              <a:p>
                <a:pPr>
                  <a:defRPr sz="1200" b="1" i="0" u="none"/>
                </a:pPr>
                <a:endParaRPr lang="en-US"/>
              </a:p>
            </c:txPr>
            <c:dLblPos val="inEnd"/>
            <c:showLegendKey val="0"/>
            <c:showVal val="0"/>
            <c:showCatName val="0"/>
            <c:showSerName val="0"/>
            <c:showPercent val="0"/>
            <c:showBubbleSize val="0"/>
          </c:dLbls>
          <c:cat>
            <c:strRef>
              <c:f>Sheet1!$A$2:$A$9</c:f>
              <c:strCache>
                <c:ptCount val="8"/>
                <c:pt idx="0">
                  <c:v>2007</c:v>
                </c:pt>
                <c:pt idx="1">
                  <c:v>2008</c:v>
                </c:pt>
                <c:pt idx="2">
                  <c:v>2009</c:v>
                </c:pt>
                <c:pt idx="3">
                  <c:v>2010</c:v>
                </c:pt>
                <c:pt idx="4">
                  <c:v>2011</c:v>
                </c:pt>
                <c:pt idx="5">
                  <c:v>2012</c:v>
                </c:pt>
                <c:pt idx="6">
                  <c:v>2013</c:v>
                </c:pt>
                <c:pt idx="7">
                  <c:v>2014 (10Dec)</c:v>
                </c:pt>
              </c:strCache>
            </c:strRef>
          </c:cat>
          <c:val>
            <c:numRef>
              <c:f>Sheet1!$B$2:$B$9</c:f>
              <c:numCache>
                <c:formatCode>General</c:formatCode>
                <c:ptCount val="8"/>
                <c:pt idx="0">
                  <c:v>13</c:v>
                </c:pt>
                <c:pt idx="1">
                  <c:v>83</c:v>
                </c:pt>
                <c:pt idx="2">
                  <c:v>122</c:v>
                </c:pt>
                <c:pt idx="3">
                  <c:v>333</c:v>
                </c:pt>
                <c:pt idx="4">
                  <c:v>448</c:v>
                </c:pt>
                <c:pt idx="5">
                  <c:v>668</c:v>
                </c:pt>
                <c:pt idx="6">
                  <c:v>1004</c:v>
                </c:pt>
                <c:pt idx="7">
                  <c:v>1116</c:v>
                </c:pt>
              </c:numCache>
            </c:numRef>
          </c:val>
        </c:ser>
        <c:dLbls>
          <c:showLegendKey val="0"/>
          <c:showVal val="0"/>
          <c:showCatName val="0"/>
          <c:showSerName val="0"/>
          <c:showPercent val="0"/>
          <c:showBubbleSize val="0"/>
        </c:dLbls>
        <c:gapWidth val="150"/>
        <c:axId val="96849920"/>
        <c:axId val="96851456"/>
      </c:barChart>
      <c:catAx>
        <c:axId val="96849920"/>
        <c:scaling>
          <c:orientation val="minMax"/>
        </c:scaling>
        <c:delete val="0"/>
        <c:axPos val="b"/>
        <c:numFmt formatCode="General" sourceLinked="1"/>
        <c:majorTickMark val="out"/>
        <c:minorTickMark val="none"/>
        <c:tickLblPos val="nextTo"/>
        <c:txPr>
          <a:bodyPr/>
          <a:lstStyle/>
          <a:p>
            <a:pPr>
              <a:defRPr sz="1200" b="1" i="0"/>
            </a:pPr>
            <a:endParaRPr lang="en-US"/>
          </a:p>
        </c:txPr>
        <c:crossAx val="96851456"/>
        <c:crosses val="autoZero"/>
        <c:auto val="1"/>
        <c:lblAlgn val="ctr"/>
        <c:lblOffset val="100"/>
        <c:noMultiLvlLbl val="0"/>
      </c:catAx>
      <c:valAx>
        <c:axId val="96851456"/>
        <c:scaling>
          <c:orientation val="minMax"/>
        </c:scaling>
        <c:delete val="0"/>
        <c:axPos val="l"/>
        <c:numFmt formatCode="General" sourceLinked="1"/>
        <c:majorTickMark val="out"/>
        <c:minorTickMark val="none"/>
        <c:tickLblPos val="nextTo"/>
        <c:txPr>
          <a:bodyPr/>
          <a:lstStyle/>
          <a:p>
            <a:pPr>
              <a:defRPr sz="1200" b="1" i="0"/>
            </a:pPr>
            <a:endParaRPr lang="en-US"/>
          </a:p>
        </c:txPr>
        <c:crossAx val="9684992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5F84C-E1F1-414B-B061-11743D1F6AB5}"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4F88B-0F16-0C46-A960-C144A68AE2C7}" type="slidenum">
              <a:rPr lang="en-US" smtClean="0"/>
              <a:t>‹#›</a:t>
            </a:fld>
            <a:endParaRPr lang="en-US"/>
          </a:p>
        </p:txBody>
      </p:sp>
    </p:spTree>
    <p:extLst>
      <p:ext uri="{BB962C8B-B14F-4D97-AF65-F5344CB8AC3E}">
        <p14:creationId xmlns:p14="http://schemas.microsoft.com/office/powerpoint/2010/main" val="2526471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mpact" charset="0"/>
                <a:ea typeface="ＭＳ Ｐゴシック" charset="0"/>
                <a:cs typeface="ＭＳ Ｐゴシック" charset="0"/>
              </a:defRPr>
            </a:lvl1pPr>
            <a:lvl2pPr marL="742950" indent="-285750" eaLnBrk="0" hangingPunct="0">
              <a:defRPr sz="2400">
                <a:solidFill>
                  <a:schemeClr val="tx1"/>
                </a:solidFill>
                <a:latin typeface="Impact" charset="0"/>
                <a:ea typeface="ＭＳ Ｐゴシック" charset="0"/>
              </a:defRPr>
            </a:lvl2pPr>
            <a:lvl3pPr marL="1143000" indent="-228600" eaLnBrk="0" hangingPunct="0">
              <a:defRPr sz="2400">
                <a:solidFill>
                  <a:schemeClr val="tx1"/>
                </a:solidFill>
                <a:latin typeface="Impact" charset="0"/>
                <a:ea typeface="ＭＳ Ｐゴシック" charset="0"/>
              </a:defRPr>
            </a:lvl3pPr>
            <a:lvl4pPr marL="1600200" indent="-228600" eaLnBrk="0" hangingPunct="0">
              <a:defRPr sz="2400">
                <a:solidFill>
                  <a:schemeClr val="tx1"/>
                </a:solidFill>
                <a:latin typeface="Impact" charset="0"/>
                <a:ea typeface="ＭＳ Ｐゴシック" charset="0"/>
              </a:defRPr>
            </a:lvl4pPr>
            <a:lvl5pPr marL="2057400" indent="-228600" eaLnBrk="0" hangingPunct="0">
              <a:defRPr sz="2400">
                <a:solidFill>
                  <a:schemeClr val="tx1"/>
                </a:solidFill>
                <a:latin typeface="Impact" charset="0"/>
                <a:ea typeface="ＭＳ Ｐゴシック" charset="0"/>
              </a:defRPr>
            </a:lvl5pPr>
            <a:lvl6pPr marL="2514600" indent="-228600" eaLnBrk="0" fontAlgn="base" hangingPunct="0">
              <a:spcBef>
                <a:spcPct val="0"/>
              </a:spcBef>
              <a:spcAft>
                <a:spcPct val="0"/>
              </a:spcAft>
              <a:defRPr sz="2400">
                <a:solidFill>
                  <a:schemeClr val="tx1"/>
                </a:solidFill>
                <a:latin typeface="Impact" charset="0"/>
                <a:ea typeface="ＭＳ Ｐゴシック" charset="0"/>
              </a:defRPr>
            </a:lvl6pPr>
            <a:lvl7pPr marL="2971800" indent="-228600" eaLnBrk="0" fontAlgn="base" hangingPunct="0">
              <a:spcBef>
                <a:spcPct val="0"/>
              </a:spcBef>
              <a:spcAft>
                <a:spcPct val="0"/>
              </a:spcAft>
              <a:defRPr sz="2400">
                <a:solidFill>
                  <a:schemeClr val="tx1"/>
                </a:solidFill>
                <a:latin typeface="Impact" charset="0"/>
                <a:ea typeface="ＭＳ Ｐゴシック" charset="0"/>
              </a:defRPr>
            </a:lvl7pPr>
            <a:lvl8pPr marL="3429000" indent="-228600" eaLnBrk="0" fontAlgn="base" hangingPunct="0">
              <a:spcBef>
                <a:spcPct val="0"/>
              </a:spcBef>
              <a:spcAft>
                <a:spcPct val="0"/>
              </a:spcAft>
              <a:defRPr sz="2400">
                <a:solidFill>
                  <a:schemeClr val="tx1"/>
                </a:solidFill>
                <a:latin typeface="Impact" charset="0"/>
                <a:ea typeface="ＭＳ Ｐゴシック" charset="0"/>
              </a:defRPr>
            </a:lvl8pPr>
            <a:lvl9pPr marL="3886200" indent="-228600" eaLnBrk="0" fontAlgn="base" hangingPunct="0">
              <a:spcBef>
                <a:spcPct val="0"/>
              </a:spcBef>
              <a:spcAft>
                <a:spcPct val="0"/>
              </a:spcAft>
              <a:defRPr sz="2400">
                <a:solidFill>
                  <a:schemeClr val="tx1"/>
                </a:solidFill>
                <a:latin typeface="Impact" charset="0"/>
                <a:ea typeface="ＭＳ Ｐゴシック" charset="0"/>
              </a:defRPr>
            </a:lvl9pPr>
          </a:lstStyle>
          <a:p>
            <a:pPr eaLnBrk="1" hangingPunct="1"/>
            <a:fld id="{27D4409F-B3D2-9E45-AACD-AADA93F49A07}" type="slidenum">
              <a:rPr lang="en-GB" sz="1200">
                <a:latin typeface="Arial" charset="0"/>
              </a:rPr>
              <a:pPr eaLnBrk="1" hangingPunct="1"/>
              <a:t>1</a:t>
            </a:fld>
            <a:endParaRPr lang="en-GB" sz="1200">
              <a:latin typeface="Arial" charset="0"/>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GB" dirty="0" smtClean="0">
                <a:latin typeface="Arial" charset="0"/>
                <a:ea typeface="ＭＳ Ｐゴシック" charset="0"/>
                <a:cs typeface="ＭＳ Ｐゴシック" charset="0"/>
              </a:rPr>
              <a:t>I could talk all day this</a:t>
            </a:r>
            <a:r>
              <a:rPr lang="en-GB" baseline="0" dirty="0" smtClean="0">
                <a:latin typeface="Arial" charset="0"/>
                <a:ea typeface="ＭＳ Ｐゴシック" charset="0"/>
                <a:cs typeface="ＭＳ Ｐゴシック" charset="0"/>
              </a:rPr>
              <a:t> </a:t>
            </a:r>
            <a:r>
              <a:rPr lang="en-GB" dirty="0" smtClean="0">
                <a:latin typeface="Arial" charset="0"/>
                <a:ea typeface="ＭＳ Ｐゴシック" charset="0"/>
                <a:cs typeface="ＭＳ Ｐゴシック" charset="0"/>
              </a:rPr>
              <a:t>subject, here I am presenting an</a:t>
            </a:r>
            <a:r>
              <a:rPr lang="en-GB" baseline="0" dirty="0" smtClean="0">
                <a:latin typeface="Arial" charset="0"/>
                <a:ea typeface="ＭＳ Ｐゴシック" charset="0"/>
                <a:cs typeface="ＭＳ Ｐゴシック" charset="0"/>
              </a:rPr>
              <a:t> </a:t>
            </a:r>
            <a:r>
              <a:rPr lang="en-GB" dirty="0" smtClean="0">
                <a:latin typeface="Arial" charset="0"/>
                <a:ea typeface="ＭＳ Ｐゴシック" charset="0"/>
                <a:cs typeface="ＭＳ Ｐゴシック" charset="0"/>
              </a:rPr>
              <a:t>overview to how we view this issue our collective response and specifically how WCS is responding </a:t>
            </a:r>
          </a:p>
          <a:p>
            <a:pPr eaLnBrk="1" hangingPunct="1"/>
            <a:r>
              <a:rPr lang="en-GB" dirty="0" smtClean="0">
                <a:latin typeface="Arial" charset="0"/>
                <a:ea typeface="ＭＳ Ｐゴシック" charset="0"/>
                <a:cs typeface="ＭＳ Ｐゴシック" charset="0"/>
              </a:rPr>
              <a:t>I can answer more specific in the</a:t>
            </a:r>
            <a:r>
              <a:rPr lang="en-GB" baseline="0" dirty="0" smtClean="0">
                <a:latin typeface="Arial" charset="0"/>
                <a:ea typeface="ＭＳ Ｐゴシック" charset="0"/>
                <a:cs typeface="ＭＳ Ｐゴシック" charset="0"/>
              </a:rPr>
              <a:t> </a:t>
            </a:r>
            <a:r>
              <a:rPr lang="en-GB" dirty="0" smtClean="0">
                <a:latin typeface="Arial" charset="0"/>
                <a:ea typeface="ＭＳ Ｐゴシック" charset="0"/>
                <a:cs typeface="ＭＳ Ｐゴシック" charset="0"/>
              </a:rPr>
              <a:t>Q&amp;A</a:t>
            </a:r>
            <a:endParaRPr lang="en-GB"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Indeed  - seizures I believe are far too much the focus of the public face of enforcement in this field. </a:t>
            </a:r>
          </a:p>
          <a:p>
            <a:endParaRPr lang="en-US" sz="1100" dirty="0" smtClean="0"/>
          </a:p>
          <a:p>
            <a:r>
              <a:rPr lang="en-US" sz="1100" dirty="0" smtClean="0"/>
              <a:t>For example we must stop politics getting</a:t>
            </a:r>
            <a:r>
              <a:rPr lang="en-US" sz="1100" baseline="0" dirty="0" smtClean="0"/>
              <a:t> </a:t>
            </a:r>
            <a:r>
              <a:rPr lang="en-US" sz="1100" dirty="0" smtClean="0"/>
              <a:t>in the way of enforcement.</a:t>
            </a:r>
            <a:r>
              <a:rPr lang="en-US" sz="1100" baseline="0" dirty="0" smtClean="0"/>
              <a:t>  </a:t>
            </a:r>
          </a:p>
          <a:p>
            <a:endParaRPr lang="en-US" sz="1100" baseline="0" dirty="0" smtClean="0"/>
          </a:p>
          <a:p>
            <a:r>
              <a:rPr lang="en-US" sz="1100" baseline="0" dirty="0" smtClean="0"/>
              <a:t>The current trend of celebrating seizures as quick as possible needs to be changed</a:t>
            </a:r>
          </a:p>
          <a:p>
            <a:endParaRPr lang="en-US" sz="1100" baseline="0" dirty="0" smtClean="0"/>
          </a:p>
          <a:p>
            <a:r>
              <a:rPr lang="en-US" sz="1100" baseline="0" dirty="0" smtClean="0"/>
              <a:t>A seizure alone has a limited deterrent effect if not accompanied by the arrest, prosecution and punishment of the individuals behind the shipment</a:t>
            </a:r>
            <a:endParaRPr lang="en-US" sz="1100" dirty="0"/>
          </a:p>
        </p:txBody>
      </p:sp>
      <p:sp>
        <p:nvSpPr>
          <p:cNvPr id="4" name="Slide Number Placeholder 3"/>
          <p:cNvSpPr>
            <a:spLocks noGrp="1"/>
          </p:cNvSpPr>
          <p:nvPr>
            <p:ph type="sldNum" sz="quarter" idx="10"/>
          </p:nvPr>
        </p:nvSpPr>
        <p:spPr/>
        <p:txBody>
          <a:bodyPr/>
          <a:lstStyle/>
          <a:p>
            <a:fld id="{790F75E6-AEE4-CD43-91EE-A2CE538C4859}" type="slidenum">
              <a:rPr lang="en-US" smtClean="0"/>
              <a:t>10</a:t>
            </a:fld>
            <a:endParaRPr lang="en-US"/>
          </a:p>
        </p:txBody>
      </p:sp>
    </p:spTree>
    <p:extLst>
      <p:ext uri="{BB962C8B-B14F-4D97-AF65-F5344CB8AC3E}">
        <p14:creationId xmlns:p14="http://schemas.microsoft.com/office/powerpoint/2010/main" val="228502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celebrations and press conferences should really be held when the criminal networks bringing the horns out</a:t>
            </a:r>
            <a:r>
              <a:rPr lang="en-US" baseline="0" dirty="0" smtClean="0"/>
              <a:t> of Africa and into Asian markets are dismantled</a:t>
            </a:r>
          </a:p>
          <a:p>
            <a:endParaRPr lang="en-US" baseline="0" dirty="0" smtClean="0"/>
          </a:p>
          <a:p>
            <a:r>
              <a:rPr lang="en-US" baseline="0" dirty="0" smtClean="0"/>
              <a:t>This is happening, but I believe if we started to utilize more reliable measures on wildlife crime and enforcement effectiveness it would further drive more effective enforcement and </a:t>
            </a:r>
            <a:r>
              <a:rPr lang="en-US" baseline="0" dirty="0" err="1" smtClean="0"/>
              <a:t>targetting</a:t>
            </a:r>
            <a:r>
              <a:rPr lang="en-US" baseline="0" dirty="0" smtClean="0"/>
              <a:t> of suspect… </a:t>
            </a:r>
          </a:p>
          <a:p>
            <a:endParaRPr lang="en-US" dirty="0" smtClean="0"/>
          </a:p>
          <a:p>
            <a:r>
              <a:rPr lang="en-US" dirty="0" smtClean="0"/>
              <a:t>WCS- WCU – Indonesian Tiger trader here in jail</a:t>
            </a:r>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11</a:t>
            </a:fld>
            <a:endParaRPr lang="en-US"/>
          </a:p>
        </p:txBody>
      </p:sp>
    </p:spTree>
    <p:extLst>
      <p:ext uri="{BB962C8B-B14F-4D97-AF65-F5344CB8AC3E}">
        <p14:creationId xmlns:p14="http://schemas.microsoft.com/office/powerpoint/2010/main" val="155114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For example, in </a:t>
            </a:r>
            <a:r>
              <a:rPr lang="en-US" dirty="0" err="1" smtClean="0">
                <a:latin typeface="Calibri" charset="0"/>
                <a:ea typeface="ＭＳ Ｐゴシック" charset="0"/>
                <a:cs typeface="ＭＳ Ｐゴシック" charset="0"/>
              </a:rPr>
              <a:t>Vn</a:t>
            </a:r>
            <a:r>
              <a:rPr lang="en-US"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 WCS has been working with the authorities to promote exactly that, something we are expanding across our programs in Asia. </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where the limited people actually being arrested are rarely facing a fine or jail term</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More Vietnamese people are in jail in SA for Rhino horn than</a:t>
            </a:r>
            <a:r>
              <a:rPr lang="en-US" baseline="0" dirty="0" smtClean="0">
                <a:latin typeface="Calibri" charset="0"/>
                <a:ea typeface="ＭＳ Ｐゴシック" charset="0"/>
                <a:cs typeface="ＭＳ Ｐゴシック" charset="0"/>
              </a:rPr>
              <a:t> in Vietnam</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There needs to be transparency and objective reporting of this sort of data to allow IOs and </a:t>
            </a:r>
            <a:r>
              <a:rPr lang="en-US" baseline="0" dirty="0" err="1" smtClean="0">
                <a:latin typeface="Calibri" charset="0"/>
                <a:ea typeface="ＭＳ Ｐゴシック" charset="0"/>
                <a:cs typeface="ＭＳ Ｐゴシック" charset="0"/>
              </a:rPr>
              <a:t>govts</a:t>
            </a:r>
            <a:r>
              <a:rPr lang="en-US" baseline="0" dirty="0" smtClean="0">
                <a:latin typeface="Calibri" charset="0"/>
                <a:ea typeface="ＭＳ Ｐゴシック" charset="0"/>
                <a:cs typeface="ＭＳ Ｐゴシック" charset="0"/>
              </a:rPr>
              <a:t> to </a:t>
            </a:r>
            <a:r>
              <a:rPr lang="en-US" baseline="0" dirty="0" err="1" smtClean="0">
                <a:latin typeface="Calibri" charset="0"/>
                <a:ea typeface="ＭＳ Ｐゴシック" charset="0"/>
                <a:cs typeface="ＭＳ Ｐゴシック" charset="0"/>
              </a:rPr>
              <a:t>analyse</a:t>
            </a:r>
            <a:r>
              <a:rPr lang="en-US" baseline="0" dirty="0" smtClean="0">
                <a:latin typeface="Calibri" charset="0"/>
                <a:ea typeface="ＭＳ Ｐゴシック" charset="0"/>
                <a:cs typeface="ＭＳ Ｐゴシック" charset="0"/>
              </a:rPr>
              <a:t> enforcement  effectiveness</a:t>
            </a:r>
          </a:p>
          <a:p>
            <a:r>
              <a:rPr lang="en-US" baseline="0" dirty="0" smtClean="0">
                <a:latin typeface="Calibri" charset="0"/>
                <a:ea typeface="ＭＳ Ｐゴシック" charset="0"/>
                <a:cs typeface="ＭＳ Ｐゴシック" charset="0"/>
              </a:rPr>
              <a:t>Moving past reporting seizures and arrests in reports to measures that inform on </a:t>
            </a:r>
            <a:r>
              <a:rPr lang="en-US" baseline="0" dirty="0" err="1" smtClean="0">
                <a:latin typeface="Calibri" charset="0"/>
                <a:ea typeface="ＭＳ Ｐゴシック" charset="0"/>
                <a:cs typeface="ＭＳ Ｐゴシック" charset="0"/>
              </a:rPr>
              <a:t>enf</a:t>
            </a:r>
            <a:r>
              <a:rPr lang="en-US" baseline="0" dirty="0" smtClean="0">
                <a:latin typeface="Calibri" charset="0"/>
                <a:ea typeface="ＭＳ Ｐゴシック" charset="0"/>
                <a:cs typeface="ＭＳ Ｐゴシック" charset="0"/>
              </a:rPr>
              <a:t> effectiveness and guide strategies and resource allocations</a:t>
            </a:r>
          </a:p>
          <a:p>
            <a:endParaRPr lang="en-US" baseline="0" dirty="0" smtClean="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510855-53C9-0548-8266-37DCE774C758}" type="slidenum">
              <a:rPr lang="en-GB" sz="1200">
                <a:latin typeface="Calibri" charset="0"/>
              </a:rPr>
              <a:pPr eaLnBrk="1" hangingPunct="1"/>
              <a:t>12</a:t>
            </a:fld>
            <a:endParaRPr lang="en-GB"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demand reduction campaigns are heavily focused on awareness-raising,</a:t>
            </a:r>
            <a:r>
              <a:rPr lang="en-US" baseline="0" dirty="0" smtClean="0"/>
              <a:t> and often the voice coming across is from an international organization</a:t>
            </a:r>
            <a:endParaRPr lang="en-US" dirty="0" smtClean="0"/>
          </a:p>
          <a:p>
            <a:endParaRPr lang="en-US" dirty="0" smtClean="0"/>
          </a:p>
          <a:p>
            <a:r>
              <a:rPr lang="en-US" dirty="0" smtClean="0"/>
              <a:t>Consumer awareness campaigns are important for some stakeholders, but probably have limited impact</a:t>
            </a:r>
            <a:r>
              <a:rPr lang="en-US" baseline="0" dirty="0" smtClean="0"/>
              <a:t> in isolation on reducing demand…</a:t>
            </a:r>
          </a:p>
          <a:p>
            <a:endParaRPr lang="en-US" baseline="0" dirty="0" smtClean="0"/>
          </a:p>
          <a:p>
            <a:pPr marL="0" indent="0" eaLnBrk="1" hangingPunct="1">
              <a:buFontTx/>
              <a:buNone/>
            </a:pPr>
            <a:r>
              <a:rPr lang="en-US" sz="1200" kern="1200" dirty="0" smtClean="0">
                <a:solidFill>
                  <a:schemeClr val="tx1"/>
                </a:solidFill>
                <a:effectLst/>
                <a:latin typeface="+mn-lt"/>
                <a:ea typeface="+mn-ea"/>
                <a:cs typeface="+mn-cs"/>
              </a:rPr>
              <a:t>Too much funding currently invested in Awareness Campaigns. </a:t>
            </a:r>
          </a:p>
          <a:p>
            <a:pPr marL="0" indent="0" eaLnBrk="1" hangingPunct="1">
              <a:buFontTx/>
              <a:buNone/>
            </a:pPr>
            <a:endParaRPr lang="en-US" sz="1200" kern="1200" dirty="0" smtClean="0">
              <a:solidFill>
                <a:schemeClr val="tx1"/>
              </a:solidFill>
              <a:effectLst/>
              <a:latin typeface="+mn-lt"/>
              <a:ea typeface="+mn-ea"/>
              <a:cs typeface="+mn-cs"/>
            </a:endParaRPr>
          </a:p>
          <a:p>
            <a:pPr marL="0" indent="0" eaLnBrk="1" hangingPunct="1">
              <a:buFontTx/>
              <a:buNone/>
            </a:pPr>
            <a:r>
              <a:rPr lang="en-US" sz="1200" kern="1200" dirty="0" smtClean="0">
                <a:solidFill>
                  <a:schemeClr val="tx1"/>
                </a:solidFill>
                <a:effectLst/>
                <a:latin typeface="+mn-lt"/>
                <a:ea typeface="+mn-ea"/>
                <a:cs typeface="+mn-cs"/>
              </a:rPr>
              <a:t>In Viet Nam and China whilst consumer awareness-raising initiatives are a critical component to demand reduction, alone they do not provide a comprehensive solution. </a:t>
            </a:r>
          </a:p>
          <a:p>
            <a:pPr marL="0" indent="0" eaLnBrk="1" hangingPunct="1">
              <a:buFontTx/>
              <a:buNone/>
            </a:pPr>
            <a:r>
              <a:rPr lang="en-US" sz="1200" kern="1200" dirty="0" smtClean="0">
                <a:solidFill>
                  <a:schemeClr val="tx1"/>
                </a:solidFill>
                <a:effectLst/>
                <a:latin typeface="+mn-lt"/>
                <a:ea typeface="+mn-ea"/>
                <a:cs typeface="+mn-cs"/>
              </a:rPr>
              <a:t>As we all know, being aware of an issue does not necessarily lead to an attitudinal and/or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change resulting in reduced consumption.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13</a:t>
            </a:fld>
            <a:endParaRPr lang="en-US"/>
          </a:p>
        </p:txBody>
      </p:sp>
    </p:spTree>
    <p:extLst>
      <p:ext uri="{BB962C8B-B14F-4D97-AF65-F5344CB8AC3E}">
        <p14:creationId xmlns:p14="http://schemas.microsoft.com/office/powerpoint/2010/main" val="108959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 reduction requires</a:t>
            </a:r>
            <a:r>
              <a:rPr lang="en-US" baseline="0" dirty="0" smtClean="0"/>
              <a:t> </a:t>
            </a:r>
            <a:r>
              <a:rPr lang="en-US" dirty="0" smtClean="0"/>
              <a:t>a multi-pronged approach</a:t>
            </a:r>
          </a:p>
          <a:p>
            <a:endParaRPr lang="en-US" dirty="0" smtClean="0"/>
          </a:p>
          <a:p>
            <a:r>
              <a:rPr lang="en-US" dirty="0" smtClean="0"/>
              <a:t>The</a:t>
            </a:r>
            <a:r>
              <a:rPr lang="en-US" baseline="0" dirty="0" smtClean="0"/>
              <a:t> governments of Vietnam and China have made widespread behavioral changes in traditional consumptive practice through policy and law enforcement. </a:t>
            </a:r>
          </a:p>
          <a:p>
            <a:endParaRPr lang="en-US" baseline="0" dirty="0" smtClean="0"/>
          </a:p>
          <a:p>
            <a:r>
              <a:rPr lang="en-US" baseline="0" dirty="0" smtClean="0"/>
              <a:t>The 1995 ban on firecrackers in VN, a lunar new year tradition going back over a thousand years, was stopped overnight with enforcement and almost no awareness campaigns – the ban remain effective to date.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Indeed</a:t>
            </a:r>
            <a:r>
              <a:rPr lang="en-US" baseline="0" dirty="0" smtClean="0"/>
              <a:t> </a:t>
            </a:r>
            <a:r>
              <a:rPr lang="en-US" dirty="0" smtClean="0"/>
              <a:t>one thing that all the various consumer research agree upon is that</a:t>
            </a:r>
            <a:r>
              <a:rPr lang="en-US" baseline="0" dirty="0" smtClean="0"/>
              <a:t> those who intend to buy ivory believe a </a:t>
            </a:r>
            <a:r>
              <a:rPr lang="en-US" baseline="0" dirty="0" err="1" smtClean="0"/>
              <a:t>govt</a:t>
            </a:r>
            <a:r>
              <a:rPr lang="en-US" baseline="0" dirty="0" smtClean="0"/>
              <a:t> ban would discourage them</a:t>
            </a:r>
            <a:endParaRPr lang="en-US" dirty="0" smtClean="0"/>
          </a:p>
          <a:p>
            <a:endParaRPr lang="en-US" dirty="0" smtClean="0"/>
          </a:p>
          <a:p>
            <a:endParaRPr lang="en-US" dirty="0" smtClean="0"/>
          </a:p>
          <a:p>
            <a:pPr marL="0" indent="0" eaLnBrk="1" hangingPunct="1">
              <a:buFontTx/>
              <a:buNone/>
            </a:pPr>
            <a:r>
              <a:rPr lang="en-US" sz="1200" kern="1200" dirty="0" smtClean="0">
                <a:solidFill>
                  <a:schemeClr val="tx1"/>
                </a:solidFill>
                <a:effectLst/>
                <a:latin typeface="+mn-lt"/>
                <a:ea typeface="+mn-ea"/>
                <a:cs typeface="+mn-cs"/>
              </a:rPr>
              <a:t>In these countries, government action, and too often Government inaction, is a critically important driver of illegal consumer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e.g. The Government of Vietnam has made past widespread changes to traditional consumptive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of its citizens primarily through policy and effective law enforcement. For example, with almost no awareness campaigns, in 1995 Vietnam enacted a ban on firecrackers that had been used for traditional lunar new year celebrations for hundreds of years: the ban remains in force and effective to date.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Investment is lacking on Crime-prevention campaigns. These would focus on creating, implementing, and promoting strengthened policies, and law enforcement actions to increase the perceived risk for people to partake in wildlife crime. WCS is working with media and government  in VN and CN on such campaigns.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GB" b="1" dirty="0" smtClean="0">
              <a:latin typeface="Calibri" charset="0"/>
              <a:ea typeface="ＭＳ Ｐゴシック" charset="0"/>
              <a:cs typeface="ＭＳ Ｐゴシック" charset="0"/>
            </a:endParaRPr>
          </a:p>
          <a:p>
            <a:pPr eaLnBrk="1" hangingPunct="1"/>
            <a:endParaRPr lang="en-GB" b="1" dirty="0" smtClean="0">
              <a:latin typeface="Calibri" charset="0"/>
              <a:ea typeface="ＭＳ Ｐゴシック" charset="0"/>
              <a:cs typeface="ＭＳ Ｐゴシック"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14</a:t>
            </a:fld>
            <a:endParaRPr lang="en-US"/>
          </a:p>
        </p:txBody>
      </p:sp>
    </p:spTree>
    <p:extLst>
      <p:ext uri="{BB962C8B-B14F-4D97-AF65-F5344CB8AC3E}">
        <p14:creationId xmlns:p14="http://schemas.microsoft.com/office/powerpoint/2010/main" val="60780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Tackling transnational criminal groups requires a more holistic focus along the value chain </a:t>
            </a:r>
          </a:p>
          <a:p>
            <a:endParaRPr lang="en-US" b="1" u="sng" baseline="0" dirty="0" smtClean="0"/>
          </a:p>
          <a:p>
            <a:r>
              <a:rPr lang="en-US" sz="1200" kern="1200" dirty="0" smtClean="0">
                <a:solidFill>
                  <a:schemeClr val="tx1"/>
                </a:solidFill>
                <a:effectLst/>
                <a:latin typeface="+mn-lt"/>
                <a:ea typeface="+mn-ea"/>
                <a:cs typeface="+mn-cs"/>
              </a:rPr>
              <a:t>WCS is in a unique position to deliver at all points in the international wildlife trafficking chain by virtue of having country programs across both continents that are active at key sources sites; good relationships with key governments and agencies who can have a significant influence on wildlife trafficking across Africa and Asia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baseline="0" dirty="0" smtClean="0"/>
              <a:t>Strategies, </a:t>
            </a:r>
            <a:r>
              <a:rPr lang="en-US" baseline="0" dirty="0" err="1" smtClean="0"/>
              <a:t>MoUs</a:t>
            </a:r>
            <a:r>
              <a:rPr lang="en-US" baseline="0" dirty="0" smtClean="0"/>
              <a:t> </a:t>
            </a:r>
            <a:r>
              <a:rPr lang="en-US" baseline="0" dirty="0" err="1" smtClean="0"/>
              <a:t>etc</a:t>
            </a:r>
            <a:r>
              <a:rPr lang="en-US" baseline="0" dirty="0" smtClean="0"/>
              <a:t> need to lay out new communications mechanisms that streamline this and enable investigators to work in real-time with colleagues from origin and destination countries to connect the dots and build cases in multiple countries if necessary against transnational criminal syndicates</a:t>
            </a:r>
          </a:p>
          <a:p>
            <a:endParaRPr lang="en-US" baseline="0" dirty="0" smtClean="0"/>
          </a:p>
          <a:p>
            <a:r>
              <a:rPr lang="en-US" baseline="0" dirty="0" smtClean="0"/>
              <a:t>We need to set goals and provide support to improve the efficiency of the law enforcement process from case initiation through conviction</a:t>
            </a:r>
          </a:p>
          <a:p>
            <a:endParaRPr lang="en-US" baseline="0" dirty="0" smtClean="0"/>
          </a:p>
          <a:p>
            <a:r>
              <a:rPr lang="en-US" sz="1200" kern="1200" dirty="0" smtClean="0">
                <a:solidFill>
                  <a:schemeClr val="tx1"/>
                </a:solidFill>
                <a:effectLst/>
                <a:latin typeface="+mn-lt"/>
                <a:ea typeface="+mn-ea"/>
                <a:cs typeface="+mn-cs"/>
              </a:rPr>
              <a:t>Our strategic approach to wildlife trafficking in Asia aims to strengthen national commitments and enforcement capacity to respond to wildlife trafficking in key countries along major trans-continental and sub-regional wildlife trafficking networks. </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16</a:t>
            </a:fld>
            <a:endParaRPr lang="en-US"/>
          </a:p>
        </p:txBody>
      </p:sp>
    </p:spTree>
    <p:extLst>
      <p:ext uri="{BB962C8B-B14F-4D97-AF65-F5344CB8AC3E}">
        <p14:creationId xmlns:p14="http://schemas.microsoft.com/office/powerpoint/2010/main" val="386850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in-country knowledge has facilitated us in gathering a significant quantity</a:t>
            </a:r>
            <a:r>
              <a:rPr lang="en-US" baseline="0" dirty="0" smtClean="0"/>
              <a:t> of information that we use to </a:t>
            </a:r>
            <a:r>
              <a:rPr lang="en-US" baseline="0" dirty="0" err="1" smtClean="0"/>
              <a:t>gebnerate</a:t>
            </a:r>
            <a:r>
              <a:rPr lang="en-US" baseline="0" dirty="0" smtClean="0"/>
              <a:t> actionable intelligence for local law </a:t>
            </a:r>
            <a:r>
              <a:rPr lang="en-US" baseline="0" dirty="0" err="1" smtClean="0"/>
              <a:t>enforcemet</a:t>
            </a:r>
            <a:r>
              <a:rPr lang="en-US" baseline="0" dirty="0" smtClean="0"/>
              <a:t> agencies</a:t>
            </a:r>
          </a:p>
          <a:p>
            <a:endParaRPr lang="en-US" baseline="0" dirty="0" smtClean="0"/>
          </a:p>
          <a:p>
            <a:r>
              <a:rPr lang="en-US" baseline="0" dirty="0" smtClean="0"/>
              <a:t>In some cases – accurate, actionable intelligence leads to effective enforcement, in most, something else is needed</a:t>
            </a:r>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17</a:t>
            </a:fld>
            <a:endParaRPr lang="en-US"/>
          </a:p>
        </p:txBody>
      </p:sp>
    </p:spTree>
    <p:extLst>
      <p:ext uri="{BB962C8B-B14F-4D97-AF65-F5344CB8AC3E}">
        <p14:creationId xmlns:p14="http://schemas.microsoft.com/office/powerpoint/2010/main" val="215961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Catalysing action at the field level</a:t>
            </a:r>
            <a:r>
              <a:rPr lang="en-GB" sz="1200" kern="1200" baseline="0" dirty="0" smtClean="0">
                <a:solidFill>
                  <a:schemeClr val="tx1"/>
                </a:solidFill>
                <a:effectLst/>
                <a:latin typeface="+mn-lt"/>
                <a:ea typeface="+mn-ea"/>
                <a:cs typeface="+mn-cs"/>
              </a:rPr>
              <a:t> </a:t>
            </a:r>
            <a:r>
              <a:rPr lang="en-US" baseline="0" dirty="0" smtClean="0"/>
              <a:t>looks different in each country we work.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WCS deploys a coordinated set of country-specific activities that facilitate effective enforcement operations that result in the successful arrest, prosecution, and conviction of targeted wildlife criminals along regional trade chains and in doing so degrade, disrupt, and dismantle the networks and so reduce poaching pressure on wildlife populations in our priority landscapes. </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In VN, we utilize our strong understanding of government and relationships with influential agencies– We have supported new policies aimed at </a:t>
            </a:r>
            <a:r>
              <a:rPr lang="en-US" baseline="0" dirty="0" err="1" smtClean="0"/>
              <a:t>drivin</a:t>
            </a:r>
            <a:r>
              <a:rPr lang="en-US" baseline="0" dirty="0" smtClean="0"/>
              <a:t> action such as the PM Directive, and currently we are Prosecution circular – you don</a:t>
            </a:r>
            <a:r>
              <a:rPr lang="fr-FR" baseline="0" dirty="0" smtClean="0"/>
              <a:t>’</a:t>
            </a:r>
            <a:r>
              <a:rPr lang="en-US" baseline="0" dirty="0" smtClean="0"/>
              <a:t>t hear about our involvement, often because if we were too public about it, it would undermine our efforts</a:t>
            </a:r>
          </a:p>
          <a:p>
            <a:endParaRPr lang="en-US" baseline="0" dirty="0" smtClean="0"/>
          </a:p>
          <a:p>
            <a:r>
              <a:rPr lang="en-US" baseline="0" dirty="0" smtClean="0"/>
              <a:t>In Indonesia – WCU approach</a:t>
            </a:r>
          </a:p>
          <a:p>
            <a:r>
              <a:rPr lang="en-US" sz="1200" dirty="0" smtClean="0">
                <a:solidFill>
                  <a:schemeClr val="tx1"/>
                </a:solidFill>
                <a:latin typeface="Calibri" pitchFamily="34" charset="0"/>
                <a:ea typeface="+mn-ea"/>
                <a:cs typeface="+mn-cs"/>
              </a:rPr>
              <a:t>Investigation and law enforcement support</a:t>
            </a:r>
          </a:p>
          <a:p>
            <a:r>
              <a:rPr lang="en-US" sz="1200" dirty="0" smtClean="0">
                <a:solidFill>
                  <a:schemeClr val="tx1"/>
                </a:solidFill>
                <a:latin typeface="Calibri" pitchFamily="34" charset="0"/>
                <a:ea typeface="+mn-ea"/>
                <a:cs typeface="+mn-cs"/>
              </a:rPr>
              <a:t>Court process assistance </a:t>
            </a:r>
          </a:p>
          <a:p>
            <a:r>
              <a:rPr lang="en-US" sz="1200" dirty="0" smtClean="0">
                <a:solidFill>
                  <a:schemeClr val="tx1"/>
                </a:solidFill>
                <a:latin typeface="Calibri" pitchFamily="34" charset="0"/>
                <a:ea typeface="+mn-ea"/>
                <a:cs typeface="+mn-cs"/>
              </a:rPr>
              <a:t>Monitoring illegal wildlife hotspots </a:t>
            </a:r>
          </a:p>
          <a:p>
            <a:r>
              <a:rPr lang="en-US" sz="1200" dirty="0" smtClean="0">
                <a:solidFill>
                  <a:schemeClr val="tx1"/>
                </a:solidFill>
                <a:latin typeface="Calibri" pitchFamily="34" charset="0"/>
                <a:ea typeface="+mn-ea"/>
                <a:cs typeface="+mn-cs"/>
              </a:rPr>
              <a:t>Training and capacity building</a:t>
            </a:r>
          </a:p>
          <a:p>
            <a:r>
              <a:rPr lang="en-US" sz="1200" dirty="0" smtClean="0">
                <a:solidFill>
                  <a:schemeClr val="tx1"/>
                </a:solidFill>
                <a:latin typeface="Calibri" pitchFamily="34" charset="0"/>
                <a:ea typeface="+mn-ea"/>
                <a:cs typeface="+mn-cs"/>
              </a:rPr>
              <a:t>Campaign and outreach</a:t>
            </a:r>
          </a:p>
          <a:p>
            <a:r>
              <a:rPr lang="en-US" sz="1200" dirty="0" smtClean="0">
                <a:solidFill>
                  <a:schemeClr val="tx1"/>
                </a:solidFill>
                <a:latin typeface="Calibri" pitchFamily="34" charset="0"/>
                <a:ea typeface="+mn-ea"/>
                <a:cs typeface="+mn-cs"/>
              </a:rPr>
              <a:t>Media publications</a:t>
            </a:r>
          </a:p>
          <a:p>
            <a:pPr algn="l" fontAlgn="b">
              <a:spcAft>
                <a:spcPts val="600"/>
              </a:spcAft>
            </a:pPr>
            <a:r>
              <a:rPr lang="en-US" sz="1200" b="1" i="0" u="none" strike="noStrike" dirty="0" smtClean="0">
                <a:solidFill>
                  <a:schemeClr val="tx1"/>
                </a:solidFill>
                <a:effectLst/>
                <a:latin typeface="+mn-lt"/>
              </a:rPr>
              <a:t>-</a:t>
            </a:r>
            <a:r>
              <a:rPr lang="en-US" sz="1200" b="1" i="0" u="none" strike="noStrike" baseline="0" dirty="0" smtClean="0">
                <a:solidFill>
                  <a:schemeClr val="tx1"/>
                </a:solidFill>
                <a:effectLst/>
                <a:latin typeface="+mn-lt"/>
              </a:rPr>
              <a:t> </a:t>
            </a:r>
            <a:r>
              <a:rPr lang="en-US" sz="1200" b="0" i="1" u="none" strike="noStrike" dirty="0" smtClean="0">
                <a:solidFill>
                  <a:srgbClr val="000000"/>
                </a:solidFill>
                <a:effectLst/>
                <a:latin typeface="+mn-lt"/>
              </a:rPr>
              <a:t>National average for arrest to prosecution ratio for wildlife crimes is 5%. </a:t>
            </a:r>
          </a:p>
          <a:p>
            <a:pPr algn="l" fontAlgn="b">
              <a:spcAft>
                <a:spcPts val="600"/>
              </a:spcAft>
            </a:pPr>
            <a:r>
              <a:rPr lang="en-US" sz="1200" b="0" i="1" u="none" strike="noStrike" dirty="0" smtClean="0">
                <a:solidFill>
                  <a:srgbClr val="000000"/>
                </a:solidFill>
                <a:effectLst/>
                <a:latin typeface="+mn-lt"/>
              </a:rPr>
              <a:t>Wildlife crimes cases brought by WCU have an arrest to prosecution ratio of over 90%. </a:t>
            </a:r>
          </a:p>
          <a:p>
            <a:endParaRPr lang="en-US" dirty="0" smtClean="0"/>
          </a:p>
          <a:p>
            <a:r>
              <a:rPr lang="en-US" dirty="0" smtClean="0"/>
              <a:t>In Lao PDR</a:t>
            </a:r>
          </a:p>
          <a:p>
            <a:r>
              <a:rPr lang="en-US" dirty="0" smtClean="0"/>
              <a:t>Local informants, our approach to driving change tis</a:t>
            </a:r>
            <a:r>
              <a:rPr lang="en-US" baseline="0" dirty="0" smtClean="0"/>
              <a:t> through facilitating pressure from CN and VN</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China – Support to cooperation with VN, LA, to be a leader in </a:t>
            </a:r>
            <a:r>
              <a:rPr lang="en-US" baseline="0" dirty="0" err="1" smtClean="0"/>
              <a:t>willife</a:t>
            </a:r>
            <a:r>
              <a:rPr lang="en-US" baseline="0" dirty="0" smtClean="0"/>
              <a:t> Conservation… Aili will speak more about that</a:t>
            </a:r>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18</a:t>
            </a:fld>
            <a:endParaRPr lang="en-US"/>
          </a:p>
        </p:txBody>
      </p:sp>
    </p:spTree>
    <p:extLst>
      <p:ext uri="{BB962C8B-B14F-4D97-AF65-F5344CB8AC3E}">
        <p14:creationId xmlns:p14="http://schemas.microsoft.com/office/powerpoint/2010/main" val="293975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Closing thoughts…. </a:t>
            </a:r>
          </a:p>
          <a:p>
            <a:endParaRPr lang="en-US" baseline="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19</a:t>
            </a:fld>
            <a:endParaRPr lang="en-US"/>
          </a:p>
        </p:txBody>
      </p:sp>
    </p:spTree>
    <p:extLst>
      <p:ext uri="{BB962C8B-B14F-4D97-AF65-F5344CB8AC3E}">
        <p14:creationId xmlns:p14="http://schemas.microsoft.com/office/powerpoint/2010/main" val="300138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WCS is in a unique position to deliver at all points in the international wildlife trafficking chain by virtue of having country programs across both continents that are active at key sources sites; good relationships with key governments and agencies who can have a significant influence on wildlife trafficking across Africa and Asia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strategic approach to wildlife trafficking in Asia aims to strengthen national commitments and enforcement capacity to respond to wildlife trafficking in key countries along major trans-continental and sub-regional wildlife trafficking networks.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2</a:t>
            </a:fld>
            <a:endParaRPr lang="en-US"/>
          </a:p>
        </p:txBody>
      </p:sp>
    </p:spTree>
    <p:extLst>
      <p:ext uri="{BB962C8B-B14F-4D97-AF65-F5344CB8AC3E}">
        <p14:creationId xmlns:p14="http://schemas.microsoft.com/office/powerpoint/2010/main" val="206984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latin typeface="Arial" charset="0"/>
                <a:cs typeface="Arial" charset="0"/>
              </a:rPr>
              <a:t>I am sure you are all familiar with this graph and image, I don</a:t>
            </a:r>
            <a:r>
              <a:rPr lang="fr-FR" sz="1200" b="0" dirty="0" smtClean="0">
                <a:solidFill>
                  <a:srgbClr val="FFFFFF"/>
                </a:solidFill>
                <a:latin typeface="Arial" charset="0"/>
                <a:cs typeface="Arial" charset="0"/>
              </a:rPr>
              <a:t>’</a:t>
            </a:r>
            <a:r>
              <a:rPr lang="en-US" sz="1200" b="0" dirty="0" smtClean="0">
                <a:solidFill>
                  <a:srgbClr val="FFFFFF"/>
                </a:solidFill>
                <a:latin typeface="Arial" charset="0"/>
                <a:cs typeface="Arial" charset="0"/>
              </a:rPr>
              <a:t>t need to tell you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FFFF"/>
              </a:solidFill>
              <a:latin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latin typeface="Arial" charset="0"/>
                <a:cs typeface="Arial" charset="0"/>
              </a:rPr>
              <a:t>The</a:t>
            </a:r>
            <a:r>
              <a:rPr lang="en-US" sz="1200" b="0" baseline="0" dirty="0" smtClean="0">
                <a:solidFill>
                  <a:srgbClr val="FFFFFF"/>
                </a:solidFill>
                <a:latin typeface="Arial" charset="0"/>
                <a:cs typeface="Arial" charset="0"/>
              </a:rPr>
              <a:t> situation continues to escalate for many species</a:t>
            </a:r>
            <a:r>
              <a:rPr lang="en-US" sz="1400" b="0" dirty="0" smtClean="0">
                <a:solidFill>
                  <a:srgbClr val="FFFFFF"/>
                </a:solidFill>
                <a:latin typeface="Arial" charset="0"/>
                <a:cs typeface="Arial" charset="0"/>
              </a:rPr>
              <a:t> </a:t>
            </a:r>
            <a:endParaRPr lang="en-US" sz="1400" b="0" dirty="0" smtClean="0">
              <a:solidFill>
                <a:srgbClr val="FFFFFF"/>
              </a:solidFill>
              <a:cs typeface="Arial" charset="0"/>
            </a:endParaRPr>
          </a:p>
          <a:p>
            <a:endParaRPr lang="en-US" b="0" dirty="0" smtClean="0"/>
          </a:p>
          <a:p>
            <a:r>
              <a:rPr lang="en-US" b="0" dirty="0" smtClean="0"/>
              <a:t>Whilst Rhino’s, elephants and tigers are often in the headlines,</a:t>
            </a:r>
            <a:r>
              <a:rPr lang="en-US" b="0" baseline="0" dirty="0" smtClean="0"/>
              <a:t> the same situation is facing  many other species</a:t>
            </a:r>
          </a:p>
          <a:p>
            <a:endParaRPr lang="en-US" sz="1200" b="0" dirty="0" smtClean="0">
              <a:solidFill>
                <a:srgbClr val="FFFFFF"/>
              </a:solidFill>
              <a:latin typeface="Arial" charset="0"/>
              <a:cs typeface="Arial" charset="0"/>
            </a:endParaRPr>
          </a:p>
          <a:p>
            <a:endParaRPr lang="en-US" b="0" dirty="0"/>
          </a:p>
        </p:txBody>
      </p:sp>
      <p:sp>
        <p:nvSpPr>
          <p:cNvPr id="4" name="Slide Number Placeholder 3"/>
          <p:cNvSpPr>
            <a:spLocks noGrp="1"/>
          </p:cNvSpPr>
          <p:nvPr>
            <p:ph type="sldNum" sz="quarter" idx="10"/>
          </p:nvPr>
        </p:nvSpPr>
        <p:spPr/>
        <p:txBody>
          <a:bodyPr/>
          <a:lstStyle/>
          <a:p>
            <a:fld id="{3674F88B-0F16-0C46-A960-C144A68AE2C7}" type="slidenum">
              <a:rPr lang="en-US" smtClean="0"/>
              <a:t>3</a:t>
            </a:fld>
            <a:endParaRPr lang="en-US"/>
          </a:p>
        </p:txBody>
      </p:sp>
    </p:spTree>
    <p:extLst>
      <p:ext uri="{BB962C8B-B14F-4D97-AF65-F5344CB8AC3E}">
        <p14:creationId xmlns:p14="http://schemas.microsoft.com/office/powerpoint/2010/main" val="360759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WCS has been working with authorities on a multi-national trafficking network operating across</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IndoBurma</a:t>
            </a:r>
            <a:r>
              <a:rPr lang="en-GB" sz="1200" b="0" kern="1200" baseline="0" dirty="0" smtClean="0">
                <a:solidFill>
                  <a:schemeClr val="tx1"/>
                </a:solidFill>
                <a:effectLst/>
                <a:latin typeface="+mn-lt"/>
                <a:ea typeface="+mn-ea"/>
                <a:cs typeface="+mn-cs"/>
              </a:rPr>
              <a:t> (Myanmar across to China)</a:t>
            </a: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Our</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intelligence-gathering uncovered a massive trade in wild-caught reptiles across SEA to supply Chinese markets</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This network</a:t>
            </a:r>
            <a:r>
              <a:rPr lang="en-GB" sz="1200" b="0" kern="1200" baseline="0" dirty="0" smtClean="0">
                <a:solidFill>
                  <a:schemeClr val="tx1"/>
                </a:solidFill>
                <a:effectLst/>
                <a:latin typeface="+mn-lt"/>
                <a:ea typeface="+mn-ea"/>
                <a:cs typeface="+mn-cs"/>
              </a:rPr>
              <a:t> is also involved in the trade of </a:t>
            </a:r>
            <a:r>
              <a:rPr lang="en-GB" sz="1200" b="0" kern="1200" dirty="0" smtClean="0">
                <a:solidFill>
                  <a:schemeClr val="tx1"/>
                </a:solidFill>
                <a:effectLst/>
                <a:latin typeface="+mn-lt"/>
                <a:ea typeface="+mn-ea"/>
                <a:cs typeface="+mn-cs"/>
              </a:rPr>
              <a:t>other products such as lion &amp; tiger bones, ivory, pangolins, macaques and rhino horn</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2006-2010 data on</a:t>
            </a:r>
            <a:r>
              <a:rPr lang="en-GB" sz="1200" b="0" kern="1200" baseline="0" dirty="0" smtClean="0">
                <a:solidFill>
                  <a:schemeClr val="tx1"/>
                </a:solidFill>
                <a:effectLst/>
                <a:latin typeface="+mn-lt"/>
                <a:ea typeface="+mn-ea"/>
                <a:cs typeface="+mn-cs"/>
              </a:rPr>
              <a:t> trade found regular shipments of around two containers/month</a:t>
            </a:r>
            <a:r>
              <a:rPr lang="en-GB" sz="1200" b="0" kern="1200" dirty="0" smtClean="0">
                <a:solidFill>
                  <a:schemeClr val="tx1"/>
                </a:solidFill>
                <a:effectLst/>
                <a:latin typeface="+mn-lt"/>
                <a:ea typeface="+mn-ea"/>
                <a:cs typeface="+mn-cs"/>
              </a:rPr>
              <a:t> of </a:t>
            </a:r>
            <a:r>
              <a:rPr lang="en-GB" sz="1200" b="0" kern="1200" dirty="0" err="1" smtClean="0">
                <a:solidFill>
                  <a:schemeClr val="tx1"/>
                </a:solidFill>
                <a:effectLst/>
                <a:latin typeface="+mn-lt"/>
                <a:ea typeface="+mn-ea"/>
                <a:cs typeface="+mn-cs"/>
              </a:rPr>
              <a:t>upto</a:t>
            </a:r>
            <a:r>
              <a:rPr lang="en-GB" sz="1200" b="0" kern="1200" dirty="0" smtClean="0">
                <a:solidFill>
                  <a:schemeClr val="tx1"/>
                </a:solidFill>
                <a:effectLst/>
                <a:latin typeface="+mn-lt"/>
                <a:ea typeface="+mn-ea"/>
                <a:cs typeface="+mn-cs"/>
              </a:rPr>
              <a:t> 6000 </a:t>
            </a:r>
            <a:r>
              <a:rPr lang="en-GB" sz="1200" b="0" kern="1200" dirty="0" err="1" smtClean="0">
                <a:solidFill>
                  <a:schemeClr val="tx1"/>
                </a:solidFill>
                <a:effectLst/>
                <a:latin typeface="+mn-lt"/>
                <a:ea typeface="+mn-ea"/>
                <a:cs typeface="+mn-cs"/>
              </a:rPr>
              <a:t>indvs</a:t>
            </a:r>
            <a:r>
              <a:rPr lang="en-GB" sz="1200" b="0" kern="1200" dirty="0" smtClean="0">
                <a:solidFill>
                  <a:schemeClr val="tx1"/>
                </a:solidFill>
                <a:effectLst/>
                <a:latin typeface="+mn-lt"/>
                <a:ea typeface="+mn-ea"/>
                <a:cs typeface="+mn-cs"/>
              </a:rPr>
              <a:t> of HS Turtles, Monitor</a:t>
            </a:r>
            <a:r>
              <a:rPr lang="en-GB" sz="1200" b="0" kern="1200" baseline="0" dirty="0" smtClean="0">
                <a:solidFill>
                  <a:schemeClr val="tx1"/>
                </a:solidFill>
                <a:effectLst/>
                <a:latin typeface="+mn-lt"/>
                <a:ea typeface="+mn-ea"/>
                <a:cs typeface="+mn-cs"/>
              </a:rPr>
              <a:t> lizards, and snakes</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We are continuing investigations right now, but recently we received intelligence</a:t>
            </a:r>
            <a:r>
              <a:rPr lang="en-GB" sz="1200" b="0" kern="1200" baseline="0" dirty="0" smtClean="0">
                <a:solidFill>
                  <a:schemeClr val="tx1"/>
                </a:solidFill>
                <a:effectLst/>
                <a:latin typeface="+mn-lt"/>
                <a:ea typeface="+mn-ea"/>
                <a:cs typeface="+mn-cs"/>
              </a:rPr>
              <a:t> from the first 11mths of 2014 of 2 Lao companies moving 300 tonnes of these taxa, of which 133t was turtles, which could translate to more than 50,000 turtles</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Two companies in Lao PDR – VN-CN</a:t>
            </a:r>
            <a:endParaRPr lang="en-GB"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Live turtle 133,000kg</a:t>
            </a:r>
            <a:endParaRPr lang="en-GB"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Live snake 95,000kg</a:t>
            </a:r>
            <a:endParaRPr lang="en-GB" sz="1200" b="0" u="none"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Live water monitor 71,000kg</a:t>
            </a:r>
            <a:endParaRPr lang="en-GB" sz="12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4F88B-0F16-0C46-A960-C144A68AE2C7}" type="slidenum">
              <a:rPr lang="en-US" smtClean="0"/>
              <a:t>4</a:t>
            </a:fld>
            <a:endParaRPr lang="en-US"/>
          </a:p>
        </p:txBody>
      </p:sp>
    </p:spTree>
    <p:extLst>
      <p:ext uri="{BB962C8B-B14F-4D97-AF65-F5344CB8AC3E}">
        <p14:creationId xmlns:p14="http://schemas.microsoft.com/office/powerpoint/2010/main" val="395636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smtClean="0">
                <a:solidFill>
                  <a:srgbClr val="FFFFFF"/>
                </a:solidFill>
                <a:cs typeface="Arial" charset="0"/>
              </a:rPr>
              <a:t>Increasing attention has been put on Pangolins,</a:t>
            </a:r>
            <a:r>
              <a:rPr lang="en-US" sz="1200" b="1" baseline="0" dirty="0" smtClean="0">
                <a:solidFill>
                  <a:srgbClr val="FFFFFF"/>
                </a:solidFill>
                <a:cs typeface="Arial" charset="0"/>
              </a:rPr>
              <a:t> and rightly so with an estimated 1m poached/traded in the last decade (I think that figure is based largely on media reports too), we’re seeing r</a:t>
            </a:r>
            <a:r>
              <a:rPr lang="en-US" sz="1200" b="1" dirty="0" smtClean="0">
                <a:solidFill>
                  <a:srgbClr val="FFFFFF"/>
                </a:solidFill>
                <a:cs typeface="Arial" charset="0"/>
              </a:rPr>
              <a:t>ange collapse across Asia and increasing trade of African species already. </a:t>
            </a:r>
            <a:endParaRPr lang="en-US" sz="1200" b="1" baseline="0" dirty="0" smtClean="0">
              <a:solidFill>
                <a:srgbClr val="FFFFFF"/>
              </a:solidFill>
              <a:cs typeface="Arial" charset="0"/>
            </a:endParaRPr>
          </a:p>
          <a:p>
            <a:pPr algn="l"/>
            <a:endParaRPr lang="en-US" sz="1200" b="1" baseline="0" dirty="0" smtClean="0">
              <a:solidFill>
                <a:srgbClr val="FFFFFF"/>
              </a:solidFill>
              <a:cs typeface="Arial" charset="0"/>
            </a:endParaRPr>
          </a:p>
          <a:p>
            <a:pPr algn="l"/>
            <a:r>
              <a:rPr lang="en-US" sz="1200" b="1" dirty="0" smtClean="0">
                <a:solidFill>
                  <a:srgbClr val="FFFFFF"/>
                </a:solidFill>
                <a:cs typeface="Arial" charset="0"/>
              </a:rPr>
              <a:t>WCS is fully supportive of the discussions to </a:t>
            </a:r>
            <a:r>
              <a:rPr lang="en-US" sz="1200" b="1" dirty="0" err="1" smtClean="0">
                <a:solidFill>
                  <a:srgbClr val="FFFFFF"/>
                </a:solidFill>
                <a:cs typeface="Arial" charset="0"/>
              </a:rPr>
              <a:t>uplist</a:t>
            </a:r>
            <a:r>
              <a:rPr lang="en-US" sz="1200" b="1" dirty="0" smtClean="0">
                <a:solidFill>
                  <a:srgbClr val="FFFFFF"/>
                </a:solidFill>
                <a:cs typeface="Arial" charset="0"/>
              </a:rPr>
              <a:t> all species to CITES App 1</a:t>
            </a:r>
            <a:r>
              <a:rPr lang="en-US" sz="1200" b="1" baseline="0" dirty="0" smtClean="0">
                <a:solidFill>
                  <a:srgbClr val="FFFFFF"/>
                </a:solidFill>
                <a:cs typeface="Arial" charset="0"/>
              </a:rPr>
              <a:t> and is working with a number of governments to help make this a reality</a:t>
            </a:r>
            <a:endParaRPr lang="en-US" sz="1200" b="1" dirty="0" smtClean="0">
              <a:solidFill>
                <a:srgbClr val="FFFFFF"/>
              </a:solidFill>
              <a:cs typeface="Arial" charset="0"/>
            </a:endParaRPr>
          </a:p>
          <a:p>
            <a:pPr algn="l"/>
            <a:endParaRPr lang="en-US" sz="1200" b="1" dirty="0" smtClean="0">
              <a:solidFill>
                <a:srgbClr val="FFFFFF"/>
              </a:solidFill>
              <a:cs typeface="Arial" charset="0"/>
            </a:endParaRPr>
          </a:p>
        </p:txBody>
      </p:sp>
      <p:sp>
        <p:nvSpPr>
          <p:cNvPr id="4" name="Slide Number Placeholder 3"/>
          <p:cNvSpPr>
            <a:spLocks noGrp="1"/>
          </p:cNvSpPr>
          <p:nvPr>
            <p:ph type="sldNum" sz="quarter" idx="10"/>
          </p:nvPr>
        </p:nvSpPr>
        <p:spPr/>
        <p:txBody>
          <a:bodyPr/>
          <a:lstStyle/>
          <a:p>
            <a:fld id="{3674F88B-0F16-0C46-A960-C144A68AE2C7}" type="slidenum">
              <a:rPr lang="en-US" smtClean="0"/>
              <a:t>5</a:t>
            </a:fld>
            <a:endParaRPr lang="en-US"/>
          </a:p>
        </p:txBody>
      </p:sp>
    </p:spTree>
    <p:extLst>
      <p:ext uri="{BB962C8B-B14F-4D97-AF65-F5344CB8AC3E}">
        <p14:creationId xmlns:p14="http://schemas.microsoft.com/office/powerpoint/2010/main" val="190373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Calibri" charset="0"/>
                <a:ea typeface="ＭＳ Ｐゴシック" charset="0"/>
                <a:cs typeface="ＭＳ Ｐゴシック" charset="0"/>
              </a:rPr>
              <a:t>For wildlife criminals, the men and women coordinating these networks,</a:t>
            </a:r>
            <a:r>
              <a:rPr lang="en-GB" baseline="0" dirty="0" smtClean="0">
                <a:latin typeface="Calibri" charset="0"/>
                <a:ea typeface="ＭＳ Ｐゴシック" charset="0"/>
                <a:cs typeface="ＭＳ Ｐゴシック" charset="0"/>
              </a:rPr>
              <a:t> b</a:t>
            </a:r>
            <a:r>
              <a:rPr lang="en-GB" dirty="0" smtClean="0">
                <a:latin typeface="Calibri" charset="0"/>
                <a:ea typeface="ＭＳ Ｐゴシック" charset="0"/>
                <a:cs typeface="ＭＳ Ｐゴシック" charset="0"/>
              </a:rPr>
              <a:t>usiness is good</a:t>
            </a:r>
          </a:p>
          <a:p>
            <a:endParaRPr lang="en-GB" dirty="0" smtClean="0">
              <a:latin typeface="Calibri" charset="0"/>
              <a:ea typeface="ＭＳ Ｐゴシック" charset="0"/>
              <a:cs typeface="ＭＳ Ｐゴシック" charset="0"/>
            </a:endParaRPr>
          </a:p>
          <a:p>
            <a:r>
              <a:rPr lang="en-GB" dirty="0" smtClean="0">
                <a:latin typeface="Calibri" charset="0"/>
                <a:ea typeface="ＭＳ Ｐゴシック" charset="0"/>
                <a:cs typeface="ＭＳ Ｐゴシック" charset="0"/>
              </a:rPr>
              <a:t>But we should not forget that not only are these people responsible for driving species extinct but also… </a:t>
            </a:r>
          </a:p>
          <a:p>
            <a:endParaRPr lang="en-GB"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Calibri" charset="0"/>
                <a:ea typeface="ＭＳ Ｐゴシック" charset="0"/>
                <a:cs typeface="ＭＳ Ｐゴシック" charset="0"/>
              </a:rPr>
              <a:t>We attribute these individuals, some pictured here form WCS files</a:t>
            </a:r>
            <a:r>
              <a:rPr lang="en-GB" baseline="0" dirty="0" smtClean="0">
                <a:latin typeface="Calibri" charset="0"/>
                <a:ea typeface="ＭＳ Ｐゴシック" charset="0"/>
                <a:cs typeface="ＭＳ Ｐゴシック" charset="0"/>
              </a:rPr>
              <a:t> with being </a:t>
            </a:r>
            <a:r>
              <a:rPr lang="en-GB" sz="1200" b="0" dirty="0" smtClean="0">
                <a:solidFill>
                  <a:srgbClr val="FF0000"/>
                </a:solidFill>
                <a:latin typeface="Calibri" charset="0"/>
              </a:rPr>
              <a:t>Professional, organised, cooperating internationally, innovative</a:t>
            </a:r>
          </a:p>
          <a:p>
            <a:r>
              <a:rPr lang="en-GB" dirty="0" smtClean="0">
                <a:latin typeface="Calibri" charset="0"/>
                <a:ea typeface="ＭＳ Ｐゴシック" charset="0"/>
                <a:cs typeface="ＭＳ Ｐゴシック" charset="0"/>
              </a:rPr>
              <a:t>I</a:t>
            </a:r>
            <a:r>
              <a:rPr lang="en-GB" baseline="0" dirty="0" smtClean="0">
                <a:latin typeface="Calibri" charset="0"/>
                <a:ea typeface="ＭＳ Ｐゴシック" charset="0"/>
                <a:cs typeface="ＭＳ Ｐゴシック" charset="0"/>
              </a:rPr>
              <a:t> think a</a:t>
            </a:r>
            <a:r>
              <a:rPr lang="en-GB" dirty="0" smtClean="0">
                <a:latin typeface="Calibri" charset="0"/>
                <a:ea typeface="ＭＳ Ｐゴシック" charset="0"/>
                <a:cs typeface="ＭＳ Ｐゴシック" charset="0"/>
              </a:rPr>
              <a:t>ll </a:t>
            </a:r>
            <a:r>
              <a:rPr lang="en-GB" dirty="0">
                <a:latin typeface="Calibri" charset="0"/>
                <a:ea typeface="ＭＳ Ｐゴシック" charset="0"/>
                <a:cs typeface="ＭＳ Ｐゴシック" charset="0"/>
              </a:rPr>
              <a:t>qualities we should have in our </a:t>
            </a:r>
            <a:r>
              <a:rPr lang="en-GB" dirty="0" smtClean="0">
                <a:latin typeface="Calibri" charset="0"/>
                <a:ea typeface="ＭＳ Ｐゴシック" charset="0"/>
                <a:cs typeface="ＭＳ Ｐゴシック" charset="0"/>
              </a:rPr>
              <a:t>response – that in many cases I don</a:t>
            </a:r>
            <a:r>
              <a:rPr lang="fr-FR" dirty="0" smtClean="0">
                <a:latin typeface="Calibri" charset="0"/>
                <a:ea typeface="ＭＳ Ｐゴシック" charset="0"/>
                <a:cs typeface="ＭＳ Ｐゴシック" charset="0"/>
              </a:rPr>
              <a:t>’</a:t>
            </a:r>
            <a:r>
              <a:rPr lang="en-GB" dirty="0" smtClean="0">
                <a:latin typeface="Calibri" charset="0"/>
                <a:ea typeface="ＭＳ Ｐゴシック" charset="0"/>
                <a:cs typeface="ＭＳ Ｐゴシック" charset="0"/>
              </a:rPr>
              <a:t>t think we have</a:t>
            </a:r>
            <a:endParaRPr lang="en-GB" dirty="0">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CE99E3-0F98-C147-A592-F5DC963F721E}" type="slidenum">
              <a:rPr lang="en-GB" sz="1200">
                <a:latin typeface="Calibri" charset="0"/>
              </a:rPr>
              <a:pPr eaLnBrk="1" hangingPunct="1"/>
              <a:t>6</a:t>
            </a:fld>
            <a:endParaRPr lang="en-GB"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dirty="0" smtClean="0">
                <a:latin typeface="Calibri" charset="0"/>
                <a:ea typeface="ＭＳ Ｐゴシック" charset="0"/>
                <a:cs typeface="ＭＳ Ｐゴシック" charset="0"/>
              </a:rPr>
              <a:t>These individuals are not only wildlife criminals, but in many cases are involved in other crimes, </a:t>
            </a:r>
            <a:r>
              <a:rPr lang="en-US" baseline="0" dirty="0" smtClean="0">
                <a:latin typeface="Calibri" charset="0"/>
                <a:ea typeface="ＭＳ Ｐゴシック" charset="0"/>
                <a:cs typeface="ＭＳ Ｐゴシック" charset="0"/>
              </a:rPr>
              <a:t>yet rarely are they brought to justice under those.</a:t>
            </a:r>
            <a:endParaRPr lang="en-US" dirty="0">
              <a:latin typeface="Calibri" charset="0"/>
              <a:ea typeface="ＭＳ Ｐゴシック" charset="0"/>
              <a:cs typeface="ＭＳ Ｐゴシック" charset="0"/>
            </a:endParaRPr>
          </a:p>
          <a:p>
            <a:pPr eaLnBrk="1" hangingPunct="1">
              <a:lnSpc>
                <a:spcPct val="90000"/>
              </a:lnSpc>
              <a:spcBef>
                <a:spcPct val="0"/>
              </a:spcBef>
            </a:pPr>
            <a:endParaRPr lang="en-GB" dirty="0" smtClean="0">
              <a:latin typeface="Calibri" charset="0"/>
              <a:ea typeface="ＭＳ Ｐゴシック" charset="0"/>
              <a:cs typeface="ＭＳ Ｐゴシック" charset="0"/>
            </a:endParaRPr>
          </a:p>
          <a:p>
            <a:pPr eaLnBrk="1" hangingPunct="1">
              <a:lnSpc>
                <a:spcPct val="90000"/>
              </a:lnSpc>
              <a:spcBef>
                <a:spcPct val="0"/>
              </a:spcBef>
            </a:pPr>
            <a:r>
              <a:rPr lang="en-GB" dirty="0" smtClean="0">
                <a:latin typeface="Calibri" charset="0"/>
                <a:ea typeface="ＭＳ Ｐゴシック" charset="0"/>
                <a:cs typeface="ＭＳ Ｐゴシック" charset="0"/>
              </a:rPr>
              <a:t>This was something from a brief we compiled for Vietnamese authorities on</a:t>
            </a:r>
            <a:r>
              <a:rPr lang="en-GB" baseline="0" dirty="0" smtClean="0">
                <a:latin typeface="Calibri" charset="0"/>
                <a:ea typeface="ＭＳ Ｐゴシック" charset="0"/>
                <a:cs typeface="ＭＳ Ｐゴシック" charset="0"/>
              </a:rPr>
              <a:t> a major smuggling network on the VN-CH border. </a:t>
            </a:r>
          </a:p>
          <a:p>
            <a:pPr eaLnBrk="1" hangingPunct="1">
              <a:lnSpc>
                <a:spcPct val="90000"/>
              </a:lnSpc>
              <a:spcBef>
                <a:spcPct val="0"/>
              </a:spcBef>
            </a:pPr>
            <a:r>
              <a:rPr lang="en-GB" baseline="0" dirty="0" smtClean="0">
                <a:latin typeface="Calibri" charset="0"/>
                <a:ea typeface="ＭＳ Ｐゴシック" charset="0"/>
                <a:cs typeface="ＭＳ Ｐゴシック" charset="0"/>
              </a:rPr>
              <a:t>Ultimately, the network was brought to its knees on charges of 2</a:t>
            </a:r>
            <a:r>
              <a:rPr lang="en-GB" baseline="30000" dirty="0" smtClean="0">
                <a:latin typeface="Calibri" charset="0"/>
                <a:ea typeface="ＭＳ Ｐゴシック" charset="0"/>
                <a:cs typeface="ＭＳ Ｐゴシック" charset="0"/>
              </a:rPr>
              <a:t>nd</a:t>
            </a:r>
            <a:r>
              <a:rPr lang="en-GB" baseline="0" dirty="0" smtClean="0">
                <a:latin typeface="Calibri" charset="0"/>
                <a:ea typeface="ＭＳ Ｐゴシック" charset="0"/>
                <a:cs typeface="ＭＳ Ｐゴシック" charset="0"/>
              </a:rPr>
              <a:t> hand car smuggling</a:t>
            </a:r>
          </a:p>
          <a:p>
            <a:pPr eaLnBrk="1" hangingPunct="1">
              <a:lnSpc>
                <a:spcPct val="90000"/>
              </a:lnSpc>
              <a:spcBef>
                <a:spcPct val="0"/>
              </a:spcBef>
            </a:pPr>
            <a:r>
              <a:rPr lang="en-GB" baseline="0" dirty="0" smtClean="0">
                <a:latin typeface="Calibri" charset="0"/>
                <a:ea typeface="ＭＳ Ｐゴシック" charset="0"/>
                <a:cs typeface="ＭＳ Ｐゴシック" charset="0"/>
              </a:rPr>
              <a:t>This is something that WCS is working on in many situations, where we cannot build the support for tackling wildlife conservation, we use other crimes to catalyse action</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6E4500-7686-934F-8A3C-82D6424D688A}" type="slidenum">
              <a:rPr lang="en-GB" sz="1200"/>
              <a:pPr eaLnBrk="1" hangingPunct="1"/>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Collectively, their</a:t>
            </a:r>
            <a:r>
              <a:rPr lang="en-US" baseline="0" dirty="0" smtClean="0"/>
              <a:t> has been a sharp increase in efforts to respond to wildlife trafficking in recent years. </a:t>
            </a:r>
          </a:p>
          <a:p>
            <a:r>
              <a:rPr lang="en-US" baseline="0" dirty="0" smtClean="0"/>
              <a:t>The US National strategy, the ivory crus, the various </a:t>
            </a:r>
            <a:r>
              <a:rPr lang="en-US" baseline="0" dirty="0" err="1" smtClean="0"/>
              <a:t>intl</a:t>
            </a:r>
            <a:r>
              <a:rPr lang="en-US" baseline="0" dirty="0" smtClean="0"/>
              <a:t> meetings are all important parts of the picture and help influence other countries to take action</a:t>
            </a:r>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8</a:t>
            </a:fld>
            <a:endParaRPr lang="en-US"/>
          </a:p>
        </p:txBody>
      </p:sp>
    </p:spTree>
    <p:extLst>
      <p:ext uri="{BB962C8B-B14F-4D97-AF65-F5344CB8AC3E}">
        <p14:creationId xmlns:p14="http://schemas.microsoft.com/office/powerpoint/2010/main" val="237558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disparity currently between the efforts invested in establishing global and regional mechanisms and the effort required at national levels to support their participation in such mechanisms. Furthermore, many of these regional initiatives have failed to incorporate objective metrics that would enable a clearer understanding of their achievements and weaknesses. </a:t>
            </a:r>
            <a:endParaRPr lang="en-GB"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b="1"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1" dirty="0" smtClean="0"/>
              <a:t>Unit of cooperation has been focused on ASEAN and beyond for some time</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Regional structures and mechanisms are important but alone insufficient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They fail to acknowledge the level of trust required to share </a:t>
            </a:r>
            <a:r>
              <a:rPr lang="en-US" b="0" dirty="0" err="1" smtClean="0"/>
              <a:t>intel</a:t>
            </a:r>
            <a:r>
              <a:rPr lang="en-US" b="0" dirty="0" smtClean="0"/>
              <a:t>/cooperate on a case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a:t>
            </a:r>
            <a:r>
              <a:rPr lang="en-US" b="0" dirty="0" smtClean="0"/>
              <a:t>systems of ASEAN WEN / ASEANAPOL / Interpol / WCO also all need improvement – Demand not supply driven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International mechanisms (e.g. Interpol, UNODC, CITES), regional support initiatives (e.g. ASEAN-WEN) and enforcement operations (e.g. Operation Cobra) provide greater opportunities for coordination between countries but are only as strong as their participating member countries.</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government agencies responsible for combating the illegal trade across the region still lack the political and legislative frameworks, resources, higher-level political commitment, or skills to mount an effective response. </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2) Weak monitoring of actual impact of operations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What was happening beforehand/after compared to the period of the operation to see what added value it gave and secondly, scorecards on arrests &amp; seizures tell us very little to the impact on trafficking networks, the level of the criminal network affected and the final punishment. </a:t>
            </a:r>
          </a:p>
        </p:txBody>
      </p:sp>
      <p:sp>
        <p:nvSpPr>
          <p:cNvPr id="4" name="Slide Number Placeholder 3"/>
          <p:cNvSpPr>
            <a:spLocks noGrp="1"/>
          </p:cNvSpPr>
          <p:nvPr>
            <p:ph type="sldNum" sz="quarter" idx="10"/>
          </p:nvPr>
        </p:nvSpPr>
        <p:spPr/>
        <p:txBody>
          <a:bodyPr/>
          <a:lstStyle/>
          <a:p>
            <a:fld id="{3674F88B-0F16-0C46-A960-C144A68AE2C7}" type="slidenum">
              <a:rPr lang="en-US" smtClean="0"/>
              <a:t>9</a:t>
            </a:fld>
            <a:endParaRPr lang="en-US"/>
          </a:p>
        </p:txBody>
      </p:sp>
    </p:spTree>
    <p:extLst>
      <p:ext uri="{BB962C8B-B14F-4D97-AF65-F5344CB8AC3E}">
        <p14:creationId xmlns:p14="http://schemas.microsoft.com/office/powerpoint/2010/main" val="270022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1470F2-9BB5-4B48-A620-566CC50C0CEE}"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279826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470F2-9BB5-4B48-A620-566CC50C0CEE}"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356982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470F2-9BB5-4B48-A620-566CC50C0CEE}"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415184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1470F2-9BB5-4B48-A620-566CC50C0CEE}"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95119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470F2-9BB5-4B48-A620-566CC50C0CEE}"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398750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1470F2-9BB5-4B48-A620-566CC50C0CEE}"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94160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1470F2-9BB5-4B48-A620-566CC50C0CEE}"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100054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1470F2-9BB5-4B48-A620-566CC50C0CEE}"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290775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470F2-9BB5-4B48-A620-566CC50C0CEE}"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309641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470F2-9BB5-4B48-A620-566CC50C0CEE}"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9132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470F2-9BB5-4B48-A620-566CC50C0CEE}"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59703-EB8D-4440-A8D9-C3F633C4B906}" type="slidenum">
              <a:rPr lang="en-US" smtClean="0"/>
              <a:t>‹#›</a:t>
            </a:fld>
            <a:endParaRPr lang="en-US"/>
          </a:p>
        </p:txBody>
      </p:sp>
    </p:spTree>
    <p:extLst>
      <p:ext uri="{BB962C8B-B14F-4D97-AF65-F5344CB8AC3E}">
        <p14:creationId xmlns:p14="http://schemas.microsoft.com/office/powerpoint/2010/main" val="61122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470F2-9BB5-4B48-A620-566CC50C0CEE}"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59703-EB8D-4440-A8D9-C3F633C4B906}" type="slidenum">
              <a:rPr lang="en-US" smtClean="0"/>
              <a:t>‹#›</a:t>
            </a:fld>
            <a:endParaRPr lang="en-US"/>
          </a:p>
        </p:txBody>
      </p:sp>
    </p:spTree>
    <p:extLst>
      <p:ext uri="{BB962C8B-B14F-4D97-AF65-F5344CB8AC3E}">
        <p14:creationId xmlns:p14="http://schemas.microsoft.com/office/powerpoint/2010/main" val="3095182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microsoft.com/office/2007/relationships/hdphoto" Target="../media/hdphoto9.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8.wdp"/><Relationship Id="rId5" Type="http://schemas.microsoft.com/office/2007/relationships/hdphoto" Target="../media/hdphoto7.wdp"/><Relationship Id="rId4" Type="http://schemas.microsoft.com/office/2007/relationships/hdphoto" Target="../media/hdphoto6.wdp"/><Relationship Id="rId9"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4.jpeg"/><Relationship Id="rId5" Type="http://schemas.microsoft.com/office/2007/relationships/hdphoto" Target="../media/hdphoto11.wdp"/><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9.jpeg"/><Relationship Id="rId10"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0046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69" y="0"/>
            <a:ext cx="9144000" cy="6858000"/>
          </a:xfrm>
          <a:prstGeom prst="rect">
            <a:avLst/>
          </a:prstGeom>
        </p:spPr>
      </p:pic>
      <p:sp>
        <p:nvSpPr>
          <p:cNvPr id="2" name="Rectangle 1"/>
          <p:cNvSpPr/>
          <p:nvPr/>
        </p:nvSpPr>
        <p:spPr>
          <a:xfrm>
            <a:off x="5706533" y="5928900"/>
            <a:ext cx="3437468" cy="923330"/>
          </a:xfrm>
          <a:prstGeom prst="rect">
            <a:avLst/>
          </a:prstGeom>
          <a:solidFill>
            <a:schemeClr val="tx1">
              <a:alpha val="50000"/>
            </a:schemeClr>
          </a:solidFill>
        </p:spPr>
        <p:txBody>
          <a:bodyPr wrap="square">
            <a:spAutoFit/>
          </a:bodyPr>
          <a:lstStyle/>
          <a:p>
            <a:pPr algn="r"/>
            <a:r>
              <a:rPr lang="en-US" b="1" dirty="0" smtClean="0">
                <a:solidFill>
                  <a:srgbClr val="FFFFFF"/>
                </a:solidFill>
                <a:cs typeface="Cambria"/>
              </a:rPr>
              <a:t>Scott Roberton Ph.D</a:t>
            </a:r>
          </a:p>
          <a:p>
            <a:pPr algn="r"/>
            <a:r>
              <a:rPr lang="en-US" b="1" dirty="0" smtClean="0">
                <a:solidFill>
                  <a:srgbClr val="FFFFFF"/>
                </a:solidFill>
                <a:cs typeface="Cambria"/>
              </a:rPr>
              <a:t>Wildlife Conservation Society</a:t>
            </a:r>
          </a:p>
          <a:p>
            <a:pPr algn="r"/>
            <a:r>
              <a:rPr lang="en-US" b="1" dirty="0" smtClean="0">
                <a:solidFill>
                  <a:srgbClr val="FFFFFF"/>
                </a:solidFill>
                <a:cs typeface="Cambria"/>
              </a:rPr>
              <a:t>sroberton@wcs.org  /  @</a:t>
            </a:r>
            <a:r>
              <a:rPr lang="en-US" b="1" dirty="0" err="1" smtClean="0">
                <a:solidFill>
                  <a:srgbClr val="FFFFFF"/>
                </a:solidFill>
                <a:cs typeface="Cambria"/>
              </a:rPr>
              <a:t>owstons</a:t>
            </a:r>
            <a:endParaRPr lang="en-US" b="1" dirty="0" smtClean="0">
              <a:solidFill>
                <a:srgbClr val="FFFFFF"/>
              </a:solidFill>
              <a:cs typeface="Cambria"/>
            </a:endParaRPr>
          </a:p>
        </p:txBody>
      </p:sp>
      <p:sp>
        <p:nvSpPr>
          <p:cNvPr id="4099" name="TextBox 3"/>
          <p:cNvSpPr txBox="1">
            <a:spLocks noChangeArrowheads="1"/>
          </p:cNvSpPr>
          <p:nvPr/>
        </p:nvSpPr>
        <p:spPr bwMode="auto">
          <a:xfrm>
            <a:off x="-13368" y="0"/>
            <a:ext cx="9170737" cy="1169551"/>
          </a:xfrm>
          <a:prstGeom prst="rect">
            <a:avLst/>
          </a:prstGeom>
          <a:solidFill>
            <a:schemeClr val="tx1">
              <a:alpha val="23000"/>
            </a:schemeClr>
          </a:solidFill>
          <a:ln>
            <a:noFill/>
          </a:ln>
        </p:spPr>
        <p:txBody>
          <a:bodyPr wrap="square">
            <a:spAutoFit/>
          </a:bodyPr>
          <a:lstStyle>
            <a:lvl1pPr eaLnBrk="0" hangingPunct="0">
              <a:defRPr sz="2400">
                <a:solidFill>
                  <a:schemeClr val="tx1"/>
                </a:solidFill>
                <a:latin typeface="Impact" charset="0"/>
                <a:ea typeface="ＭＳ Ｐゴシック" charset="0"/>
                <a:cs typeface="ＭＳ Ｐゴシック" charset="0"/>
              </a:defRPr>
            </a:lvl1pPr>
            <a:lvl2pPr marL="742950" indent="-285750" eaLnBrk="0" hangingPunct="0">
              <a:defRPr sz="2400">
                <a:solidFill>
                  <a:schemeClr val="tx1"/>
                </a:solidFill>
                <a:latin typeface="Impact" charset="0"/>
                <a:ea typeface="ＭＳ Ｐゴシック" charset="0"/>
              </a:defRPr>
            </a:lvl2pPr>
            <a:lvl3pPr marL="1143000" indent="-228600" eaLnBrk="0" hangingPunct="0">
              <a:defRPr sz="2400">
                <a:solidFill>
                  <a:schemeClr val="tx1"/>
                </a:solidFill>
                <a:latin typeface="Impact" charset="0"/>
                <a:ea typeface="ＭＳ Ｐゴシック" charset="0"/>
              </a:defRPr>
            </a:lvl3pPr>
            <a:lvl4pPr marL="1600200" indent="-228600" eaLnBrk="0" hangingPunct="0">
              <a:defRPr sz="2400">
                <a:solidFill>
                  <a:schemeClr val="tx1"/>
                </a:solidFill>
                <a:latin typeface="Impact" charset="0"/>
                <a:ea typeface="ＭＳ Ｐゴシック" charset="0"/>
              </a:defRPr>
            </a:lvl4pPr>
            <a:lvl5pPr marL="2057400" indent="-228600" eaLnBrk="0" hangingPunct="0">
              <a:defRPr sz="2400">
                <a:solidFill>
                  <a:schemeClr val="tx1"/>
                </a:solidFill>
                <a:latin typeface="Impact" charset="0"/>
                <a:ea typeface="ＭＳ Ｐゴシック" charset="0"/>
              </a:defRPr>
            </a:lvl5pPr>
            <a:lvl6pPr marL="2514600" indent="-228600" eaLnBrk="0" fontAlgn="base" hangingPunct="0">
              <a:spcBef>
                <a:spcPct val="0"/>
              </a:spcBef>
              <a:spcAft>
                <a:spcPct val="0"/>
              </a:spcAft>
              <a:defRPr sz="2400">
                <a:solidFill>
                  <a:schemeClr val="tx1"/>
                </a:solidFill>
                <a:latin typeface="Impact" charset="0"/>
                <a:ea typeface="ＭＳ Ｐゴシック" charset="0"/>
              </a:defRPr>
            </a:lvl6pPr>
            <a:lvl7pPr marL="2971800" indent="-228600" eaLnBrk="0" fontAlgn="base" hangingPunct="0">
              <a:spcBef>
                <a:spcPct val="0"/>
              </a:spcBef>
              <a:spcAft>
                <a:spcPct val="0"/>
              </a:spcAft>
              <a:defRPr sz="2400">
                <a:solidFill>
                  <a:schemeClr val="tx1"/>
                </a:solidFill>
                <a:latin typeface="Impact" charset="0"/>
                <a:ea typeface="ＭＳ Ｐゴシック" charset="0"/>
              </a:defRPr>
            </a:lvl7pPr>
            <a:lvl8pPr marL="3429000" indent="-228600" eaLnBrk="0" fontAlgn="base" hangingPunct="0">
              <a:spcBef>
                <a:spcPct val="0"/>
              </a:spcBef>
              <a:spcAft>
                <a:spcPct val="0"/>
              </a:spcAft>
              <a:defRPr sz="2400">
                <a:solidFill>
                  <a:schemeClr val="tx1"/>
                </a:solidFill>
                <a:latin typeface="Impact" charset="0"/>
                <a:ea typeface="ＭＳ Ｐゴシック" charset="0"/>
              </a:defRPr>
            </a:lvl8pPr>
            <a:lvl9pPr marL="3886200" indent="-228600" eaLnBrk="0" fontAlgn="base" hangingPunct="0">
              <a:spcBef>
                <a:spcPct val="0"/>
              </a:spcBef>
              <a:spcAft>
                <a:spcPct val="0"/>
              </a:spcAft>
              <a:defRPr sz="2400">
                <a:solidFill>
                  <a:schemeClr val="tx1"/>
                </a:solidFill>
                <a:latin typeface="Impact" charset="0"/>
                <a:ea typeface="ＭＳ Ｐゴシック" charset="0"/>
              </a:defRPr>
            </a:lvl9pPr>
          </a:lstStyle>
          <a:p>
            <a:pPr algn="r" eaLnBrk="1" hangingPunct="1"/>
            <a:r>
              <a:rPr lang="en-US" sz="4000" b="1" dirty="0">
                <a:solidFill>
                  <a:srgbClr val="FFFFFF"/>
                </a:solidFill>
                <a:latin typeface="+mn-lt"/>
                <a:cs typeface="Cambria"/>
              </a:rPr>
              <a:t>W</a:t>
            </a:r>
            <a:r>
              <a:rPr lang="en-US" sz="4000" b="1" dirty="0" smtClean="0">
                <a:solidFill>
                  <a:srgbClr val="FFFFFF"/>
                </a:solidFill>
                <a:latin typeface="+mn-lt"/>
                <a:cs typeface="Cambria"/>
              </a:rPr>
              <a:t>ildlife trafficking in Asia:</a:t>
            </a:r>
          </a:p>
          <a:p>
            <a:pPr algn="r" eaLnBrk="1" hangingPunct="1"/>
            <a:r>
              <a:rPr lang="en-US" sz="3000" b="1" dirty="0" smtClean="0">
                <a:solidFill>
                  <a:srgbClr val="FFFFFF"/>
                </a:solidFill>
                <a:latin typeface="+mn-lt"/>
                <a:cs typeface="Cambria"/>
              </a:rPr>
              <a:t>Key issues and responses</a:t>
            </a:r>
          </a:p>
        </p:txBody>
      </p:sp>
      <p:pic>
        <p:nvPicPr>
          <p:cNvPr id="7"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066" y="122767"/>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815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808AHKG0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01" y="0"/>
            <a:ext cx="9249539" cy="6858000"/>
          </a:xfrm>
          <a:prstGeom prst="rect">
            <a:avLst/>
          </a:prstGeom>
        </p:spPr>
      </p:pic>
      <p:sp>
        <p:nvSpPr>
          <p:cNvPr id="3" name="TextBox 2"/>
          <p:cNvSpPr txBox="1"/>
          <p:nvPr/>
        </p:nvSpPr>
        <p:spPr>
          <a:xfrm>
            <a:off x="0" y="5157788"/>
            <a:ext cx="9144000" cy="1015663"/>
          </a:xfrm>
          <a:prstGeom prst="rect">
            <a:avLst/>
          </a:prstGeom>
          <a:solidFill>
            <a:schemeClr val="bg1">
              <a:lumMod val="95000"/>
              <a:lumOff val="5000"/>
              <a:alpha val="55000"/>
            </a:schemeClr>
          </a:solidFill>
        </p:spPr>
        <p:txBody>
          <a:bodyPr>
            <a:spAutoFit/>
          </a:bodyPr>
          <a:lstStyle/>
          <a:p>
            <a:pPr>
              <a:defRPr/>
            </a:pPr>
            <a:r>
              <a:rPr lang="en-US" sz="3000" b="1" dirty="0" smtClean="0"/>
              <a:t>Seizures of products from dead animals celebrated as a success….</a:t>
            </a:r>
            <a:endParaRPr lang="en-US" sz="3000" b="1" dirty="0"/>
          </a:p>
        </p:txBody>
      </p:sp>
    </p:spTree>
    <p:extLst>
      <p:ext uri="{BB962C8B-B14F-4D97-AF65-F5344CB8AC3E}">
        <p14:creationId xmlns:p14="http://schemas.microsoft.com/office/powerpoint/2010/main" val="204143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ino-poaching-in-South-A-0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417"/>
            <a:ext cx="9144000" cy="6777571"/>
          </a:xfrm>
          <a:prstGeom prst="rect">
            <a:avLst/>
          </a:prstGeom>
        </p:spPr>
      </p:pic>
      <p:pic>
        <p:nvPicPr>
          <p:cNvPr id="9" name="Picture 8" descr="sukamto2.JPG"/>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0" y="0"/>
            <a:ext cx="10091053" cy="6777571"/>
          </a:xfrm>
          <a:prstGeom prst="rect">
            <a:avLst/>
          </a:prstGeom>
        </p:spPr>
      </p:pic>
      <p:sp>
        <p:nvSpPr>
          <p:cNvPr id="10" name="TextBox 9"/>
          <p:cNvSpPr txBox="1"/>
          <p:nvPr/>
        </p:nvSpPr>
        <p:spPr>
          <a:xfrm>
            <a:off x="0" y="0"/>
            <a:ext cx="9144000" cy="830997"/>
          </a:xfrm>
          <a:prstGeom prst="rect">
            <a:avLst/>
          </a:prstGeom>
          <a:solidFill>
            <a:schemeClr val="bg1">
              <a:lumMod val="95000"/>
              <a:lumOff val="5000"/>
              <a:alpha val="55000"/>
            </a:schemeClr>
          </a:solidFill>
        </p:spPr>
        <p:txBody>
          <a:bodyPr>
            <a:spAutoFit/>
          </a:bodyPr>
          <a:lstStyle/>
          <a:p>
            <a:pPr>
              <a:defRPr/>
            </a:pPr>
            <a:r>
              <a:rPr lang="en-US" sz="2400" b="1" dirty="0" smtClean="0"/>
              <a:t>Success is when the criminals who are behind the illegal slaughter and trade of these animals are brought to justice</a:t>
            </a:r>
            <a:endParaRPr lang="en-US" sz="2400" b="1" dirty="0"/>
          </a:p>
        </p:txBody>
      </p:sp>
    </p:spTree>
    <p:extLst>
      <p:ext uri="{BB962C8B-B14F-4D97-AF65-F5344CB8AC3E}">
        <p14:creationId xmlns:p14="http://schemas.microsoft.com/office/powerpoint/2010/main" val="1764025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152400" y="80963"/>
            <a:ext cx="8915400" cy="64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800" b="1" dirty="0"/>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smtClean="0"/>
          </a:p>
          <a:p>
            <a:pPr algn="r" eaLnBrk="1" hangingPunct="1"/>
            <a:r>
              <a:rPr lang="en-US" b="1" dirty="0" smtClean="0">
                <a:solidFill>
                  <a:srgbClr val="FFFFFF"/>
                </a:solidFill>
              </a:rPr>
              <a:t>2008-2013</a:t>
            </a:r>
            <a:endParaRPr lang="en-US" b="1" dirty="0">
              <a:solidFill>
                <a:srgbClr val="FFFFFF"/>
              </a:solidFill>
            </a:endParaRPr>
          </a:p>
          <a:p>
            <a:pPr algn="r" eaLnBrk="1" hangingPunct="1"/>
            <a:r>
              <a:rPr lang="en-US" b="1" dirty="0" smtClean="0">
                <a:solidFill>
                  <a:srgbClr val="FFFFFF"/>
                </a:solidFill>
              </a:rPr>
              <a:t>19 rhino horn arrests</a:t>
            </a:r>
            <a:endParaRPr lang="en-US" b="1" dirty="0">
              <a:solidFill>
                <a:srgbClr val="FFFFFF"/>
              </a:solidFill>
            </a:endParaRPr>
          </a:p>
          <a:p>
            <a:pPr algn="r" eaLnBrk="1" hangingPunct="1"/>
            <a:r>
              <a:rPr lang="en-US" b="1" dirty="0">
                <a:solidFill>
                  <a:srgbClr val="FFFFFF"/>
                </a:solidFill>
              </a:rPr>
              <a:t>1 person jailed</a:t>
            </a:r>
          </a:p>
          <a:p>
            <a:pPr algn="r" eaLnBrk="1" hangingPunct="1"/>
            <a:r>
              <a:rPr lang="en-US" b="1" dirty="0">
                <a:solidFill>
                  <a:srgbClr val="FFFFFF"/>
                </a:solidFill>
              </a:rPr>
              <a:t>Some </a:t>
            </a:r>
            <a:r>
              <a:rPr lang="en-US" b="1" dirty="0" smtClean="0">
                <a:solidFill>
                  <a:srgbClr val="FFFFFF"/>
                </a:solidFill>
              </a:rPr>
              <a:t>small fines</a:t>
            </a:r>
            <a:endParaRPr lang="en-US" b="1" dirty="0">
              <a:solidFill>
                <a:srgbClr val="FFFFFF"/>
              </a:solidFill>
            </a:endParaRPr>
          </a:p>
          <a:p>
            <a:pPr algn="r" eaLnBrk="1" hangingPunct="1"/>
            <a:r>
              <a:rPr lang="en-US" b="1" dirty="0">
                <a:solidFill>
                  <a:srgbClr val="FFFFFF"/>
                </a:solidFill>
              </a:rPr>
              <a:t>Many cases still </a:t>
            </a:r>
            <a:r>
              <a:rPr lang="en-US" b="1" dirty="0" smtClean="0">
                <a:solidFill>
                  <a:srgbClr val="FFFFFF"/>
                </a:solidFill>
              </a:rPr>
              <a:t>open</a:t>
            </a:r>
          </a:p>
          <a:p>
            <a:pPr algn="r" eaLnBrk="1" hangingPunct="1"/>
            <a:r>
              <a:rPr lang="en-US" b="1" dirty="0" smtClean="0">
                <a:solidFill>
                  <a:srgbClr val="FFFFFF"/>
                </a:solidFill>
              </a:rPr>
              <a:t>No additional arrests following interrogation</a:t>
            </a:r>
          </a:p>
        </p:txBody>
      </p:sp>
      <p:pic>
        <p:nvPicPr>
          <p:cNvPr id="3" name="Picture 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4">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52400" y="1728309"/>
            <a:ext cx="690245" cy="1386967"/>
          </a:xfrm>
          <a:prstGeom prst="rect">
            <a:avLst/>
          </a:prstGeom>
        </p:spPr>
      </p:pic>
      <p:pic>
        <p:nvPicPr>
          <p:cNvPr id="11" name="Picture 10"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73622" y="1678044"/>
            <a:ext cx="690245" cy="1386967"/>
          </a:xfrm>
          <a:prstGeom prst="rect">
            <a:avLst/>
          </a:prstGeom>
        </p:spPr>
      </p:pic>
      <p:pic>
        <p:nvPicPr>
          <p:cNvPr id="12" name="Picture 11"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94842" y="1678044"/>
            <a:ext cx="690245" cy="1386967"/>
          </a:xfrm>
          <a:prstGeom prst="rect">
            <a:avLst/>
          </a:prstGeom>
        </p:spPr>
      </p:pic>
      <p:pic>
        <p:nvPicPr>
          <p:cNvPr id="13" name="Picture 1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016064" y="1678578"/>
            <a:ext cx="690245" cy="1386967"/>
          </a:xfrm>
          <a:prstGeom prst="rect">
            <a:avLst/>
          </a:prstGeom>
        </p:spPr>
      </p:pic>
      <p:pic>
        <p:nvPicPr>
          <p:cNvPr id="14" name="Picture 1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610221" y="1676442"/>
            <a:ext cx="690245" cy="1386967"/>
          </a:xfrm>
          <a:prstGeom prst="rect">
            <a:avLst/>
          </a:prstGeom>
        </p:spPr>
      </p:pic>
      <p:pic>
        <p:nvPicPr>
          <p:cNvPr id="15" name="Picture 1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231443" y="1676976"/>
            <a:ext cx="690245" cy="1386967"/>
          </a:xfrm>
          <a:prstGeom prst="rect">
            <a:avLst/>
          </a:prstGeom>
        </p:spPr>
      </p:pic>
      <p:pic>
        <p:nvPicPr>
          <p:cNvPr id="16" name="Picture 15"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852663" y="1676976"/>
            <a:ext cx="690245" cy="1386967"/>
          </a:xfrm>
          <a:prstGeom prst="rect">
            <a:avLst/>
          </a:prstGeom>
        </p:spPr>
      </p:pic>
      <p:pic>
        <p:nvPicPr>
          <p:cNvPr id="17" name="Picture 16"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473885" y="1677510"/>
            <a:ext cx="690245" cy="1386967"/>
          </a:xfrm>
          <a:prstGeom prst="rect">
            <a:avLst/>
          </a:prstGeom>
        </p:spPr>
      </p:pic>
      <p:pic>
        <p:nvPicPr>
          <p:cNvPr id="18" name="Picture 17"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6375834" y="1694443"/>
            <a:ext cx="690245" cy="1386967"/>
          </a:xfrm>
          <a:prstGeom prst="rect">
            <a:avLst/>
          </a:prstGeom>
        </p:spPr>
      </p:pic>
      <p:pic>
        <p:nvPicPr>
          <p:cNvPr id="19" name="Picture 18"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015280" y="1711376"/>
            <a:ext cx="690245" cy="1386967"/>
          </a:xfrm>
          <a:prstGeom prst="rect">
            <a:avLst/>
          </a:prstGeom>
        </p:spPr>
      </p:pic>
      <p:pic>
        <p:nvPicPr>
          <p:cNvPr id="20" name="Picture 19"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8597" y="3122163"/>
            <a:ext cx="690245" cy="1386967"/>
          </a:xfrm>
          <a:prstGeom prst="rect">
            <a:avLst/>
          </a:prstGeom>
        </p:spPr>
      </p:pic>
      <p:pic>
        <p:nvPicPr>
          <p:cNvPr id="21" name="Picture 20"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59819" y="3122697"/>
            <a:ext cx="690245" cy="1386967"/>
          </a:xfrm>
          <a:prstGeom prst="rect">
            <a:avLst/>
          </a:prstGeom>
        </p:spPr>
      </p:pic>
      <p:pic>
        <p:nvPicPr>
          <p:cNvPr id="22" name="Picture 21"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53976" y="3120561"/>
            <a:ext cx="690245" cy="1386967"/>
          </a:xfrm>
          <a:prstGeom prst="rect">
            <a:avLst/>
          </a:prstGeom>
        </p:spPr>
      </p:pic>
      <p:pic>
        <p:nvPicPr>
          <p:cNvPr id="23" name="Picture 22"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975198" y="3121095"/>
            <a:ext cx="690245" cy="1386967"/>
          </a:xfrm>
          <a:prstGeom prst="rect">
            <a:avLst/>
          </a:prstGeom>
        </p:spPr>
      </p:pic>
      <p:pic>
        <p:nvPicPr>
          <p:cNvPr id="24" name="Picture 2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081300" y="1678578"/>
            <a:ext cx="690245" cy="1386967"/>
          </a:xfrm>
          <a:prstGeom prst="rect">
            <a:avLst/>
          </a:prstGeom>
        </p:spPr>
      </p:pic>
      <p:pic>
        <p:nvPicPr>
          <p:cNvPr id="25" name="Picture 2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702522" y="1679112"/>
            <a:ext cx="690245" cy="1386967"/>
          </a:xfrm>
          <a:prstGeom prst="rect">
            <a:avLst/>
          </a:prstGeom>
        </p:spPr>
      </p:pic>
      <p:pic>
        <p:nvPicPr>
          <p:cNvPr id="34" name="Picture 33"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7">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582613" y="3115276"/>
            <a:ext cx="690245" cy="1386967"/>
          </a:xfrm>
          <a:prstGeom prst="rect">
            <a:avLst/>
          </a:prstGeom>
        </p:spPr>
      </p:pic>
      <p:pic>
        <p:nvPicPr>
          <p:cNvPr id="35" name="Picture 34" descr="man_silhouette_clip_art.png"/>
          <p:cNvPicPr>
            <a:picLocks noChangeAspect="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backgroundRemoval t="1145" b="98473" l="3448" r="95402">
                        <a14:foregroundMark x1="50958" y1="10115" x2="50958" y2="10115"/>
                      </a14:backgroundRemoval>
                    </a14:imgEffect>
                    <a14:imgEffect>
                      <a14:colorTemperature colorTemp="11200"/>
                    </a14:imgEffect>
                  </a14:imgLayer>
                </a14:imgProps>
              </a:ext>
              <a:ext uri="{28A0092B-C50C-407E-A947-70E740481C1C}">
                <a14:useLocalDpi xmlns:a14="http://schemas.microsoft.com/office/drawing/2010/main"/>
              </a:ext>
            </a:extLst>
          </a:blip>
          <a:srcRect/>
          <a:stretch/>
        </p:blipFill>
        <p:spPr>
          <a:xfrm>
            <a:off x="138597" y="4516583"/>
            <a:ext cx="690245" cy="1386967"/>
          </a:xfrm>
          <a:prstGeom prst="rect">
            <a:avLst/>
          </a:prstGeom>
        </p:spPr>
      </p:pic>
      <p:pic>
        <p:nvPicPr>
          <p:cNvPr id="36" name="Picture 35"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176773" y="3129616"/>
            <a:ext cx="690245" cy="1386967"/>
          </a:xfrm>
          <a:prstGeom prst="rect">
            <a:avLst/>
          </a:prstGeom>
        </p:spPr>
      </p:pic>
      <p:sp>
        <p:nvSpPr>
          <p:cNvPr id="37" name="TextBox 36"/>
          <p:cNvSpPr txBox="1"/>
          <p:nvPr/>
        </p:nvSpPr>
        <p:spPr>
          <a:xfrm>
            <a:off x="12325" y="-5147"/>
            <a:ext cx="9144000" cy="1015663"/>
          </a:xfrm>
          <a:prstGeom prst="rect">
            <a:avLst/>
          </a:prstGeom>
          <a:noFill/>
        </p:spPr>
        <p:txBody>
          <a:bodyPr>
            <a:spAutoFit/>
          </a:bodyPr>
          <a:lstStyle/>
          <a:p>
            <a:pPr>
              <a:defRPr/>
            </a:pPr>
            <a:r>
              <a:rPr lang="en-US" sz="3000" b="1" dirty="0">
                <a:solidFill>
                  <a:srgbClr val="FFFFFF"/>
                </a:solidFill>
              </a:rPr>
              <a:t>C</a:t>
            </a:r>
            <a:r>
              <a:rPr lang="en-US" sz="3000" b="1" dirty="0" smtClean="0">
                <a:solidFill>
                  <a:srgbClr val="FFFFFF"/>
                </a:solidFill>
              </a:rPr>
              <a:t>riminal justice system not effectively addressing the criminal groups in Asia yet</a:t>
            </a:r>
            <a:endParaRPr lang="en-US" sz="3000" b="1" dirty="0">
              <a:solidFill>
                <a:srgbClr val="FFFFFF"/>
              </a:solidFill>
            </a:endParaRPr>
          </a:p>
        </p:txBody>
      </p:sp>
    </p:spTree>
    <p:extLst>
      <p:ext uri="{BB962C8B-B14F-4D97-AF65-F5344CB8AC3E}">
        <p14:creationId xmlns:p14="http://schemas.microsoft.com/office/powerpoint/2010/main" val="3815116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012115">
            <a:off x="265063" y="3206749"/>
            <a:ext cx="2291113" cy="331152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05395">
            <a:off x="1895710" y="2674192"/>
            <a:ext cx="2692400" cy="3589867"/>
          </a:xfrm>
          <a:prstGeom prst="rect">
            <a:avLst/>
          </a:prstGeom>
        </p:spPr>
      </p:pic>
      <p:sp>
        <p:nvSpPr>
          <p:cNvPr id="4" name="TextBox 3"/>
          <p:cNvSpPr txBox="1"/>
          <p:nvPr/>
        </p:nvSpPr>
        <p:spPr>
          <a:xfrm>
            <a:off x="-1571625" y="374650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91960">
            <a:off x="3906721" y="2037162"/>
            <a:ext cx="2121513" cy="3003913"/>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32123">
            <a:off x="5661465" y="1707976"/>
            <a:ext cx="2114783" cy="2742168"/>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33613">
            <a:off x="7137630" y="193681"/>
            <a:ext cx="1742052" cy="2443761"/>
          </a:xfrm>
          <a:prstGeom prst="rect">
            <a:avLst/>
          </a:prstGeom>
        </p:spPr>
      </p:pic>
      <p:sp>
        <p:nvSpPr>
          <p:cNvPr id="9" name="TextBox 8"/>
          <p:cNvSpPr txBox="1"/>
          <p:nvPr/>
        </p:nvSpPr>
        <p:spPr>
          <a:xfrm>
            <a:off x="-16937" y="-1"/>
            <a:ext cx="9160937" cy="584776"/>
          </a:xfrm>
          <a:prstGeom prst="rect">
            <a:avLst/>
          </a:prstGeom>
          <a:solidFill>
            <a:schemeClr val="tx1">
              <a:lumMod val="50000"/>
              <a:alpha val="59000"/>
            </a:schemeClr>
          </a:soli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3200" b="1" dirty="0" smtClean="0">
                <a:solidFill>
                  <a:srgbClr val="FFFFFF"/>
                </a:solidFill>
                <a:cs typeface="Cambria" charset="0"/>
              </a:rPr>
              <a:t>Are consumers listening?</a:t>
            </a:r>
            <a:endParaRPr lang="en-GB" sz="1800" b="1" dirty="0" smtClean="0">
              <a:solidFill>
                <a:srgbClr val="FFFFFF"/>
              </a:solidFill>
              <a:latin typeface="+mn-lt"/>
              <a:cs typeface="Cambria" charset="0"/>
            </a:endParaRPr>
          </a:p>
        </p:txBody>
      </p:sp>
    </p:spTree>
    <p:extLst>
      <p:ext uri="{BB962C8B-B14F-4D97-AF65-F5344CB8AC3E}">
        <p14:creationId xmlns:p14="http://schemas.microsoft.com/office/powerpoint/2010/main" val="3380401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1" y="2845026"/>
            <a:ext cx="9144000" cy="954107"/>
          </a:xfrm>
          <a:prstGeom prst="rect">
            <a:avLst/>
          </a:prstGeom>
          <a:solidFill>
            <a:srgbClr val="000000">
              <a:alpha val="59000"/>
            </a:srgbClr>
          </a:solidFill>
        </p:spPr>
        <p:txBody>
          <a:bodyPr>
            <a:spAutoFit/>
          </a:bodyPr>
          <a:lstStyle/>
          <a:p>
            <a:pPr algn="ctr"/>
            <a:r>
              <a:rPr lang="en-US" sz="2800" b="1" dirty="0" smtClean="0">
                <a:solidFill>
                  <a:schemeClr val="bg1"/>
                </a:solidFill>
              </a:rPr>
              <a:t>Governments </a:t>
            </a:r>
            <a:r>
              <a:rPr lang="en-US" sz="2800" b="1" dirty="0">
                <a:solidFill>
                  <a:schemeClr val="bg1"/>
                </a:solidFill>
              </a:rPr>
              <a:t>action, or inaction are </a:t>
            </a:r>
            <a:r>
              <a:rPr lang="en-US" sz="2800" b="1" dirty="0" smtClean="0">
                <a:solidFill>
                  <a:schemeClr val="bg1"/>
                </a:solidFill>
              </a:rPr>
              <a:t>important drivers </a:t>
            </a:r>
            <a:r>
              <a:rPr lang="en-US" sz="2800" b="1" dirty="0">
                <a:solidFill>
                  <a:schemeClr val="bg1"/>
                </a:solidFill>
              </a:rPr>
              <a:t>to </a:t>
            </a:r>
            <a:r>
              <a:rPr lang="en-US" sz="2800" b="1" dirty="0" smtClean="0">
                <a:solidFill>
                  <a:schemeClr val="bg1"/>
                </a:solidFill>
              </a:rPr>
              <a:t>changing traditional consumptive behavior </a:t>
            </a:r>
            <a:endParaRPr lang="en-US" sz="2800" b="1" dirty="0">
              <a:solidFill>
                <a:schemeClr val="bg1"/>
              </a:solidFill>
            </a:endParaRPr>
          </a:p>
        </p:txBody>
      </p:sp>
    </p:spTree>
    <p:extLst>
      <p:ext uri="{BB962C8B-B14F-4D97-AF65-F5344CB8AC3E}">
        <p14:creationId xmlns:p14="http://schemas.microsoft.com/office/powerpoint/2010/main" val="125989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1738" y="1023370"/>
            <a:ext cx="8449723" cy="3085797"/>
            <a:chOff x="321739" y="2802466"/>
            <a:chExt cx="8449723" cy="3085797"/>
          </a:xfrm>
        </p:grpSpPr>
        <p:pic>
          <p:nvPicPr>
            <p:cNvPr id="3" name="Picture 2" descr="Screen Shot 2015-01-09 at 20.06.46.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098336">
              <a:off x="321739" y="3496732"/>
              <a:ext cx="3386667" cy="2326318"/>
            </a:xfrm>
            <a:prstGeom prst="rect">
              <a:avLst/>
            </a:prstGeom>
          </p:spPr>
        </p:pic>
        <p:pic>
          <p:nvPicPr>
            <p:cNvPr id="8" name="Picture 7" descr="Screen Shot 2015-01-09 at 20.06.4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706414">
              <a:off x="5384795" y="3578444"/>
              <a:ext cx="3386667" cy="2309819"/>
            </a:xfrm>
            <a:prstGeom prst="rect">
              <a:avLst/>
            </a:prstGeom>
          </p:spPr>
        </p:pic>
        <p:pic>
          <p:nvPicPr>
            <p:cNvPr id="9" name="Picture 8" descr="Screen Shot 2015-01-09 at 20.06.3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8533" y="2802466"/>
              <a:ext cx="3386667" cy="2428096"/>
            </a:xfrm>
            <a:prstGeom prst="rect">
              <a:avLst/>
            </a:prstGeom>
            <a:ln>
              <a:solidFill>
                <a:schemeClr val="tx1"/>
              </a:solidFill>
            </a:ln>
          </p:spPr>
        </p:pic>
      </p:grpSp>
      <p:sp>
        <p:nvSpPr>
          <p:cNvPr id="11" name="Rectangle 10"/>
          <p:cNvSpPr/>
          <p:nvPr/>
        </p:nvSpPr>
        <p:spPr>
          <a:xfrm>
            <a:off x="2286000" y="5658509"/>
            <a:ext cx="4572000" cy="923330"/>
          </a:xfrm>
          <a:prstGeom prst="rect">
            <a:avLst/>
          </a:prstGeom>
        </p:spPr>
        <p:txBody>
          <a:bodyPr>
            <a:spAutoFit/>
          </a:bodyPr>
          <a:lstStyle/>
          <a:p>
            <a:pPr algn="ctr"/>
            <a:r>
              <a:rPr lang="en-US" b="1" dirty="0" smtClean="0">
                <a:solidFill>
                  <a:schemeClr val="bg1"/>
                </a:solidFill>
              </a:rPr>
              <a:t>Repeated</a:t>
            </a:r>
            <a:r>
              <a:rPr lang="en-US" b="1" dirty="0">
                <a:solidFill>
                  <a:schemeClr val="bg1"/>
                </a:solidFill>
              </a:rPr>
              <a:t>, standardized surveys of consumers </a:t>
            </a:r>
            <a:r>
              <a:rPr lang="en-US" b="1" dirty="0" smtClean="0">
                <a:solidFill>
                  <a:schemeClr val="bg1"/>
                </a:solidFill>
              </a:rPr>
              <a:t>and </a:t>
            </a:r>
            <a:r>
              <a:rPr lang="en-US" b="1" dirty="0">
                <a:solidFill>
                  <a:schemeClr val="bg1"/>
                </a:solidFill>
              </a:rPr>
              <a:t>an assessment of policies, poaching rates, and enforcement </a:t>
            </a:r>
            <a:r>
              <a:rPr lang="en-US" b="1" dirty="0" smtClean="0">
                <a:solidFill>
                  <a:schemeClr val="bg1"/>
                </a:solidFill>
              </a:rPr>
              <a:t>measures</a:t>
            </a:r>
            <a:endParaRPr lang="en-US" b="1" dirty="0">
              <a:solidFill>
                <a:schemeClr val="bg1"/>
              </a:solidFill>
            </a:endParaRPr>
          </a:p>
        </p:txBody>
      </p:sp>
      <p:sp>
        <p:nvSpPr>
          <p:cNvPr id="4" name="Rectangle 3"/>
          <p:cNvSpPr/>
          <p:nvPr/>
        </p:nvSpPr>
        <p:spPr>
          <a:xfrm>
            <a:off x="0" y="4460250"/>
            <a:ext cx="9144000" cy="954107"/>
          </a:xfrm>
          <a:prstGeom prst="rect">
            <a:avLst/>
          </a:prstGeom>
        </p:spPr>
        <p:txBody>
          <a:bodyPr wrap="square">
            <a:spAutoFit/>
          </a:bodyPr>
          <a:lstStyle/>
          <a:p>
            <a:pPr algn="ctr"/>
            <a:r>
              <a:rPr lang="en-US" sz="2800" b="1" dirty="0">
                <a:solidFill>
                  <a:schemeClr val="bg1"/>
                </a:solidFill>
              </a:rPr>
              <a:t>Robust monitoring is urgently required to measure the effectiveness of demand reduction efforts</a:t>
            </a:r>
          </a:p>
        </p:txBody>
      </p:sp>
      <p:sp>
        <p:nvSpPr>
          <p:cNvPr id="13" name="TextBox 12"/>
          <p:cNvSpPr txBox="1"/>
          <p:nvPr/>
        </p:nvSpPr>
        <p:spPr>
          <a:xfrm>
            <a:off x="-16936" y="-1"/>
            <a:ext cx="9160936" cy="892552"/>
          </a:xfrm>
          <a:prstGeom prst="rect">
            <a:avLst/>
          </a:prstGeom>
          <a:solidFill>
            <a:schemeClr val="tx1">
              <a:lumMod val="50000"/>
              <a:alpha val="59000"/>
            </a:schemeClr>
          </a:soli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2800" b="1" dirty="0" smtClean="0">
                <a:solidFill>
                  <a:srgbClr val="FFFFFF"/>
                </a:solidFill>
                <a:cs typeface="Cambria" charset="0"/>
              </a:rPr>
              <a:t>Do we know if their behaviour is changing?</a:t>
            </a:r>
            <a:endParaRPr lang="en-GB" sz="1600" b="1" dirty="0" smtClean="0">
              <a:solidFill>
                <a:srgbClr val="FFFFFF"/>
              </a:solidFill>
              <a:latin typeface="+mn-lt"/>
              <a:cs typeface="Cambria" charset="0"/>
            </a:endParaRPr>
          </a:p>
          <a:p>
            <a:pPr algn="ctr" eaLnBrk="1" hangingPunct="1">
              <a:defRPr/>
            </a:pPr>
            <a:endParaRPr lang="en-GB" b="1" dirty="0" smtClean="0">
              <a:solidFill>
                <a:schemeClr val="bg1"/>
              </a:solidFill>
              <a:latin typeface="+mn-lt"/>
              <a:cs typeface="Cambria" charset="0"/>
            </a:endParaRPr>
          </a:p>
        </p:txBody>
      </p:sp>
    </p:spTree>
    <p:extLst>
      <p:ext uri="{BB962C8B-B14F-4D97-AF65-F5344CB8AC3E}">
        <p14:creationId xmlns:p14="http://schemas.microsoft.com/office/powerpoint/2010/main" val="1175676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fr-Asia_Criminals view.tiff"/>
          <p:cNvPicPr>
            <a:picLocks noChangeAspect="1"/>
          </p:cNvPicPr>
          <p:nvPr/>
        </p:nvPicPr>
        <p:blipFill rotWithShape="1">
          <a:blip r:embed="rId3" cstate="email">
            <a:extLst>
              <a:ext uri="{28A0092B-C50C-407E-A947-70E740481C1C}">
                <a14:useLocalDpi xmlns:a14="http://schemas.microsoft.com/office/drawing/2010/main"/>
              </a:ext>
            </a:extLst>
          </a:blip>
          <a:srcRect l="5986" r="17858"/>
          <a:stretch/>
        </p:blipFill>
        <p:spPr>
          <a:xfrm>
            <a:off x="0" y="-1"/>
            <a:ext cx="9140308" cy="7149367"/>
          </a:xfrm>
          <a:prstGeom prst="rect">
            <a:avLst/>
          </a:prstGeom>
        </p:spPr>
      </p:pic>
      <p:sp>
        <p:nvSpPr>
          <p:cNvPr id="3" name="TextBox 2"/>
          <p:cNvSpPr txBox="1"/>
          <p:nvPr/>
        </p:nvSpPr>
        <p:spPr>
          <a:xfrm>
            <a:off x="0" y="41417"/>
            <a:ext cx="9144000" cy="830997"/>
          </a:xfrm>
          <a:prstGeom prst="rect">
            <a:avLst/>
          </a:prstGeom>
          <a:solidFill>
            <a:schemeClr val="bg1">
              <a:lumMod val="95000"/>
              <a:lumOff val="5000"/>
              <a:alpha val="55000"/>
            </a:schemeClr>
          </a:solidFill>
        </p:spPr>
        <p:txBody>
          <a:bodyPr>
            <a:spAutoFit/>
          </a:bodyPr>
          <a:lstStyle/>
          <a:p>
            <a:pPr algn="ctr">
              <a:defRPr/>
            </a:pPr>
            <a:r>
              <a:rPr lang="en-US" sz="2400" b="1" dirty="0" smtClean="0"/>
              <a:t>Criminal networks are </a:t>
            </a:r>
            <a:r>
              <a:rPr lang="en-GB" sz="2400" b="1" dirty="0">
                <a:solidFill>
                  <a:srgbClr val="000000"/>
                </a:solidFill>
                <a:latin typeface="Calibri" charset="0"/>
              </a:rPr>
              <a:t>p</a:t>
            </a:r>
            <a:r>
              <a:rPr lang="en-GB" sz="2400" b="1" dirty="0" smtClean="0">
                <a:solidFill>
                  <a:srgbClr val="000000"/>
                </a:solidFill>
                <a:latin typeface="Calibri" charset="0"/>
              </a:rPr>
              <a:t>rofessional</a:t>
            </a:r>
            <a:r>
              <a:rPr lang="en-GB" sz="2400" b="1" dirty="0">
                <a:solidFill>
                  <a:srgbClr val="000000"/>
                </a:solidFill>
                <a:latin typeface="Calibri" charset="0"/>
              </a:rPr>
              <a:t>, organised, cooperating internationally, </a:t>
            </a:r>
            <a:r>
              <a:rPr lang="en-GB" sz="2400" b="1" dirty="0" smtClean="0">
                <a:solidFill>
                  <a:srgbClr val="000000"/>
                </a:solidFill>
                <a:latin typeface="Calibri" charset="0"/>
              </a:rPr>
              <a:t>innovative – </a:t>
            </a:r>
            <a:r>
              <a:rPr lang="en-GB" sz="2400" b="1" i="1" u="sng" dirty="0" smtClean="0">
                <a:solidFill>
                  <a:srgbClr val="000000"/>
                </a:solidFill>
                <a:latin typeface="Calibri" charset="0"/>
              </a:rPr>
              <a:t>Are we </a:t>
            </a:r>
            <a:r>
              <a:rPr lang="en-GB" sz="2400" b="1" i="1" dirty="0" smtClean="0">
                <a:solidFill>
                  <a:srgbClr val="000000"/>
                </a:solidFill>
                <a:latin typeface="Calibri" charset="0"/>
              </a:rPr>
              <a:t>?</a:t>
            </a:r>
            <a:endParaRPr lang="en-GB" sz="2400" b="1" i="1" dirty="0">
              <a:solidFill>
                <a:srgbClr val="000000"/>
              </a:solidFill>
              <a:latin typeface="Calibri" charset="0"/>
            </a:endParaRPr>
          </a:p>
        </p:txBody>
      </p:sp>
      <p:sp>
        <p:nvSpPr>
          <p:cNvPr id="4" name="Oval 3"/>
          <p:cNvSpPr/>
          <p:nvPr/>
        </p:nvSpPr>
        <p:spPr>
          <a:xfrm>
            <a:off x="2848020" y="5966317"/>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5913" y="4428728"/>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779608" y="3208594"/>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194854" y="2586027"/>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705733" y="1633061"/>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52536" y="1311545"/>
            <a:ext cx="184666" cy="369332"/>
          </a:xfrm>
          <a:prstGeom prst="rect">
            <a:avLst/>
          </a:prstGeom>
          <a:noFill/>
        </p:spPr>
        <p:txBody>
          <a:bodyPr wrap="none" rtlCol="0">
            <a:spAutoFit/>
          </a:bodyPr>
          <a:lstStyle/>
          <a:p>
            <a:endParaRPr lang="en-US" dirty="0"/>
          </a:p>
        </p:txBody>
      </p:sp>
      <p:sp>
        <p:nvSpPr>
          <p:cNvPr id="12" name="Oval 11"/>
          <p:cNvSpPr/>
          <p:nvPr/>
        </p:nvSpPr>
        <p:spPr>
          <a:xfrm>
            <a:off x="7859557" y="3835128"/>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315464" y="4692343"/>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519797" y="2738427"/>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3119010" y="1773116"/>
            <a:ext cx="5745465" cy="4432290"/>
            <a:chOff x="3119010" y="1773116"/>
            <a:chExt cx="5745465" cy="4432290"/>
          </a:xfrm>
        </p:grpSpPr>
        <p:cxnSp>
          <p:nvCxnSpPr>
            <p:cNvPr id="10" name="Straight Connector 9"/>
            <p:cNvCxnSpPr>
              <a:stCxn id="4" idx="6"/>
              <a:endCxn id="12" idx="2"/>
            </p:cNvCxnSpPr>
            <p:nvPr/>
          </p:nvCxnSpPr>
          <p:spPr>
            <a:xfrm flipV="1">
              <a:off x="3165504" y="3975183"/>
              <a:ext cx="4694053" cy="2131189"/>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5" idx="6"/>
              <a:endCxn id="6" idx="3"/>
            </p:cNvCxnSpPr>
            <p:nvPr/>
          </p:nvCxnSpPr>
          <p:spPr>
            <a:xfrm flipV="1">
              <a:off x="3663397" y="3447683"/>
              <a:ext cx="4162705" cy="112110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5"/>
              <a:endCxn id="12" idx="2"/>
            </p:cNvCxnSpPr>
            <p:nvPr/>
          </p:nvCxnSpPr>
          <p:spPr>
            <a:xfrm flipV="1">
              <a:off x="3616903" y="3975183"/>
              <a:ext cx="4242654" cy="692634"/>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4" idx="5"/>
              <a:endCxn id="14" idx="2"/>
            </p:cNvCxnSpPr>
            <p:nvPr/>
          </p:nvCxnSpPr>
          <p:spPr>
            <a:xfrm flipV="1">
              <a:off x="3119010" y="4832398"/>
              <a:ext cx="5196454" cy="1373008"/>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7" idx="4"/>
              <a:endCxn id="14" idx="0"/>
            </p:cNvCxnSpPr>
            <p:nvPr/>
          </p:nvCxnSpPr>
          <p:spPr>
            <a:xfrm>
              <a:off x="8353596" y="2866137"/>
              <a:ext cx="120610" cy="1826206"/>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12" idx="0"/>
            </p:cNvCxnSpPr>
            <p:nvPr/>
          </p:nvCxnSpPr>
          <p:spPr>
            <a:xfrm flipH="1">
              <a:off x="8018299" y="2866137"/>
              <a:ext cx="335297" cy="968991"/>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7" idx="3"/>
              <a:endCxn id="6" idx="7"/>
            </p:cNvCxnSpPr>
            <p:nvPr/>
          </p:nvCxnSpPr>
          <p:spPr>
            <a:xfrm flipH="1">
              <a:off x="8050598" y="2825116"/>
              <a:ext cx="190750" cy="424499"/>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8" idx="4"/>
              <a:endCxn id="14" idx="0"/>
            </p:cNvCxnSpPr>
            <p:nvPr/>
          </p:nvCxnSpPr>
          <p:spPr>
            <a:xfrm flipH="1">
              <a:off x="8474206" y="1913171"/>
              <a:ext cx="390269" cy="2779172"/>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8" idx="4"/>
              <a:endCxn id="7" idx="0"/>
            </p:cNvCxnSpPr>
            <p:nvPr/>
          </p:nvCxnSpPr>
          <p:spPr>
            <a:xfrm flipH="1">
              <a:off x="8353596" y="1913171"/>
              <a:ext cx="510879" cy="672856"/>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8" idx="2"/>
              <a:endCxn id="15" idx="7"/>
            </p:cNvCxnSpPr>
            <p:nvPr/>
          </p:nvCxnSpPr>
          <p:spPr>
            <a:xfrm flipH="1">
              <a:off x="7790787" y="1773116"/>
              <a:ext cx="914946" cy="1006332"/>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496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851789" cy="369332"/>
          </a:xfrm>
          <a:prstGeom prst="rect">
            <a:avLst/>
          </a:prstGeom>
          <a:noFill/>
        </p:spPr>
        <p:txBody>
          <a:bodyPr wrap="none" rtlCol="0">
            <a:spAutoFit/>
          </a:bodyPr>
          <a:lstStyle/>
          <a:p>
            <a:r>
              <a:rPr lang="en-US" dirty="0" smtClean="0">
                <a:solidFill>
                  <a:schemeClr val="bg1"/>
                </a:solidFill>
                <a:latin typeface="Century Gothic"/>
                <a:cs typeface="Century Gothic"/>
              </a:rPr>
              <a:t>EXAMPLE DATA</a:t>
            </a:r>
            <a:endParaRPr lang="en-US" dirty="0">
              <a:solidFill>
                <a:schemeClr val="bg1"/>
              </a:solidFill>
              <a:latin typeface="Century Gothic"/>
              <a:cs typeface="Century Gothic"/>
            </a:endParaRPr>
          </a:p>
        </p:txBody>
      </p:sp>
      <p:cxnSp>
        <p:nvCxnSpPr>
          <p:cNvPr id="6" name="Straight Connector 5"/>
          <p:cNvCxnSpPr/>
          <p:nvPr/>
        </p:nvCxnSpPr>
        <p:spPr>
          <a:xfrm flipV="1">
            <a:off x="133672" y="6517502"/>
            <a:ext cx="1553937" cy="5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25778" y="719667"/>
            <a:ext cx="2745801" cy="5119865"/>
          </a:xfrm>
          <a:prstGeom prst="rect">
            <a:avLst/>
          </a:prstGeom>
          <a:noFill/>
        </p:spPr>
        <p:txBody>
          <a:bodyPr wrap="none" rtlCol="0">
            <a:spAutoFit/>
          </a:bodyPr>
          <a:lstStyle/>
          <a:p>
            <a:pPr>
              <a:lnSpc>
                <a:spcPct val="130000"/>
              </a:lnSpc>
            </a:pPr>
            <a:r>
              <a:rPr lang="en-US" dirty="0" smtClean="0">
                <a:solidFill>
                  <a:schemeClr val="bg1"/>
                </a:solidFill>
              </a:rPr>
              <a:t>Source Documents include:</a:t>
            </a:r>
          </a:p>
          <a:p>
            <a:pPr marL="285750" indent="-285750">
              <a:lnSpc>
                <a:spcPct val="130000"/>
              </a:lnSpc>
              <a:buFont typeface="Arial"/>
              <a:buChar char="•"/>
            </a:pPr>
            <a:r>
              <a:rPr lang="en-US" dirty="0" smtClean="0">
                <a:solidFill>
                  <a:schemeClr val="bg1"/>
                </a:solidFill>
              </a:rPr>
              <a:t>Handwritten notes</a:t>
            </a:r>
          </a:p>
          <a:p>
            <a:pPr marL="285750" indent="-285750">
              <a:lnSpc>
                <a:spcPct val="130000"/>
              </a:lnSpc>
              <a:buFont typeface="Arial"/>
              <a:buChar char="•"/>
            </a:pPr>
            <a:r>
              <a:rPr lang="en-US" dirty="0" smtClean="0">
                <a:solidFill>
                  <a:schemeClr val="bg1"/>
                </a:solidFill>
              </a:rPr>
              <a:t>Informant reports</a:t>
            </a:r>
          </a:p>
          <a:p>
            <a:pPr marL="285750" indent="-285750">
              <a:lnSpc>
                <a:spcPct val="130000"/>
              </a:lnSpc>
              <a:buFont typeface="Arial"/>
              <a:buChar char="•"/>
            </a:pPr>
            <a:r>
              <a:rPr lang="en-US" dirty="0" smtClean="0">
                <a:solidFill>
                  <a:schemeClr val="bg1"/>
                </a:solidFill>
              </a:rPr>
              <a:t>Audio</a:t>
            </a:r>
          </a:p>
          <a:p>
            <a:pPr marL="285750" indent="-285750">
              <a:lnSpc>
                <a:spcPct val="130000"/>
              </a:lnSpc>
              <a:buFont typeface="Arial"/>
              <a:buChar char="•"/>
            </a:pPr>
            <a:r>
              <a:rPr lang="en-US" dirty="0" smtClean="0">
                <a:solidFill>
                  <a:schemeClr val="bg1"/>
                </a:solidFill>
              </a:rPr>
              <a:t>Video</a:t>
            </a:r>
          </a:p>
          <a:p>
            <a:pPr marL="285750" indent="-285750">
              <a:lnSpc>
                <a:spcPct val="130000"/>
              </a:lnSpc>
              <a:buFont typeface="Arial"/>
              <a:buChar char="•"/>
            </a:pPr>
            <a:r>
              <a:rPr lang="en-US" dirty="0" smtClean="0">
                <a:solidFill>
                  <a:schemeClr val="bg1"/>
                </a:solidFill>
              </a:rPr>
              <a:t>Photos</a:t>
            </a:r>
          </a:p>
          <a:p>
            <a:pPr marL="285750" indent="-285750">
              <a:lnSpc>
                <a:spcPct val="130000"/>
              </a:lnSpc>
              <a:buFont typeface="Arial"/>
              <a:buChar char="•"/>
            </a:pPr>
            <a:r>
              <a:rPr lang="en-US" dirty="0" smtClean="0">
                <a:solidFill>
                  <a:schemeClr val="bg1"/>
                </a:solidFill>
              </a:rPr>
              <a:t>Phone Data</a:t>
            </a:r>
          </a:p>
          <a:p>
            <a:pPr marL="285750" indent="-285750">
              <a:lnSpc>
                <a:spcPct val="130000"/>
              </a:lnSpc>
              <a:buFont typeface="Arial"/>
              <a:buChar char="•"/>
            </a:pPr>
            <a:r>
              <a:rPr lang="en-US" dirty="0" smtClean="0">
                <a:solidFill>
                  <a:schemeClr val="bg1"/>
                </a:solidFill>
              </a:rPr>
              <a:t>ID data</a:t>
            </a:r>
          </a:p>
          <a:p>
            <a:pPr marL="285750" indent="-285750">
              <a:lnSpc>
                <a:spcPct val="130000"/>
              </a:lnSpc>
              <a:buFont typeface="Arial"/>
              <a:buChar char="•"/>
            </a:pPr>
            <a:r>
              <a:rPr lang="en-US" dirty="0" smtClean="0">
                <a:solidFill>
                  <a:schemeClr val="bg1"/>
                </a:solidFill>
              </a:rPr>
              <a:t>Biometrics</a:t>
            </a:r>
          </a:p>
          <a:p>
            <a:pPr marL="285750" indent="-285750">
              <a:lnSpc>
                <a:spcPct val="130000"/>
              </a:lnSpc>
              <a:buFont typeface="Arial"/>
              <a:buChar char="•"/>
            </a:pPr>
            <a:r>
              <a:rPr lang="en-US" dirty="0" smtClean="0">
                <a:solidFill>
                  <a:schemeClr val="bg1"/>
                </a:solidFill>
              </a:rPr>
              <a:t>Maps</a:t>
            </a:r>
          </a:p>
          <a:p>
            <a:pPr marL="285750" indent="-285750">
              <a:lnSpc>
                <a:spcPct val="130000"/>
              </a:lnSpc>
              <a:buFont typeface="Arial"/>
              <a:buChar char="•"/>
            </a:pPr>
            <a:r>
              <a:rPr lang="en-US" dirty="0" smtClean="0">
                <a:solidFill>
                  <a:schemeClr val="bg1"/>
                </a:solidFill>
              </a:rPr>
              <a:t>SMS messages</a:t>
            </a:r>
          </a:p>
          <a:p>
            <a:pPr marL="285750" indent="-285750">
              <a:lnSpc>
                <a:spcPct val="130000"/>
              </a:lnSpc>
              <a:buFont typeface="Arial"/>
              <a:buChar char="•"/>
            </a:pPr>
            <a:r>
              <a:rPr lang="en-US" dirty="0" smtClean="0">
                <a:solidFill>
                  <a:schemeClr val="bg1"/>
                </a:solidFill>
              </a:rPr>
              <a:t>Business contracts</a:t>
            </a:r>
          </a:p>
          <a:p>
            <a:pPr marL="285750" indent="-285750">
              <a:lnSpc>
                <a:spcPct val="130000"/>
              </a:lnSpc>
              <a:buFont typeface="Arial"/>
              <a:buChar char="•"/>
            </a:pPr>
            <a:r>
              <a:rPr lang="en-US" dirty="0" smtClean="0">
                <a:solidFill>
                  <a:schemeClr val="bg1"/>
                </a:solidFill>
              </a:rPr>
              <a:t>Arrest reports</a:t>
            </a:r>
          </a:p>
          <a:p>
            <a:pPr marL="285750" indent="-285750">
              <a:lnSpc>
                <a:spcPct val="130000"/>
              </a:lnSpc>
              <a:buFont typeface="Arial"/>
              <a:buChar char="•"/>
            </a:pPr>
            <a:r>
              <a:rPr lang="en-US" dirty="0" smtClean="0">
                <a:solidFill>
                  <a:schemeClr val="bg1"/>
                </a:solidFill>
              </a:rPr>
              <a:t>Surveillance reports</a:t>
            </a:r>
            <a:endParaRPr lang="en-US" dirty="0">
              <a:solidFill>
                <a:schemeClr val="bg1"/>
              </a:solidFill>
            </a:endParaRPr>
          </a:p>
        </p:txBody>
      </p:sp>
      <p:pic>
        <p:nvPicPr>
          <p:cNvPr id="10" name="Picture 9" descr="P314331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356587" y="3645799"/>
            <a:ext cx="1618071" cy="1213553"/>
          </a:xfrm>
          <a:prstGeom prst="rect">
            <a:avLst/>
          </a:prstGeom>
        </p:spPr>
      </p:pic>
      <p:sp>
        <p:nvSpPr>
          <p:cNvPr id="13" name="TextBox 12"/>
          <p:cNvSpPr txBox="1"/>
          <p:nvPr/>
        </p:nvSpPr>
        <p:spPr>
          <a:xfrm>
            <a:off x="3236" y="-28220"/>
            <a:ext cx="9144000" cy="830997"/>
          </a:xfrm>
          <a:prstGeom prst="rect">
            <a:avLst/>
          </a:prstGeom>
          <a:noFill/>
        </p:spPr>
        <p:txBody>
          <a:bodyPr>
            <a:spAutoFit/>
          </a:bodyPr>
          <a:lstStyle/>
          <a:p>
            <a:pPr algn="ctr"/>
            <a:r>
              <a:rPr lang="en-US" sz="2300" b="1" dirty="0">
                <a:solidFill>
                  <a:srgbClr val="FFFFFF"/>
                </a:solidFill>
                <a:cs typeface="Century Gothic"/>
              </a:rPr>
              <a:t>WCS has confidential intelligence on thousands of wildlife traffickers all around the world </a:t>
            </a:r>
          </a:p>
        </p:txBody>
      </p:sp>
      <p:pic>
        <p:nvPicPr>
          <p:cNvPr id="2" name="Picture 1" descr="Basic village layout.pd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665" y="5112172"/>
            <a:ext cx="5063067" cy="1575177"/>
          </a:xfrm>
          <a:prstGeom prst="rect">
            <a:avLst/>
          </a:prstGeom>
        </p:spPr>
      </p:pic>
      <p:pic>
        <p:nvPicPr>
          <p:cNvPr id="16" name="Picture 15" descr="phot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0933" y="3468409"/>
            <a:ext cx="982799" cy="1474198"/>
          </a:xfrm>
          <a:prstGeom prst="rect">
            <a:avLst/>
          </a:prstGeom>
          <a:ln>
            <a:solidFill>
              <a:schemeClr val="tx1"/>
            </a:solidFill>
          </a:ln>
        </p:spPr>
      </p:pic>
      <p:pic>
        <p:nvPicPr>
          <p:cNvPr id="5" name="Picture 4" descr="Data_Cau treo border gate.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3646" y="1011151"/>
            <a:ext cx="3280086" cy="2320632"/>
          </a:xfrm>
          <a:prstGeom prst="rect">
            <a:avLst/>
          </a:prstGeom>
        </p:spPr>
      </p:pic>
      <p:pic>
        <p:nvPicPr>
          <p:cNvPr id="17" name="Picture 16" descr="Watch cam.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61108" y="1045017"/>
            <a:ext cx="1563200" cy="1172400"/>
          </a:xfrm>
          <a:prstGeom prst="rect">
            <a:avLst/>
          </a:prstGeom>
          <a:ln>
            <a:solidFill>
              <a:schemeClr val="tx1"/>
            </a:solidFill>
          </a:ln>
        </p:spPr>
      </p:pic>
      <p:pic>
        <p:nvPicPr>
          <p:cNvPr id="8" name="Picture 7" descr="Xaysavang.pd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61108" y="2580408"/>
            <a:ext cx="1563200" cy="2146218"/>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79637" y="3480272"/>
            <a:ext cx="862276" cy="1530540"/>
          </a:xfrm>
          <a:prstGeom prst="rect">
            <a:avLst/>
          </a:prstGeom>
        </p:spPr>
      </p:pic>
    </p:spTree>
    <p:extLst>
      <p:ext uri="{BB962C8B-B14F-4D97-AF65-F5344CB8AC3E}">
        <p14:creationId xmlns:p14="http://schemas.microsoft.com/office/powerpoint/2010/main" val="500197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4517495" cy="2929467"/>
          </a:xfrm>
          <a:prstGeom prst="rect">
            <a:avLst/>
          </a:prstGeom>
        </p:spPr>
      </p:pic>
      <p:pic>
        <p:nvPicPr>
          <p:cNvPr id="3" name="Picture 2" descr="DSC_0056 - low res.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590975" y="1"/>
            <a:ext cx="4553026" cy="2929465"/>
          </a:xfrm>
          <a:prstGeom prst="rect">
            <a:avLst/>
          </a:prstGeom>
          <a:ln>
            <a:solidFill>
              <a:schemeClr val="tx1"/>
            </a:solidFill>
          </a:ln>
        </p:spPr>
      </p:pic>
      <p:pic>
        <p:nvPicPr>
          <p:cNvPr id="6" name="Picture 5" descr="IMG_429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4145" y="3471333"/>
            <a:ext cx="4509855" cy="3382391"/>
          </a:xfrm>
          <a:prstGeom prst="rect">
            <a:avLst/>
          </a:prstGeom>
        </p:spPr>
      </p:pic>
      <p:pic>
        <p:nvPicPr>
          <p:cNvPr id="7" name="Picture 1" descr="DSC06385.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471333"/>
            <a:ext cx="4515556" cy="338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2782714"/>
            <a:ext cx="9144000" cy="800219"/>
          </a:xfrm>
          <a:prstGeom prst="rect">
            <a:avLst/>
          </a:prstGeom>
          <a:solidFill>
            <a:srgbClr val="000000"/>
          </a:solidFill>
        </p:spPr>
        <p:txBody>
          <a:bodyPr>
            <a:spAutoFit/>
          </a:bodyPr>
          <a:lstStyle/>
          <a:p>
            <a:pPr algn="ctr"/>
            <a:r>
              <a:rPr lang="en-US" sz="2300" b="1" dirty="0" smtClean="0">
                <a:solidFill>
                  <a:srgbClr val="FFFFFF"/>
                </a:solidFill>
                <a:cs typeface="Century Gothic"/>
              </a:rPr>
              <a:t>Understanding how to catalyze enforcement action requires local knowledge to develop influencing strategies</a:t>
            </a:r>
            <a:endParaRPr lang="en-US" sz="2300" b="1" dirty="0">
              <a:solidFill>
                <a:srgbClr val="FFFFFF"/>
              </a:solidFill>
              <a:cs typeface="Century Gothic"/>
            </a:endParaRPr>
          </a:p>
        </p:txBody>
      </p:sp>
    </p:spTree>
    <p:extLst>
      <p:ext uri="{BB962C8B-B14F-4D97-AF65-F5344CB8AC3E}">
        <p14:creationId xmlns:p14="http://schemas.microsoft.com/office/powerpoint/2010/main" val="4075336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9763"/>
            <a:ext cx="9156700" cy="78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656561"/>
            <a:ext cx="9144000" cy="1200328"/>
          </a:xfrm>
          <a:prstGeom prst="rect">
            <a:avLst/>
          </a:prstGeom>
          <a:solidFill>
            <a:srgbClr val="000000">
              <a:alpha val="49000"/>
            </a:srgbClr>
          </a:solidFill>
        </p:spPr>
        <p:txBody>
          <a:bodyPr wrap="square">
            <a:spAutoFit/>
          </a:bodyPr>
          <a:lstStyle/>
          <a:p>
            <a:pPr algn="r"/>
            <a:r>
              <a:rPr lang="en-US" sz="2400" b="1" dirty="0">
                <a:solidFill>
                  <a:schemeClr val="bg1"/>
                </a:solidFill>
              </a:rPr>
              <a:t>Scott Roberton PhD</a:t>
            </a:r>
          </a:p>
          <a:p>
            <a:pPr algn="r"/>
            <a:r>
              <a:rPr lang="en-US" sz="2400" b="1" dirty="0">
                <a:solidFill>
                  <a:schemeClr val="bg1"/>
                </a:solidFill>
              </a:rPr>
              <a:t>Wildlife Conservation Society</a:t>
            </a:r>
          </a:p>
          <a:p>
            <a:pPr algn="r"/>
            <a:r>
              <a:rPr lang="en-US" sz="2400" b="1" dirty="0">
                <a:solidFill>
                  <a:schemeClr val="bg1"/>
                </a:solidFill>
              </a:rPr>
              <a:t>sroberton@</a:t>
            </a:r>
            <a:r>
              <a:rPr lang="en-US" sz="2400" b="1" dirty="0" smtClean="0">
                <a:solidFill>
                  <a:schemeClr val="bg1"/>
                </a:solidFill>
              </a:rPr>
              <a:t>wcs.org /  @</a:t>
            </a:r>
            <a:r>
              <a:rPr lang="en-US" sz="2400" b="1" dirty="0" err="1" smtClean="0">
                <a:solidFill>
                  <a:schemeClr val="bg1"/>
                </a:solidFill>
              </a:rPr>
              <a:t>owstons</a:t>
            </a:r>
            <a:endParaRPr lang="en-US" sz="2400" b="1" dirty="0">
              <a:solidFill>
                <a:schemeClr val="bg1"/>
              </a:solidFill>
            </a:endParaRPr>
          </a:p>
        </p:txBody>
      </p:sp>
      <p:pic>
        <p:nvPicPr>
          <p:cNvPr id="8" name="Picture 10" descr="Logo-2-i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066" y="5846234"/>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445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7" y="5503334"/>
            <a:ext cx="9144000" cy="800219"/>
          </a:xfrm>
          <a:prstGeom prst="rect">
            <a:avLst/>
          </a:prstGeom>
          <a:noFill/>
        </p:spPr>
        <p:txBody>
          <a:bodyPr>
            <a:spAutoFit/>
          </a:bodyPr>
          <a:lstStyle/>
          <a:p>
            <a:pPr algn="ctr"/>
            <a:r>
              <a:rPr lang="en-US" sz="2300" b="1" dirty="0">
                <a:solidFill>
                  <a:srgbClr val="FFFFFF"/>
                </a:solidFill>
                <a:cs typeface="Century Gothic"/>
              </a:rPr>
              <a:t>WCS has </a:t>
            </a:r>
            <a:r>
              <a:rPr lang="en-US" sz="2300" b="1" dirty="0" smtClean="0">
                <a:solidFill>
                  <a:srgbClr val="FFFFFF"/>
                </a:solidFill>
                <a:cs typeface="Century Gothic"/>
              </a:rPr>
              <a:t>local knowledge and government relationships in key source, trafficking and demand countries around the world</a:t>
            </a:r>
            <a:endParaRPr lang="en-US" sz="2300" b="1" dirty="0">
              <a:solidFill>
                <a:srgbClr val="FFFFFF"/>
              </a:solidFill>
              <a:cs typeface="Century Gothic"/>
            </a:endParaRPr>
          </a:p>
        </p:txBody>
      </p:sp>
      <p:pic>
        <p:nvPicPr>
          <p:cNvPr id="2" name="Picture 1" descr="WCS_ScapesMap_Global_2015_01_0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168" y="355600"/>
            <a:ext cx="8141700" cy="4555067"/>
          </a:xfrm>
          <a:prstGeom prst="rect">
            <a:avLst/>
          </a:prstGeom>
        </p:spPr>
      </p:pic>
    </p:spTree>
    <p:extLst>
      <p:ext uri="{BB962C8B-B14F-4D97-AF65-F5344CB8AC3E}">
        <p14:creationId xmlns:p14="http://schemas.microsoft.com/office/powerpoint/2010/main" val="2152047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_08_15_475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1951307861"/>
              </p:ext>
            </p:extLst>
          </p:nvPr>
        </p:nvGraphicFramePr>
        <p:xfrm>
          <a:off x="152400" y="1718734"/>
          <a:ext cx="88392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3"/>
          <p:cNvSpPr txBox="1">
            <a:spLocks noChangeArrowheads="1"/>
          </p:cNvSpPr>
          <p:nvPr/>
        </p:nvSpPr>
        <p:spPr bwMode="auto">
          <a:xfrm>
            <a:off x="-13368" y="0"/>
            <a:ext cx="9170737" cy="553998"/>
          </a:xfrm>
          <a:prstGeom prst="rect">
            <a:avLst/>
          </a:prstGeom>
          <a:solidFill>
            <a:schemeClr val="tx1">
              <a:alpha val="23000"/>
            </a:schemeClr>
          </a:solidFill>
          <a:ln>
            <a:noFill/>
          </a:ln>
        </p:spPr>
        <p:txBody>
          <a:bodyPr wrap="square">
            <a:spAutoFit/>
          </a:bodyPr>
          <a:lstStyle>
            <a:lvl1pPr eaLnBrk="0" hangingPunct="0">
              <a:defRPr sz="2400">
                <a:solidFill>
                  <a:schemeClr val="tx1"/>
                </a:solidFill>
                <a:latin typeface="Impact" charset="0"/>
                <a:ea typeface="ＭＳ Ｐゴシック" charset="0"/>
                <a:cs typeface="ＭＳ Ｐゴシック" charset="0"/>
              </a:defRPr>
            </a:lvl1pPr>
            <a:lvl2pPr marL="742950" indent="-285750" eaLnBrk="0" hangingPunct="0">
              <a:defRPr sz="2400">
                <a:solidFill>
                  <a:schemeClr val="tx1"/>
                </a:solidFill>
                <a:latin typeface="Impact" charset="0"/>
                <a:ea typeface="ＭＳ Ｐゴシック" charset="0"/>
              </a:defRPr>
            </a:lvl2pPr>
            <a:lvl3pPr marL="1143000" indent="-228600" eaLnBrk="0" hangingPunct="0">
              <a:defRPr sz="2400">
                <a:solidFill>
                  <a:schemeClr val="tx1"/>
                </a:solidFill>
                <a:latin typeface="Impact" charset="0"/>
                <a:ea typeface="ＭＳ Ｐゴシック" charset="0"/>
              </a:defRPr>
            </a:lvl3pPr>
            <a:lvl4pPr marL="1600200" indent="-228600" eaLnBrk="0" hangingPunct="0">
              <a:defRPr sz="2400">
                <a:solidFill>
                  <a:schemeClr val="tx1"/>
                </a:solidFill>
                <a:latin typeface="Impact" charset="0"/>
                <a:ea typeface="ＭＳ Ｐゴシック" charset="0"/>
              </a:defRPr>
            </a:lvl4pPr>
            <a:lvl5pPr marL="2057400" indent="-228600" eaLnBrk="0" hangingPunct="0">
              <a:defRPr sz="2400">
                <a:solidFill>
                  <a:schemeClr val="tx1"/>
                </a:solidFill>
                <a:latin typeface="Impact" charset="0"/>
                <a:ea typeface="ＭＳ Ｐゴシック" charset="0"/>
              </a:defRPr>
            </a:lvl5pPr>
            <a:lvl6pPr marL="2514600" indent="-228600" eaLnBrk="0" fontAlgn="base" hangingPunct="0">
              <a:spcBef>
                <a:spcPct val="0"/>
              </a:spcBef>
              <a:spcAft>
                <a:spcPct val="0"/>
              </a:spcAft>
              <a:defRPr sz="2400">
                <a:solidFill>
                  <a:schemeClr val="tx1"/>
                </a:solidFill>
                <a:latin typeface="Impact" charset="0"/>
                <a:ea typeface="ＭＳ Ｐゴシック" charset="0"/>
              </a:defRPr>
            </a:lvl6pPr>
            <a:lvl7pPr marL="2971800" indent="-228600" eaLnBrk="0" fontAlgn="base" hangingPunct="0">
              <a:spcBef>
                <a:spcPct val="0"/>
              </a:spcBef>
              <a:spcAft>
                <a:spcPct val="0"/>
              </a:spcAft>
              <a:defRPr sz="2400">
                <a:solidFill>
                  <a:schemeClr val="tx1"/>
                </a:solidFill>
                <a:latin typeface="Impact" charset="0"/>
                <a:ea typeface="ＭＳ Ｐゴシック" charset="0"/>
              </a:defRPr>
            </a:lvl7pPr>
            <a:lvl8pPr marL="3429000" indent="-228600" eaLnBrk="0" fontAlgn="base" hangingPunct="0">
              <a:spcBef>
                <a:spcPct val="0"/>
              </a:spcBef>
              <a:spcAft>
                <a:spcPct val="0"/>
              </a:spcAft>
              <a:defRPr sz="2400">
                <a:solidFill>
                  <a:schemeClr val="tx1"/>
                </a:solidFill>
                <a:latin typeface="Impact" charset="0"/>
                <a:ea typeface="ＭＳ Ｐゴシック" charset="0"/>
              </a:defRPr>
            </a:lvl8pPr>
            <a:lvl9pPr marL="3886200" indent="-228600" eaLnBrk="0" fontAlgn="base" hangingPunct="0">
              <a:spcBef>
                <a:spcPct val="0"/>
              </a:spcBef>
              <a:spcAft>
                <a:spcPct val="0"/>
              </a:spcAft>
              <a:defRPr sz="2400">
                <a:solidFill>
                  <a:schemeClr val="tx1"/>
                </a:solidFill>
                <a:latin typeface="Impact" charset="0"/>
                <a:ea typeface="ＭＳ Ｐゴシック" charset="0"/>
              </a:defRPr>
            </a:lvl9pPr>
          </a:lstStyle>
          <a:p>
            <a:pPr eaLnBrk="1" hangingPunct="1"/>
            <a:r>
              <a:rPr lang="en-US" sz="3000" b="1" dirty="0" smtClean="0">
                <a:solidFill>
                  <a:srgbClr val="FFFFFF"/>
                </a:solidFill>
                <a:latin typeface="+mn-lt"/>
                <a:cs typeface="Cambria"/>
              </a:rPr>
              <a:t>The situation facing many species continues to worsen</a:t>
            </a:r>
          </a:p>
        </p:txBody>
      </p:sp>
    </p:spTree>
    <p:extLst>
      <p:ext uri="{BB962C8B-B14F-4D97-AF65-F5344CB8AC3E}">
        <p14:creationId xmlns:p14="http://schemas.microsoft.com/office/powerpoint/2010/main" val="3436368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C00378.JPG"/>
          <p:cNvPicPr>
            <a:picLocks noChangeAspect="1"/>
          </p:cNvPicPr>
          <p:nvPr/>
        </p:nvPicPr>
        <p:blipFill rotWithShape="1">
          <a:blip r:embed="rId3" cstate="email">
            <a:extLst>
              <a:ext uri="{28A0092B-C50C-407E-A947-70E740481C1C}">
                <a14:useLocalDpi xmlns:a14="http://schemas.microsoft.com/office/drawing/2010/main"/>
              </a:ext>
            </a:extLst>
          </a:blip>
          <a:srcRect b="-1356"/>
          <a:stretch/>
        </p:blipFill>
        <p:spPr>
          <a:xfrm>
            <a:off x="-22258" y="0"/>
            <a:ext cx="9144000" cy="7045527"/>
          </a:xfrm>
          <a:prstGeom prst="rect">
            <a:avLst/>
          </a:prstGeom>
        </p:spPr>
      </p:pic>
      <p:sp>
        <p:nvSpPr>
          <p:cNvPr id="28674" name="Rectangle 2"/>
          <p:cNvSpPr>
            <a:spLocks noChangeArrowheads="1"/>
          </p:cNvSpPr>
          <p:nvPr/>
        </p:nvSpPr>
        <p:spPr bwMode="auto">
          <a:xfrm>
            <a:off x="-22258" y="3988332"/>
            <a:ext cx="4267200" cy="2862323"/>
          </a:xfrm>
          <a:prstGeom prst="rect">
            <a:avLst/>
          </a:prstGeom>
          <a:solidFill>
            <a:srgbClr val="0D0D0D">
              <a:alpha val="56000"/>
            </a:srgbClr>
          </a:solidFill>
          <a:ln>
            <a:noFill/>
          </a:ln>
          <a:extLst/>
        </p:spPr>
        <p:txBody>
          <a:bodyPr>
            <a:spAutoFit/>
          </a:bodyPr>
          <a:lstStyle/>
          <a:p>
            <a:pPr algn="ctr"/>
            <a:r>
              <a:rPr lang="en-GB" b="1" dirty="0" smtClean="0">
                <a:solidFill>
                  <a:schemeClr val="bg1"/>
                </a:solidFill>
                <a:latin typeface="Arial" charset="0"/>
              </a:rPr>
              <a:t>Massive trade in Reptiles across Asia</a:t>
            </a:r>
            <a:endParaRPr lang="en-GB" b="1" dirty="0">
              <a:solidFill>
                <a:schemeClr val="bg1"/>
              </a:solidFill>
              <a:latin typeface="Arial" charset="0"/>
            </a:endParaRPr>
          </a:p>
          <a:p>
            <a:pPr algn="ctr"/>
            <a:endParaRPr lang="en-GB" b="1" dirty="0">
              <a:solidFill>
                <a:schemeClr val="bg1"/>
              </a:solidFill>
              <a:latin typeface="Arial" charset="0"/>
            </a:endParaRPr>
          </a:p>
          <a:p>
            <a:pPr algn="ctr"/>
            <a:r>
              <a:rPr lang="en-GB" b="1" dirty="0">
                <a:solidFill>
                  <a:schemeClr val="bg1"/>
                </a:solidFill>
                <a:latin typeface="Arial" charset="0"/>
              </a:rPr>
              <a:t>Average of two shipments/month of 1200-5700 individuals/shipment</a:t>
            </a:r>
          </a:p>
          <a:p>
            <a:pPr algn="ctr"/>
            <a:endParaRPr lang="en-GB" b="1" dirty="0">
              <a:solidFill>
                <a:schemeClr val="bg1"/>
              </a:solidFill>
              <a:latin typeface="Arial" charset="0"/>
            </a:endParaRPr>
          </a:p>
          <a:p>
            <a:pPr algn="ctr"/>
            <a:r>
              <a:rPr lang="en-GB" b="1" dirty="0">
                <a:solidFill>
                  <a:schemeClr val="bg1"/>
                </a:solidFill>
                <a:latin typeface="Arial" charset="0"/>
              </a:rPr>
              <a:t>Wild-sourced from Lao, Cambodia, Myanmar, Malaysia, Thailand</a:t>
            </a:r>
          </a:p>
          <a:p>
            <a:pPr algn="ctr"/>
            <a:endParaRPr lang="en-GB" b="1" dirty="0">
              <a:solidFill>
                <a:schemeClr val="bg1"/>
              </a:solidFill>
              <a:latin typeface="Arial" charset="0"/>
            </a:endParaRPr>
          </a:p>
          <a:p>
            <a:pPr algn="ctr"/>
            <a:r>
              <a:rPr lang="en-GB" b="1" dirty="0">
                <a:solidFill>
                  <a:schemeClr val="bg1"/>
                </a:solidFill>
                <a:latin typeface="Arial" charset="0"/>
              </a:rPr>
              <a:t>2 Lao companies, 5 Vietnamese companies and 2 Chinese companies</a:t>
            </a:r>
          </a:p>
        </p:txBody>
      </p:sp>
      <p:grpSp>
        <p:nvGrpSpPr>
          <p:cNvPr id="2" name="Group 1"/>
          <p:cNvGrpSpPr/>
          <p:nvPr/>
        </p:nvGrpSpPr>
        <p:grpSpPr>
          <a:xfrm>
            <a:off x="4244942" y="-193088"/>
            <a:ext cx="4859337" cy="6858000"/>
            <a:chOff x="4284663" y="-3689"/>
            <a:chExt cx="4859337" cy="6858000"/>
          </a:xfrm>
        </p:grpSpPr>
        <p:pic>
          <p:nvPicPr>
            <p:cNvPr id="28673" name="Picture 2" descr="27-03-2012 wildlife trading through bord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84663" y="-3689"/>
              <a:ext cx="4859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2-in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60334" y="71967"/>
              <a:ext cx="465666" cy="47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255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l="11281" r="10051"/>
          <a:stretch/>
        </p:blipFill>
        <p:spPr>
          <a:xfrm>
            <a:off x="0" y="0"/>
            <a:ext cx="9144000" cy="6858000"/>
          </a:xfrm>
          <a:prstGeom prst="rect">
            <a:avLst/>
          </a:prstGeom>
        </p:spPr>
      </p:pic>
      <p:sp>
        <p:nvSpPr>
          <p:cNvPr id="5" name="Rectangle 3"/>
          <p:cNvSpPr>
            <a:spLocks noChangeArrowheads="1"/>
          </p:cNvSpPr>
          <p:nvPr/>
        </p:nvSpPr>
        <p:spPr bwMode="auto">
          <a:xfrm>
            <a:off x="-1" y="22946"/>
            <a:ext cx="9144000" cy="954107"/>
          </a:xfrm>
          <a:prstGeom prst="rect">
            <a:avLst/>
          </a:prstGeom>
          <a:solidFill>
            <a:schemeClr val="tx1">
              <a:alpha val="37000"/>
            </a:schemeClr>
          </a:solidFill>
          <a:ln>
            <a:noFill/>
          </a:ln>
        </p:spPr>
        <p:txBody>
          <a:bodyPr wrap="square">
            <a:spAutoFit/>
          </a:bodyPr>
          <a:lstStyle/>
          <a:p>
            <a:pPr algn="ctr"/>
            <a:r>
              <a:rPr lang="en-US" sz="2800" b="1" dirty="0" smtClean="0">
                <a:solidFill>
                  <a:srgbClr val="FFFFFF"/>
                </a:solidFill>
                <a:latin typeface="Arial" charset="0"/>
                <a:cs typeface="Arial" charset="0"/>
              </a:rPr>
              <a:t>Pangolins are being poached across their range in Asia and Africa</a:t>
            </a:r>
          </a:p>
        </p:txBody>
      </p:sp>
    </p:spTree>
    <p:extLst>
      <p:ext uri="{BB962C8B-B14F-4D97-AF65-F5344CB8AC3E}">
        <p14:creationId xmlns:p14="http://schemas.microsoft.com/office/powerpoint/2010/main" val="95058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1696042_1.jpg"/>
          <p:cNvPicPr>
            <a:picLocks noChangeAspect="1"/>
          </p:cNvPicPr>
          <p:nvPr/>
        </p:nvPicPr>
        <p:blipFill>
          <a:blip r:embed="rId3" cstate="email">
            <a:alphaModFix amt="4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58763" y="1242505"/>
            <a:ext cx="1959504" cy="2900066"/>
          </a:xfrm>
          <a:prstGeom prst="rect">
            <a:avLst/>
          </a:prstGeom>
        </p:spPr>
      </p:pic>
      <p:pic>
        <p:nvPicPr>
          <p:cNvPr id="9" name="Content Placeholder 3" descr="IMG_0315.JPG"/>
          <p:cNvPicPr>
            <a:picLocks noChangeAspect="1"/>
          </p:cNvPicPr>
          <p:nvPr/>
        </p:nvPicPr>
        <p:blipFill rotWithShape="1">
          <a:blip r:embed="rId5" cstate="email">
            <a:alphaModFix amt="52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r="-1119"/>
          <a:stretch/>
        </p:blipFill>
        <p:spPr>
          <a:xfrm>
            <a:off x="2627881" y="1236245"/>
            <a:ext cx="2246865" cy="2926080"/>
          </a:xfrm>
          <a:prstGeom prst="rect">
            <a:avLst/>
          </a:prstGeom>
        </p:spPr>
      </p:pic>
      <p:pic>
        <p:nvPicPr>
          <p:cNvPr id="8" name="Picture 7" descr="B30D1BFF-8A37-4F1D-8119-4907837460CB.jpg"/>
          <p:cNvPicPr>
            <a:picLocks noChangeAspect="1"/>
          </p:cNvPicPr>
          <p:nvPr/>
        </p:nvPicPr>
        <p:blipFill>
          <a:blip r:embed="rId7" cstate="email">
            <a:alphaModFix amt="52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5077942" y="1236245"/>
            <a:ext cx="3901440" cy="2926080"/>
          </a:xfrm>
          <a:prstGeom prst="rect">
            <a:avLst/>
          </a:prstGeom>
        </p:spPr>
      </p:pic>
      <p:sp>
        <p:nvSpPr>
          <p:cNvPr id="17409" name="TextBox 8"/>
          <p:cNvSpPr txBox="1">
            <a:spLocks noChangeArrowheads="1"/>
          </p:cNvSpPr>
          <p:nvPr/>
        </p:nvSpPr>
        <p:spPr bwMode="auto">
          <a:xfrm>
            <a:off x="207963" y="207433"/>
            <a:ext cx="8704262"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3600" b="1" dirty="0">
                <a:solidFill>
                  <a:srgbClr val="FF0000"/>
                </a:solidFill>
                <a:latin typeface="Calibri" charset="0"/>
              </a:rPr>
              <a:t>Wildlife criminals are </a:t>
            </a:r>
            <a:endParaRPr lang="en-GB" sz="3600" b="1" dirty="0" smtClean="0">
              <a:solidFill>
                <a:srgbClr val="FF0000"/>
              </a:solidFill>
              <a:latin typeface="Calibri" charset="0"/>
            </a:endParaRPr>
          </a:p>
          <a:p>
            <a:pPr algn="ctr" eaLnBrk="1" hangingPunct="1"/>
            <a:endParaRPr lang="en-GB" sz="3600" b="1" dirty="0">
              <a:solidFill>
                <a:srgbClr val="FF0000"/>
              </a:solidFill>
              <a:latin typeface="Calibri" charset="0"/>
            </a:endParaRPr>
          </a:p>
          <a:p>
            <a:pPr algn="ctr" eaLnBrk="1" hangingPunct="1"/>
            <a:endParaRPr lang="en-GB" sz="1200" b="1" dirty="0">
              <a:solidFill>
                <a:srgbClr val="FFFFFF"/>
              </a:solidFill>
              <a:latin typeface="Calibri" charset="0"/>
            </a:endParaRPr>
          </a:p>
          <a:p>
            <a:pPr algn="ctr" eaLnBrk="1" hangingPunct="1"/>
            <a:endParaRPr lang="en-GB" sz="3300" b="1" dirty="0" smtClean="0">
              <a:solidFill>
                <a:srgbClr val="FFFFFF"/>
              </a:solidFill>
              <a:latin typeface="Calibri" charset="0"/>
            </a:endParaRPr>
          </a:p>
          <a:p>
            <a:pPr algn="ctr" eaLnBrk="1" hangingPunct="1"/>
            <a:r>
              <a:rPr lang="en-GB" sz="3300" b="1" dirty="0" smtClean="0">
                <a:solidFill>
                  <a:srgbClr val="FFFFFF"/>
                </a:solidFill>
                <a:latin typeface="Calibri" charset="0"/>
              </a:rPr>
              <a:t>Driving </a:t>
            </a:r>
            <a:r>
              <a:rPr lang="en-GB" sz="3300" b="1" dirty="0">
                <a:solidFill>
                  <a:srgbClr val="FFFFFF"/>
                </a:solidFill>
                <a:latin typeface="Calibri" charset="0"/>
              </a:rPr>
              <a:t>species extinct across our planet</a:t>
            </a:r>
          </a:p>
          <a:p>
            <a:pPr algn="ctr" eaLnBrk="1" hangingPunct="1"/>
            <a:r>
              <a:rPr lang="en-GB" sz="3300" b="1" dirty="0">
                <a:solidFill>
                  <a:srgbClr val="FFFFFF"/>
                </a:solidFill>
                <a:latin typeface="Calibri" charset="0"/>
              </a:rPr>
              <a:t>Spreading diseases to humans</a:t>
            </a:r>
          </a:p>
          <a:p>
            <a:pPr algn="ctr" eaLnBrk="1" hangingPunct="1"/>
            <a:r>
              <a:rPr lang="en-GB" sz="3300" b="1" dirty="0">
                <a:solidFill>
                  <a:srgbClr val="FFFFFF"/>
                </a:solidFill>
                <a:latin typeface="Calibri" charset="0"/>
              </a:rPr>
              <a:t>Weakening the rule of law</a:t>
            </a:r>
          </a:p>
          <a:p>
            <a:pPr algn="ctr" eaLnBrk="1" hangingPunct="1"/>
            <a:endParaRPr lang="en-GB" sz="3300" b="1" dirty="0">
              <a:solidFill>
                <a:srgbClr val="FFFFFF"/>
              </a:solidFill>
              <a:latin typeface="Calibri" charset="0"/>
            </a:endParaRPr>
          </a:p>
        </p:txBody>
      </p:sp>
      <p:pic>
        <p:nvPicPr>
          <p:cNvPr id="4" name="Picture 2"/>
          <p:cNvPicPr>
            <a:picLocks noChangeAspect="1" noChangeArrowheads="1"/>
          </p:cNvPicPr>
          <p:nvPr/>
        </p:nvPicPr>
        <p:blipFill rotWithShape="1">
          <a:blip r:embed="rId9" cstate="email">
            <a:grayscl/>
            <a:alphaModFix amt="58000"/>
            <a:extLst>
              <a:ext uri="{28A0092B-C50C-407E-A947-70E740481C1C}">
                <a14:useLocalDpi xmlns:a14="http://schemas.microsoft.com/office/drawing/2010/main"/>
              </a:ext>
            </a:extLst>
          </a:blip>
          <a:srcRect/>
          <a:stretch/>
        </p:blipFill>
        <p:spPr bwMode="auto">
          <a:xfrm>
            <a:off x="160611" y="4284133"/>
            <a:ext cx="2433526" cy="2408862"/>
          </a:xfrm>
          <a:prstGeom prst="rect">
            <a:avLst/>
          </a:prstGeom>
          <a:noFill/>
          <a:ln w="9525">
            <a:noFill/>
            <a:miter lim="800000"/>
            <a:headEnd/>
            <a:tailEnd/>
          </a:ln>
        </p:spPr>
      </p:pic>
      <p:pic>
        <p:nvPicPr>
          <p:cNvPr id="5" name="Picture 4" descr="53A91647-1E29-4DE6-854A-E8FB8999743A.jpg"/>
          <p:cNvPicPr>
            <a:picLocks noChangeAspect="1"/>
          </p:cNvPicPr>
          <p:nvPr/>
        </p:nvPicPr>
        <p:blipFill>
          <a:blip r:embed="rId10" cstate="email">
            <a:grayscl/>
            <a:alphaModFix amt="58000"/>
            <a:extLst>
              <a:ext uri="{28A0092B-C50C-407E-A947-70E740481C1C}">
                <a14:useLocalDpi xmlns:a14="http://schemas.microsoft.com/office/drawing/2010/main"/>
              </a:ext>
            </a:extLst>
          </a:blip>
          <a:stretch>
            <a:fillRect/>
          </a:stretch>
        </p:blipFill>
        <p:spPr>
          <a:xfrm>
            <a:off x="2635959" y="4295435"/>
            <a:ext cx="1919111" cy="2397560"/>
          </a:xfrm>
          <a:prstGeom prst="rect">
            <a:avLst/>
          </a:prstGeom>
        </p:spPr>
      </p:pic>
      <p:pic>
        <p:nvPicPr>
          <p:cNvPr id="6" name="Picture 5" descr="Owner named Hien showing prices for ivory products (478x640).jpg"/>
          <p:cNvPicPr>
            <a:picLocks noChangeAspect="1"/>
          </p:cNvPicPr>
          <p:nvPr/>
        </p:nvPicPr>
        <p:blipFill>
          <a:blip r:embed="rId11" cstate="email">
            <a:grayscl/>
            <a:alphaModFix amt="58000"/>
            <a:extLst>
              <a:ext uri="{28A0092B-C50C-407E-A947-70E740481C1C}">
                <a14:useLocalDpi xmlns:a14="http://schemas.microsoft.com/office/drawing/2010/main"/>
              </a:ext>
            </a:extLst>
          </a:blip>
          <a:stretch>
            <a:fillRect/>
          </a:stretch>
        </p:blipFill>
        <p:spPr>
          <a:xfrm>
            <a:off x="4605874" y="4289735"/>
            <a:ext cx="1794934" cy="2403259"/>
          </a:xfrm>
          <a:prstGeom prst="rect">
            <a:avLst/>
          </a:prstGeom>
        </p:spPr>
      </p:pic>
      <p:pic>
        <p:nvPicPr>
          <p:cNvPr id="7" name="Picture 6" descr="Vixay_Keosavang.jpg"/>
          <p:cNvPicPr>
            <a:picLocks noChangeAspect="1"/>
          </p:cNvPicPr>
          <p:nvPr/>
        </p:nvPicPr>
        <p:blipFill rotWithShape="1">
          <a:blip r:embed="rId12" cstate="email">
            <a:grayscl/>
            <a:alphaModFix amt="58000"/>
            <a:extLst>
              <a:ext uri="{28A0092B-C50C-407E-A947-70E740481C1C}">
                <a14:useLocalDpi xmlns:a14="http://schemas.microsoft.com/office/drawing/2010/main"/>
              </a:ext>
            </a:extLst>
          </a:blip>
          <a:srcRect/>
          <a:stretch/>
        </p:blipFill>
        <p:spPr>
          <a:xfrm>
            <a:off x="6439840" y="4295435"/>
            <a:ext cx="2539542" cy="2397559"/>
          </a:xfrm>
          <a:prstGeom prst="rect">
            <a:avLst/>
          </a:prstGeom>
          <a:ln>
            <a:solidFill>
              <a:schemeClr val="tx1"/>
            </a:solidFill>
          </a:ln>
        </p:spPr>
      </p:pic>
      <p:sp>
        <p:nvSpPr>
          <p:cNvPr id="17410" name="Rectangle 2"/>
          <p:cNvSpPr>
            <a:spLocks noChangeArrowheads="1"/>
          </p:cNvSpPr>
          <p:nvPr/>
        </p:nvSpPr>
        <p:spPr bwMode="auto">
          <a:xfrm>
            <a:off x="33874" y="48971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dirty="0">
                <a:solidFill>
                  <a:srgbClr val="FF0000"/>
                </a:solidFill>
                <a:latin typeface="Calibri" charset="0"/>
              </a:rPr>
              <a:t>Professional, organised, cooperating internationally, innovative</a:t>
            </a:r>
          </a:p>
        </p:txBody>
      </p:sp>
    </p:spTree>
    <p:extLst>
      <p:ext uri="{BB962C8B-B14F-4D97-AF65-F5344CB8AC3E}">
        <p14:creationId xmlns:p14="http://schemas.microsoft.com/office/powerpoint/2010/main" val="2366865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0"/>
          <p:cNvSpPr txBox="1">
            <a:spLocks noChangeArrowheads="1"/>
          </p:cNvSpPr>
          <p:nvPr/>
        </p:nvSpPr>
        <p:spPr bwMode="auto">
          <a:xfrm>
            <a:off x="41275" y="18257"/>
            <a:ext cx="9102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b="1" dirty="0" smtClean="0">
                <a:solidFill>
                  <a:schemeClr val="bg1"/>
                </a:solidFill>
                <a:latin typeface="+mn-lt"/>
                <a:cs typeface="Cambria" charset="0"/>
              </a:rPr>
              <a:t>Wildlife traffickers are involved </a:t>
            </a:r>
            <a:r>
              <a:rPr lang="en-GB" b="1" dirty="0">
                <a:solidFill>
                  <a:schemeClr val="bg1"/>
                </a:solidFill>
                <a:latin typeface="+mn-lt"/>
                <a:cs typeface="Cambria" charset="0"/>
              </a:rPr>
              <a:t>in other crimes</a:t>
            </a:r>
          </a:p>
        </p:txBody>
      </p:sp>
      <p:grpSp>
        <p:nvGrpSpPr>
          <p:cNvPr id="24578" name="Group 903"/>
          <p:cNvGrpSpPr>
            <a:grpSpLocks/>
          </p:cNvGrpSpPr>
          <p:nvPr/>
        </p:nvGrpSpPr>
        <p:grpSpPr bwMode="auto">
          <a:xfrm>
            <a:off x="466725" y="711200"/>
            <a:ext cx="8204200" cy="5918200"/>
            <a:chOff x="466652" y="711200"/>
            <a:chExt cx="8203972" cy="5917846"/>
          </a:xfrm>
        </p:grpSpPr>
        <p:pic>
          <p:nvPicPr>
            <p:cNvPr id="24579" name="Picture 41" descr="8b1-1856.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77563" y="711200"/>
              <a:ext cx="2729351"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8" name="Curved Connector 147"/>
            <p:cNvCxnSpPr>
              <a:endCxn id="24577" idx="1"/>
            </p:cNvCxnSpPr>
            <p:nvPr/>
          </p:nvCxnSpPr>
          <p:spPr bwMode="auto">
            <a:xfrm flipV="1">
              <a:off x="5008364" y="1275523"/>
              <a:ext cx="869926" cy="2158871"/>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81" name="TextBox 164"/>
            <p:cNvSpPr txBox="1">
              <a:spLocks noChangeArrowheads="1"/>
            </p:cNvSpPr>
            <p:nvPr/>
          </p:nvSpPr>
          <p:spPr bwMode="auto">
            <a:xfrm>
              <a:off x="5868504" y="2103340"/>
              <a:ext cx="273841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dirty="0">
                  <a:cs typeface="Arial" charset="0"/>
                </a:rPr>
                <a:t>Article 103</a:t>
              </a:r>
            </a:p>
          </p:txBody>
        </p:sp>
        <p:cxnSp>
          <p:nvCxnSpPr>
            <p:cNvPr id="162" name="Curved Connector 161"/>
            <p:cNvCxnSpPr>
              <a:endCxn id="24584" idx="2"/>
            </p:cNvCxnSpPr>
            <p:nvPr/>
          </p:nvCxnSpPr>
          <p:spPr bwMode="auto">
            <a:xfrm rot="5400000" flipH="1" flipV="1">
              <a:off x="4059867" y="2653391"/>
              <a:ext cx="576229" cy="19049"/>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583" name="Picture 118" descr="guns and drug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28194" y="774440"/>
              <a:ext cx="2065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65"/>
            <p:cNvSpPr txBox="1">
              <a:spLocks noChangeArrowheads="1"/>
            </p:cNvSpPr>
            <p:nvPr/>
          </p:nvSpPr>
          <p:spPr bwMode="auto">
            <a:xfrm>
              <a:off x="3328194" y="2004752"/>
              <a:ext cx="20574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233, 234</a:t>
              </a:r>
            </a:p>
          </p:txBody>
        </p:sp>
        <p:cxnSp>
          <p:nvCxnSpPr>
            <p:cNvPr id="132" name="Curved Connector 131"/>
            <p:cNvCxnSpPr/>
            <p:nvPr/>
          </p:nvCxnSpPr>
          <p:spPr bwMode="auto">
            <a:xfrm rot="10800000">
              <a:off x="2666866" y="1709678"/>
              <a:ext cx="1003272" cy="1955683"/>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grpSp>
          <p:nvGrpSpPr>
            <p:cNvPr id="24586" name="Group 30"/>
            <p:cNvGrpSpPr>
              <a:grpSpLocks/>
            </p:cNvGrpSpPr>
            <p:nvPr/>
          </p:nvGrpSpPr>
          <p:grpSpPr bwMode="auto">
            <a:xfrm>
              <a:off x="533400" y="909540"/>
              <a:ext cx="2133600" cy="1600200"/>
              <a:chOff x="533400" y="990600"/>
              <a:chExt cx="2133600" cy="1600200"/>
            </a:xfrm>
          </p:grpSpPr>
          <p:pic>
            <p:nvPicPr>
              <p:cNvPr id="24604" name="Picture 117" descr="tiger4_smaller.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3400" y="990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5" name="TextBox 166"/>
              <p:cNvSpPr txBox="1">
                <a:spLocks noChangeArrowheads="1"/>
              </p:cNvSpPr>
              <p:nvPr/>
            </p:nvSpPr>
            <p:spPr bwMode="auto">
              <a:xfrm>
                <a:off x="533400" y="220740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190</a:t>
                </a:r>
              </a:p>
            </p:txBody>
          </p:sp>
        </p:grpSp>
        <p:pic>
          <p:nvPicPr>
            <p:cNvPr id="24587" name="Picture 120" descr="fac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66652" y="3085420"/>
              <a:ext cx="2168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 name="Curved Connector 134"/>
            <p:cNvCxnSpPr/>
            <p:nvPr/>
          </p:nvCxnSpPr>
          <p:spPr bwMode="auto">
            <a:xfrm rot="10800000" flipV="1">
              <a:off x="2600193" y="3665361"/>
              <a:ext cx="1069945" cy="9524"/>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89" name="TextBox 167"/>
            <p:cNvSpPr txBox="1">
              <a:spLocks noChangeArrowheads="1"/>
            </p:cNvSpPr>
            <p:nvPr/>
          </p:nvSpPr>
          <p:spPr bwMode="auto">
            <a:xfrm>
              <a:off x="466652" y="393473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104</a:t>
              </a:r>
            </a:p>
          </p:txBody>
        </p:sp>
        <p:cxnSp>
          <p:nvCxnSpPr>
            <p:cNvPr id="153" name="Curved Connector 152"/>
            <p:cNvCxnSpPr/>
            <p:nvPr/>
          </p:nvCxnSpPr>
          <p:spPr bwMode="auto">
            <a:xfrm>
              <a:off x="5008364" y="3665361"/>
              <a:ext cx="887387" cy="9524"/>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591" name="Picture 168" descr="buon-lau.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895528" y="2913970"/>
              <a:ext cx="27178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Box 170"/>
            <p:cNvSpPr txBox="1">
              <a:spLocks noChangeArrowheads="1"/>
            </p:cNvSpPr>
            <p:nvPr/>
          </p:nvSpPr>
          <p:spPr bwMode="auto">
            <a:xfrm>
              <a:off x="5895528" y="3791857"/>
              <a:ext cx="2667000" cy="646113"/>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153, 154, 155, 273, 274, 275</a:t>
              </a:r>
            </a:p>
          </p:txBody>
        </p:sp>
        <p:pic>
          <p:nvPicPr>
            <p:cNvPr id="24593" name="Picture 123" descr="Nhap[huonglinhhot.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33400" y="5028846"/>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5" name="Curved Connector 144"/>
            <p:cNvCxnSpPr>
              <a:endCxn id="24595" idx="0"/>
            </p:cNvCxnSpPr>
            <p:nvPr/>
          </p:nvCxnSpPr>
          <p:spPr bwMode="auto">
            <a:xfrm rot="5400000">
              <a:off x="2645446" y="3335930"/>
              <a:ext cx="647661" cy="2738362"/>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95" name="TextBox 173"/>
            <p:cNvSpPr txBox="1">
              <a:spLocks noChangeArrowheads="1"/>
            </p:cNvSpPr>
            <p:nvPr/>
          </p:nvSpPr>
          <p:spPr bwMode="auto">
            <a:xfrm>
              <a:off x="520700" y="624328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251</a:t>
              </a:r>
            </a:p>
          </p:txBody>
        </p:sp>
        <p:pic>
          <p:nvPicPr>
            <p:cNvPr id="24596" name="Picture 126" descr="tham-nhung.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6324" y="4976457"/>
              <a:ext cx="2654300" cy="160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6" name="Curved Connector 155"/>
            <p:cNvCxnSpPr>
              <a:endCxn id="24592" idx="0"/>
            </p:cNvCxnSpPr>
            <p:nvPr/>
          </p:nvCxnSpPr>
          <p:spPr bwMode="auto">
            <a:xfrm rot="16200000" flipH="1">
              <a:off x="5543345" y="3176392"/>
              <a:ext cx="595277" cy="3005053"/>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98" name="TextBox 174"/>
            <p:cNvSpPr txBox="1">
              <a:spLocks noChangeArrowheads="1"/>
            </p:cNvSpPr>
            <p:nvPr/>
          </p:nvSpPr>
          <p:spPr bwMode="auto">
            <a:xfrm>
              <a:off x="6003624" y="6221681"/>
              <a:ext cx="2667000" cy="370009"/>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dirty="0">
                  <a:cs typeface="Arial" charset="0"/>
                </a:rPr>
                <a:t>Article 289</a:t>
              </a:r>
            </a:p>
          </p:txBody>
        </p:sp>
        <p:cxnSp>
          <p:nvCxnSpPr>
            <p:cNvPr id="159" name="Curved Connector 158"/>
            <p:cNvCxnSpPr>
              <a:endCxn id="24589" idx="0"/>
            </p:cNvCxnSpPr>
            <p:nvPr/>
          </p:nvCxnSpPr>
          <p:spPr bwMode="auto">
            <a:xfrm rot="16200000" flipH="1">
              <a:off x="4040818" y="4678920"/>
              <a:ext cx="595277" cy="0"/>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600" name="Picture 46" descr="LoGoThue22.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459719" y="4976458"/>
              <a:ext cx="17589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Box 172"/>
            <p:cNvSpPr txBox="1">
              <a:spLocks noChangeArrowheads="1"/>
            </p:cNvSpPr>
            <p:nvPr/>
          </p:nvSpPr>
          <p:spPr bwMode="auto">
            <a:xfrm>
              <a:off x="3110469" y="6243283"/>
              <a:ext cx="2438400" cy="369887"/>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161</a:t>
              </a:r>
            </a:p>
          </p:txBody>
        </p:sp>
        <p:sp>
          <p:nvSpPr>
            <p:cNvPr id="50" name="Multiply 49"/>
            <p:cNvSpPr/>
            <p:nvPr/>
          </p:nvSpPr>
          <p:spPr>
            <a:xfrm>
              <a:off x="3543142" y="5028942"/>
              <a:ext cx="1590631" cy="1233414"/>
            </a:xfrm>
            <a:prstGeom prst="mathMultiply">
              <a:avLst/>
            </a:prstGeom>
            <a:solidFill>
              <a:schemeClr val="tx1">
                <a:lumMod val="50000"/>
                <a:alpha val="8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4603" name="Picture 40" descr="NTPhuong1_f04e5.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670026" y="2950320"/>
              <a:ext cx="1338126" cy="14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3849688" y="3379973"/>
            <a:ext cx="1016000" cy="29509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14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rcRect/>
          <a:stretch>
            <a:fillRect/>
          </a:stretch>
        </p:blipFill>
        <p:spPr bwMode="auto">
          <a:xfrm>
            <a:off x="414173" y="292123"/>
            <a:ext cx="3766086" cy="4877696"/>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4428107" y="292123"/>
            <a:ext cx="3607938" cy="2709332"/>
          </a:xfrm>
          <a:prstGeom prst="rect">
            <a:avLst/>
          </a:prstGeom>
        </p:spPr>
      </p:pic>
      <p:pic>
        <p:nvPicPr>
          <p:cNvPr id="4" name="Picture 3"/>
          <p:cNvPicPr>
            <a:picLocks noChangeAspect="1"/>
          </p:cNvPicPr>
          <p:nvPr/>
        </p:nvPicPr>
        <p:blipFill>
          <a:blip r:embed="rId5"/>
          <a:stretch>
            <a:fillRect/>
          </a:stretch>
        </p:blipFill>
        <p:spPr>
          <a:xfrm>
            <a:off x="4416167" y="3621565"/>
            <a:ext cx="4336102" cy="2890734"/>
          </a:xfrm>
          <a:prstGeom prst="rect">
            <a:avLst/>
          </a:prstGeom>
        </p:spPr>
      </p:pic>
    </p:spTree>
    <p:extLst>
      <p:ext uri="{BB962C8B-B14F-4D97-AF65-F5344CB8AC3E}">
        <p14:creationId xmlns:p14="http://schemas.microsoft.com/office/powerpoint/2010/main" val="24232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0"/>
          <p:cNvSpPr txBox="1">
            <a:spLocks noChangeArrowheads="1"/>
          </p:cNvSpPr>
          <p:nvPr/>
        </p:nvSpPr>
        <p:spPr bwMode="auto">
          <a:xfrm>
            <a:off x="41275" y="96841"/>
            <a:ext cx="9102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b="1" dirty="0" smtClean="0">
                <a:solidFill>
                  <a:schemeClr val="bg1"/>
                </a:solidFill>
                <a:latin typeface="+mn-lt"/>
                <a:cs typeface="Cambria" charset="0"/>
              </a:rPr>
              <a:t>International law enforcement cooperation against wildlife trafficking networks is in its toddler years</a:t>
            </a:r>
            <a:endParaRPr lang="en-GB" b="1" dirty="0">
              <a:solidFill>
                <a:schemeClr val="bg1"/>
              </a:solidFill>
              <a:latin typeface="+mn-lt"/>
              <a:cs typeface="Cambria" charset="0"/>
            </a:endParaRPr>
          </a:p>
        </p:txBody>
      </p:sp>
      <p:pic>
        <p:nvPicPr>
          <p:cNvPr id="3" name="Picture 2"/>
          <p:cNvPicPr>
            <a:picLocks noChangeAspect="1"/>
          </p:cNvPicPr>
          <p:nvPr/>
        </p:nvPicPr>
        <p:blipFill>
          <a:blip r:embed="rId3"/>
          <a:stretch>
            <a:fillRect/>
          </a:stretch>
        </p:blipFill>
        <p:spPr>
          <a:xfrm>
            <a:off x="305372" y="1123969"/>
            <a:ext cx="4149480" cy="399535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3774" y="1143812"/>
            <a:ext cx="4235922" cy="184570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3774" y="3109777"/>
            <a:ext cx="4235922" cy="1990883"/>
          </a:xfrm>
          <a:prstGeom prst="rect">
            <a:avLst/>
          </a:prstGeom>
        </p:spPr>
      </p:pic>
      <p:sp>
        <p:nvSpPr>
          <p:cNvPr id="6" name="TextBox 40"/>
          <p:cNvSpPr txBox="1">
            <a:spLocks noChangeArrowheads="1"/>
          </p:cNvSpPr>
          <p:nvPr/>
        </p:nvSpPr>
        <p:spPr bwMode="auto">
          <a:xfrm>
            <a:off x="42411" y="5507454"/>
            <a:ext cx="9102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b="1" dirty="0" smtClean="0">
                <a:solidFill>
                  <a:schemeClr val="bg1"/>
                </a:solidFill>
                <a:latin typeface="+mn-lt"/>
                <a:cs typeface="Cambria" charset="0"/>
              </a:rPr>
              <a:t>What impact are we having? </a:t>
            </a:r>
          </a:p>
          <a:p>
            <a:pPr algn="ctr" eaLnBrk="1" hangingPunct="1"/>
            <a:r>
              <a:rPr lang="en-GB" b="1" dirty="0" smtClean="0">
                <a:solidFill>
                  <a:schemeClr val="bg1"/>
                </a:solidFill>
                <a:latin typeface="+mn-lt"/>
                <a:cs typeface="Cambria" charset="0"/>
              </a:rPr>
              <a:t>Where should we focus effort?</a:t>
            </a:r>
            <a:endParaRPr lang="en-GB" b="1" dirty="0">
              <a:solidFill>
                <a:schemeClr val="bg1"/>
              </a:solidFill>
              <a:latin typeface="+mn-lt"/>
              <a:cs typeface="Cambria" charset="0"/>
            </a:endParaRPr>
          </a:p>
        </p:txBody>
      </p:sp>
    </p:spTree>
    <p:extLst>
      <p:ext uri="{BB962C8B-B14F-4D97-AF65-F5344CB8AC3E}">
        <p14:creationId xmlns:p14="http://schemas.microsoft.com/office/powerpoint/2010/main" val="396915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2322</TotalTime>
  <Words>2034</Words>
  <Application>Microsoft Office PowerPoint</Application>
  <PresentationFormat>On-screen Show (4:3)</PresentationFormat>
  <Paragraphs>236</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Roberton</dc:creator>
  <cp:lastModifiedBy>Mike</cp:lastModifiedBy>
  <cp:revision>98</cp:revision>
  <dcterms:created xsi:type="dcterms:W3CDTF">2013-12-12T02:32:51Z</dcterms:created>
  <dcterms:modified xsi:type="dcterms:W3CDTF">2016-03-08T09:12:05Z</dcterms:modified>
</cp:coreProperties>
</file>