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5" r:id="rId3"/>
    <p:sldId id="258" r:id="rId4"/>
    <p:sldId id="259" r:id="rId5"/>
    <p:sldId id="266" r:id="rId6"/>
    <p:sldId id="260" r:id="rId7"/>
    <p:sldId id="262" r:id="rId8"/>
    <p:sldId id="267" r:id="rId9"/>
    <p:sldId id="261" r:id="rId10"/>
    <p:sldId id="263" r:id="rId11"/>
    <p:sldId id="270" r:id="rId12"/>
    <p:sldId id="269" r:id="rId13"/>
    <p:sldId id="271" r:id="rId14"/>
    <p:sldId id="272" r:id="rId15"/>
    <p:sldId id="273" r:id="rId16"/>
    <p:sldId id="274" r:id="rId17"/>
    <p:sldId id="275" r:id="rId18"/>
    <p:sldId id="26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0852"/>
    <a:srgbClr val="FFAAAA"/>
    <a:srgbClr val="8A0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7" autoAdjust="0"/>
    <p:restoredTop sz="86157" autoAdjust="0"/>
  </p:normalViewPr>
  <p:slideViewPr>
    <p:cSldViewPr snapToGrid="0" snapToObjects="1">
      <p:cViewPr>
        <p:scale>
          <a:sx n="44" d="100"/>
          <a:sy n="44" d="100"/>
        </p:scale>
        <p:origin x="-11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41D4E5-96BA-B14A-9029-128D718ECAEE}" type="datetimeFigureOut">
              <a:rPr lang="en-US" smtClean="0"/>
              <a:pPr/>
              <a:t>3/9/2016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979BA-A713-4E43-A522-69137DE77BAA}" type="slidenum">
              <a:rPr lang="en-US" smtClean="0"/>
              <a:pPr/>
              <a:t>‹#›</a:t>
            </a:fld>
            <a:endParaRPr lang="en-US"/>
          </a:p>
        </p:txBody>
      </p:sp>
    </p:spTree>
    <p:extLst>
      <p:ext uri="{BB962C8B-B14F-4D97-AF65-F5344CB8AC3E}">
        <p14:creationId xmlns:p14="http://schemas.microsoft.com/office/powerpoint/2010/main" val="24848761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SI Team creates Turn-key Ivory Inventory </a:t>
            </a:r>
            <a:r>
              <a:rPr lang="en-US" sz="1200" kern="1200" dirty="0" err="1" smtClean="0">
                <a:solidFill>
                  <a:schemeClr val="tx1"/>
                </a:solidFill>
                <a:latin typeface="+mn-lt"/>
                <a:ea typeface="+mn-ea"/>
                <a:cs typeface="+mn-cs"/>
              </a:rPr>
              <a:t>Protocol.In</a:t>
            </a:r>
            <a:r>
              <a:rPr lang="en-US" sz="1200" kern="1200" dirty="0" smtClean="0">
                <a:solidFill>
                  <a:schemeClr val="tx1"/>
                </a:solidFill>
                <a:latin typeface="+mn-lt"/>
                <a:ea typeface="+mn-ea"/>
                <a:cs typeface="+mn-cs"/>
              </a:rPr>
              <a:t> collaboration with global accounting firm Ernst &amp; Young, technical experts from Save the Elephants and CITES, along with Sam Wasser, SI has created a high-tech, customizable Protocol to assist Range States fulfill their CITES obligations. Transparent, consistent auditable inventories of ivory stockpiles are essential in the fight against the illegal ivory trade.</a:t>
            </a:r>
            <a:endParaRPr lang="en-US" dirty="0"/>
          </a:p>
        </p:txBody>
      </p:sp>
      <p:sp>
        <p:nvSpPr>
          <p:cNvPr id="4" name="Slide Number Placeholder 3"/>
          <p:cNvSpPr>
            <a:spLocks noGrp="1"/>
          </p:cNvSpPr>
          <p:nvPr>
            <p:ph type="sldNum" sz="quarter" idx="10"/>
          </p:nvPr>
        </p:nvSpPr>
        <p:spPr/>
        <p:txBody>
          <a:bodyPr/>
          <a:lstStyle/>
          <a:p>
            <a:fld id="{33F979BA-A713-4E43-A522-69137DE77BA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Regarding trade in elephant specimens</a:t>
            </a:r>
          </a:p>
          <a:p>
            <a:r>
              <a:rPr lang="en-US" sz="1200" b="1" i="1" kern="1200" dirty="0" smtClean="0">
                <a:solidFill>
                  <a:schemeClr val="tx1"/>
                </a:solidFill>
                <a:latin typeface="+mn-lt"/>
                <a:ea typeface="+mn-ea"/>
                <a:cs typeface="+mn-cs"/>
              </a:rPr>
              <a:t>URGES those Parties in whose jurisdiction there is an ivory carving industry, a legal domestic trade in ivory, an unregulated market for or illegal trade in ivory, or where ivory stockpiles exist, and Parties that may be designated as ivory importing countries, to ensure that they have put in place comprehensive internal legislative, regulatory, enforcement and other measures to:</a:t>
            </a:r>
          </a:p>
          <a:p>
            <a:r>
              <a:rPr lang="en-US" sz="1200" kern="1200" dirty="0" err="1" smtClean="0">
                <a:solidFill>
                  <a:schemeClr val="tx1"/>
                </a:solidFill>
                <a:latin typeface="+mn-lt"/>
                <a:ea typeface="+mn-ea"/>
                <a:cs typeface="+mn-cs"/>
              </a:rPr>
              <a:t>e</a:t>
            </a:r>
            <a:r>
              <a:rPr lang="en-US" sz="1200" kern="1200" dirty="0" smtClean="0">
                <a:solidFill>
                  <a:schemeClr val="tx1"/>
                </a:solidFill>
                <a:latin typeface="+mn-lt"/>
                <a:ea typeface="+mn-ea"/>
                <a:cs typeface="+mn-cs"/>
              </a:rPr>
              <a:t>)    maintain an inventory of government-held stockpiles of ivory and, where possible, of significant privately held stockpiles of ivory within their territory, and inform the Secretariat of the level of this stock each year before 28 February, indicating: the number of pieces and their weight per type of ivory (raw or worked); for relevant pieces, and if marked, their markings in accordance with the provisions of this Resolution; the source of the ivory; and the reasons for any significant changes in the stockpile compared to the preceding year;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RECOMMENDS that Parties cooperate in the development of techniques to enhance the traceability of elephant specimens in trade, for instance by supporting research to determine the age and origin of ivory and other elephant specimens, by supplying samples for forensic research, and collaborating with relevant forensic research institutions;</a:t>
            </a:r>
          </a:p>
          <a:p>
            <a:r>
              <a:rPr lang="en-US" sz="1200" kern="1200" dirty="0" smtClean="0">
                <a:solidFill>
                  <a:schemeClr val="tx1"/>
                </a:solidFill>
                <a:latin typeface="+mn-lt"/>
                <a:ea typeface="+mn-ea"/>
                <a:cs typeface="+mn-cs"/>
              </a:rPr>
              <a:t>URGES Parties to collect samples from all large-scale ivory seizures </a:t>
            </a:r>
            <a:r>
              <a:rPr lang="en-US" sz="1200" u="sng" kern="1200" dirty="0" smtClean="0">
                <a:solidFill>
                  <a:schemeClr val="tx1"/>
                </a:solidFill>
                <a:latin typeface="+mn-lt"/>
                <a:ea typeface="+mn-ea"/>
                <a:cs typeface="+mn-cs"/>
              </a:rPr>
              <a:t>(i.e. a seizure of 500kg or more) that take place in their territories, and provide these to relevant forensic and other research institutions in support of enforcement and prosecutions; and</a:t>
            </a:r>
          </a:p>
          <a:p>
            <a:endParaRPr lang="en-US" sz="1200" u="sng"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RECOMMENDS that whole tusks of any size, and cut pieces of ivory that are both 20 cm or more in length and one kilogram or more in weight, be marked by means of punch-dies, indelible ink, or other form of permanent marking, using the following formula: country-of-origin two-letter ISO code, the last two digits of the year / the serial number for the year / and the weight in kilograms (e.g. KE 00/127/14). It is recognized that different Parties have different systems for marking and may apply different practices for specifying the serial number and the year (which may be the year of registration or recovery, for example), but that all systems must result in a unique number for each piece of marked ivory. </a:t>
            </a:r>
            <a:endParaRPr lang="en-US" dirty="0"/>
          </a:p>
        </p:txBody>
      </p:sp>
      <p:sp>
        <p:nvSpPr>
          <p:cNvPr id="4" name="Slide Number Placeholder 3"/>
          <p:cNvSpPr>
            <a:spLocks noGrp="1"/>
          </p:cNvSpPr>
          <p:nvPr>
            <p:ph type="sldNum" sz="quarter" idx="10"/>
          </p:nvPr>
        </p:nvSpPr>
        <p:spPr/>
        <p:txBody>
          <a:bodyPr/>
          <a:lstStyle/>
          <a:p>
            <a:fld id="{33F979BA-A713-4E43-A522-69137DE77BA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Regarding trade in elephant specimens</a:t>
            </a:r>
          </a:p>
          <a:p>
            <a:r>
              <a:rPr lang="en-US" sz="1200" b="1" i="1" kern="1200" dirty="0" smtClean="0">
                <a:solidFill>
                  <a:schemeClr val="tx1"/>
                </a:solidFill>
                <a:latin typeface="+mn-lt"/>
                <a:ea typeface="+mn-ea"/>
                <a:cs typeface="+mn-cs"/>
              </a:rPr>
              <a:t>URGES those Parties in whose jurisdiction there is an ivory carving industry, a legal domestic trade in ivory, an unregulated market for or illegal trade in ivory, or where ivory stockpiles exist, and Parties that may be designated as ivory importing countries, to ensure that they have put in place comprehensive internal legislative, regulatory, enforcement and other measures to:</a:t>
            </a:r>
          </a:p>
          <a:p>
            <a:r>
              <a:rPr lang="en-US" sz="1200" kern="1200" dirty="0" err="1" smtClean="0">
                <a:solidFill>
                  <a:schemeClr val="tx1"/>
                </a:solidFill>
                <a:latin typeface="+mn-lt"/>
                <a:ea typeface="+mn-ea"/>
                <a:cs typeface="+mn-cs"/>
              </a:rPr>
              <a:t>e</a:t>
            </a:r>
            <a:r>
              <a:rPr lang="en-US" sz="1200" kern="1200" dirty="0" smtClean="0">
                <a:solidFill>
                  <a:schemeClr val="tx1"/>
                </a:solidFill>
                <a:latin typeface="+mn-lt"/>
                <a:ea typeface="+mn-ea"/>
                <a:cs typeface="+mn-cs"/>
              </a:rPr>
              <a:t>)    maintain an inventory of government-held stockpiles of ivory and, where possible, of significant privately held stockpiles of ivory within their territory, and inform the Secretariat of the level of this stock each year before 28 February, indicating: the number of pieces and their weight per type of ivory (raw or worked); for relevant pieces, and if marked, their markings in accordance with the provisions of this Resolution; the source of the ivory; and the reasons for any significant changes in the stockpile compared to the preceding year;</a:t>
            </a:r>
            <a:endParaRPr lang="en-US" dirty="0"/>
          </a:p>
        </p:txBody>
      </p:sp>
      <p:sp>
        <p:nvSpPr>
          <p:cNvPr id="4" name="Slide Number Placeholder 3"/>
          <p:cNvSpPr>
            <a:spLocks noGrp="1"/>
          </p:cNvSpPr>
          <p:nvPr>
            <p:ph type="sldNum" sz="quarter" idx="10"/>
          </p:nvPr>
        </p:nvSpPr>
        <p:spPr/>
        <p:txBody>
          <a:bodyPr/>
          <a:lstStyle/>
          <a:p>
            <a:fld id="{33F979BA-A713-4E43-A522-69137DE77BA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F979BA-A713-4E43-A522-69137DE77BA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sz="1200" dirty="0" smtClean="0">
                <a:solidFill>
                  <a:schemeClr val="bg1">
                    <a:lumMod val="65000"/>
                  </a:schemeClr>
                </a:solidFill>
                <a:latin typeface="Century Gothic"/>
                <a:cs typeface="Century Gothic"/>
              </a:rPr>
              <a:t>EWCA led inventory</a:t>
            </a:r>
          </a:p>
          <a:p>
            <a:pPr>
              <a:buFontTx/>
              <a:buChar char="-"/>
            </a:pPr>
            <a:endParaRPr lang="en-GB" sz="1200" dirty="0" smtClean="0">
              <a:solidFill>
                <a:schemeClr val="bg1">
                  <a:lumMod val="65000"/>
                </a:schemeClr>
              </a:solidFill>
              <a:latin typeface="Century Gothic"/>
              <a:cs typeface="Century Gothic"/>
            </a:endParaRPr>
          </a:p>
          <a:p>
            <a:pPr>
              <a:buFontTx/>
              <a:buChar char="-"/>
            </a:pPr>
            <a:r>
              <a:rPr lang="en-GB" sz="1200" dirty="0" smtClean="0">
                <a:solidFill>
                  <a:schemeClr val="bg1">
                    <a:lumMod val="65000"/>
                  </a:schemeClr>
                </a:solidFill>
                <a:latin typeface="Century Gothic"/>
                <a:cs typeface="Century Gothic"/>
              </a:rPr>
              <a:t>Supported by multidisciplinary Stop Ivory advisory team:</a:t>
            </a:r>
          </a:p>
          <a:p>
            <a:pPr>
              <a:buFontTx/>
              <a:buChar char="-"/>
            </a:pPr>
            <a:r>
              <a:rPr lang="en-GB" sz="1200" dirty="0" smtClean="0">
                <a:solidFill>
                  <a:schemeClr val="bg1">
                    <a:lumMod val="65000"/>
                  </a:schemeClr>
                </a:solidFill>
                <a:latin typeface="Century Gothic"/>
                <a:cs typeface="Century Gothic"/>
              </a:rPr>
              <a:t> - Born Free etc</a:t>
            </a:r>
          </a:p>
          <a:p>
            <a:pPr>
              <a:buFontTx/>
              <a:buChar char="-"/>
            </a:pPr>
            <a:endParaRPr lang="en-GB" sz="1200" dirty="0" smtClean="0">
              <a:solidFill>
                <a:schemeClr val="bg1">
                  <a:lumMod val="65000"/>
                </a:schemeClr>
              </a:solidFill>
              <a:latin typeface="Century Gothic"/>
              <a:cs typeface="Century Gothic"/>
            </a:endParaRPr>
          </a:p>
          <a:p>
            <a:pPr>
              <a:buNone/>
            </a:pPr>
            <a:endParaRPr lang="en-GB" sz="1200" dirty="0" smtClean="0">
              <a:solidFill>
                <a:schemeClr val="bg1">
                  <a:lumMod val="65000"/>
                </a:schemeClr>
              </a:solidFill>
              <a:latin typeface="Century Gothic"/>
              <a:cs typeface="Century Gothic"/>
            </a:endParaRPr>
          </a:p>
          <a:p>
            <a:pPr>
              <a:buNone/>
            </a:pPr>
            <a:r>
              <a:rPr lang="en-GB" sz="1200" dirty="0" smtClean="0">
                <a:solidFill>
                  <a:schemeClr val="bg1">
                    <a:lumMod val="65000"/>
                  </a:schemeClr>
                </a:solidFill>
                <a:latin typeface="Century Gothic"/>
                <a:cs typeface="Century Gothic"/>
              </a:rPr>
              <a:t>(insert slides with photos and descriptions)</a:t>
            </a:r>
            <a:endParaRPr lang="en-US" sz="1200" dirty="0" smtClean="0">
              <a:solidFill>
                <a:schemeClr val="bg1">
                  <a:lumMod val="65000"/>
                </a:schemeClr>
              </a:solidFill>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fld id="{33F979BA-A713-4E43-A522-69137DE77BA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sz="1200" dirty="0" smtClean="0">
                <a:solidFill>
                  <a:schemeClr val="bg1">
                    <a:lumMod val="65000"/>
                  </a:schemeClr>
                </a:solidFill>
                <a:latin typeface="Century Gothic"/>
                <a:cs typeface="Century Gothic"/>
              </a:rPr>
              <a:t>EWCA led inventory</a:t>
            </a:r>
          </a:p>
          <a:p>
            <a:pPr>
              <a:buFontTx/>
              <a:buChar char="-"/>
            </a:pPr>
            <a:endParaRPr lang="en-GB" sz="1200" dirty="0" smtClean="0">
              <a:solidFill>
                <a:schemeClr val="bg1">
                  <a:lumMod val="65000"/>
                </a:schemeClr>
              </a:solidFill>
              <a:latin typeface="Century Gothic"/>
              <a:cs typeface="Century Gothic"/>
            </a:endParaRPr>
          </a:p>
          <a:p>
            <a:pPr>
              <a:buFontTx/>
              <a:buChar char="-"/>
            </a:pPr>
            <a:r>
              <a:rPr lang="en-GB" sz="1200" dirty="0" smtClean="0">
                <a:solidFill>
                  <a:schemeClr val="bg1">
                    <a:lumMod val="65000"/>
                  </a:schemeClr>
                </a:solidFill>
                <a:latin typeface="Century Gothic"/>
                <a:cs typeface="Century Gothic"/>
              </a:rPr>
              <a:t>Supported by multidisciplinary Stop Ivory advisory team:</a:t>
            </a:r>
          </a:p>
          <a:p>
            <a:pPr>
              <a:buFontTx/>
              <a:buChar char="-"/>
            </a:pPr>
            <a:r>
              <a:rPr lang="en-GB" sz="1200" dirty="0" smtClean="0">
                <a:solidFill>
                  <a:schemeClr val="bg1">
                    <a:lumMod val="65000"/>
                  </a:schemeClr>
                </a:solidFill>
                <a:latin typeface="Century Gothic"/>
                <a:cs typeface="Century Gothic"/>
              </a:rPr>
              <a:t> - Born Free etc</a:t>
            </a:r>
          </a:p>
          <a:p>
            <a:pPr>
              <a:buFontTx/>
              <a:buChar char="-"/>
            </a:pPr>
            <a:endParaRPr lang="en-GB" sz="1200" dirty="0" smtClean="0">
              <a:solidFill>
                <a:schemeClr val="bg1">
                  <a:lumMod val="65000"/>
                </a:schemeClr>
              </a:solidFill>
              <a:latin typeface="Century Gothic"/>
              <a:cs typeface="Century Gothic"/>
            </a:endParaRPr>
          </a:p>
          <a:p>
            <a:pPr>
              <a:buNone/>
            </a:pPr>
            <a:endParaRPr lang="en-GB" sz="1200" dirty="0" smtClean="0">
              <a:solidFill>
                <a:schemeClr val="bg1">
                  <a:lumMod val="65000"/>
                </a:schemeClr>
              </a:solidFill>
              <a:latin typeface="Century Gothic"/>
              <a:cs typeface="Century Gothic"/>
            </a:endParaRPr>
          </a:p>
          <a:p>
            <a:pPr>
              <a:buNone/>
            </a:pPr>
            <a:r>
              <a:rPr lang="en-GB" sz="1200" dirty="0" smtClean="0">
                <a:solidFill>
                  <a:schemeClr val="bg1">
                    <a:lumMod val="65000"/>
                  </a:schemeClr>
                </a:solidFill>
                <a:latin typeface="Century Gothic"/>
                <a:cs typeface="Century Gothic"/>
              </a:rPr>
              <a:t>(insert slides with photos and descriptions)</a:t>
            </a:r>
            <a:endParaRPr lang="en-US" sz="1200" dirty="0" smtClean="0">
              <a:solidFill>
                <a:schemeClr val="bg1">
                  <a:lumMod val="65000"/>
                </a:schemeClr>
              </a:solidFill>
              <a:latin typeface="Century Gothic"/>
              <a:cs typeface="Century Gothic"/>
            </a:endParaRPr>
          </a:p>
          <a:p>
            <a:endParaRPr lang="en-US" dirty="0"/>
          </a:p>
        </p:txBody>
      </p:sp>
      <p:sp>
        <p:nvSpPr>
          <p:cNvPr id="4" name="Slide Number Placeholder 3"/>
          <p:cNvSpPr>
            <a:spLocks noGrp="1"/>
          </p:cNvSpPr>
          <p:nvPr>
            <p:ph type="sldNum" sz="quarter" idx="10"/>
          </p:nvPr>
        </p:nvSpPr>
        <p:spPr/>
        <p:txBody>
          <a:bodyPr/>
          <a:lstStyle/>
          <a:p>
            <a:fld id="{33F979BA-A713-4E43-A522-69137DE77BAA}"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SI Team creates Turn-key Ivory Inventory </a:t>
            </a:r>
            <a:r>
              <a:rPr lang="en-US" sz="1200" kern="1200" dirty="0" err="1" smtClean="0">
                <a:solidFill>
                  <a:schemeClr val="tx1"/>
                </a:solidFill>
                <a:latin typeface="+mn-lt"/>
                <a:ea typeface="+mn-ea"/>
                <a:cs typeface="+mn-cs"/>
              </a:rPr>
              <a:t>Protocol.In</a:t>
            </a:r>
            <a:r>
              <a:rPr lang="en-US" sz="1200" kern="1200" dirty="0" smtClean="0">
                <a:solidFill>
                  <a:schemeClr val="tx1"/>
                </a:solidFill>
                <a:latin typeface="+mn-lt"/>
                <a:ea typeface="+mn-ea"/>
                <a:cs typeface="+mn-cs"/>
              </a:rPr>
              <a:t> collaboration with global accounting firm Ernst &amp; Young, technical experts from Save the Elephants and CITES, along with Sam Wasser, SI has created a high-tech, customizable Protocol to assist Range States fulfill their CITES obligations. Transparent, consistent auditable inventories of ivory stockpiles are essential in the fight against the illegal ivory trade.</a:t>
            </a:r>
            <a:endParaRPr lang="en-US" dirty="0"/>
          </a:p>
        </p:txBody>
      </p:sp>
      <p:sp>
        <p:nvSpPr>
          <p:cNvPr id="4" name="Slide Number Placeholder 3"/>
          <p:cNvSpPr>
            <a:spLocks noGrp="1"/>
          </p:cNvSpPr>
          <p:nvPr>
            <p:ph type="sldNum" sz="quarter" idx="10"/>
          </p:nvPr>
        </p:nvSpPr>
        <p:spPr/>
        <p:txBody>
          <a:bodyPr/>
          <a:lstStyle/>
          <a:p>
            <a:fld id="{33F979BA-A713-4E43-A522-69137DE77BAA}"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C2E95-9952-0242-8E73-BB77EF1BEE2C}"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89C55-4288-3E46-90A1-C17C11FF26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C2E95-9952-0242-8E73-BB77EF1BEE2C}"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89C55-4288-3E46-90A1-C17C11FF26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C2E95-9952-0242-8E73-BB77EF1BEE2C}"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89C55-4288-3E46-90A1-C17C11FF26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C2E95-9952-0242-8E73-BB77EF1BEE2C}"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89C55-4288-3E46-90A1-C17C11FF26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C2E95-9952-0242-8E73-BB77EF1BEE2C}" type="datetimeFigureOut">
              <a:rPr lang="en-US" smtClean="0"/>
              <a:pPr/>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89C55-4288-3E46-90A1-C17C11FF26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C2E95-9952-0242-8E73-BB77EF1BEE2C}"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89C55-4288-3E46-90A1-C17C11FF26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C2E95-9952-0242-8E73-BB77EF1BEE2C}" type="datetimeFigureOut">
              <a:rPr lang="en-US" smtClean="0"/>
              <a:pPr/>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89C55-4288-3E46-90A1-C17C11FF26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C2E95-9952-0242-8E73-BB77EF1BEE2C}" type="datetimeFigureOut">
              <a:rPr lang="en-US" smtClean="0"/>
              <a:pPr/>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589C55-4288-3E46-90A1-C17C11FF26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C2E95-9952-0242-8E73-BB77EF1BEE2C}" type="datetimeFigureOut">
              <a:rPr lang="en-US" smtClean="0"/>
              <a:pPr/>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589C55-4288-3E46-90A1-C17C11FF26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C2E95-9952-0242-8E73-BB77EF1BEE2C}"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89C55-4288-3E46-90A1-C17C11FF26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C2E95-9952-0242-8E73-BB77EF1BEE2C}" type="datetimeFigureOut">
              <a:rPr lang="en-US" smtClean="0"/>
              <a:pPr/>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89C55-4288-3E46-90A1-C17C11FF26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C2E95-9952-0242-8E73-BB77EF1BEE2C}" type="datetimeFigureOut">
              <a:rPr lang="en-US" smtClean="0"/>
              <a:pPr/>
              <a:t>3/9/2016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89C55-4288-3E46-90A1-C17C11FF26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tiff"/><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6.tiff"/><Relationship Id="rId7" Type="http://schemas.openxmlformats.org/officeDocument/2006/relationships/image" Target="../media/image27.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1.tiff"/><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creen Shot 2014-02-07 at 15.10.4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087" y="234651"/>
            <a:ext cx="1842125" cy="1183949"/>
          </a:xfrm>
          <a:prstGeom prst="rect">
            <a:avLst/>
          </a:prstGeom>
        </p:spPr>
      </p:pic>
      <p:cxnSp>
        <p:nvCxnSpPr>
          <p:cNvPr id="18" name="Straight Connector 17"/>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22" name="Picture 21" descr="C:\Users\alexander.rhodes\Dropbox\Camera Uploads\2013-12-17 11.05.40.jpg"/>
          <p:cNvPicPr/>
          <p:nvPr/>
        </p:nvPicPr>
        <p:blipFill>
          <a:blip r:embed="rId4" cstate="email">
            <a:alphaModFix amt="57000"/>
            <a:lum/>
            <a:extLst>
              <a:ext uri="{28A0092B-C50C-407E-A947-70E740481C1C}">
                <a14:useLocalDpi xmlns:a14="http://schemas.microsoft.com/office/drawing/2010/main"/>
              </a:ext>
            </a:extLst>
          </a:blip>
          <a:srcRect/>
          <a:stretch>
            <a:fillRect/>
          </a:stretch>
        </p:blipFill>
        <p:spPr bwMode="auto">
          <a:xfrm>
            <a:off x="0" y="1623700"/>
            <a:ext cx="9144000" cy="3737600"/>
          </a:xfrm>
          <a:prstGeom prst="rect">
            <a:avLst/>
          </a:prstGeom>
          <a:noFill/>
          <a:ln>
            <a:noFill/>
          </a:ln>
        </p:spPr>
      </p:pic>
      <p:sp>
        <p:nvSpPr>
          <p:cNvPr id="3" name="Subtitle 2"/>
          <p:cNvSpPr>
            <a:spLocks noGrp="1"/>
          </p:cNvSpPr>
          <p:nvPr>
            <p:ph type="subTitle" idx="1"/>
          </p:nvPr>
        </p:nvSpPr>
        <p:spPr>
          <a:xfrm>
            <a:off x="-401781" y="1930400"/>
            <a:ext cx="9836726" cy="2971800"/>
          </a:xfrm>
        </p:spPr>
        <p:txBody>
          <a:bodyPr>
            <a:noAutofit/>
          </a:bodyPr>
          <a:lstStyle/>
          <a:p>
            <a:r>
              <a:rPr lang="en-US" sz="4000" b="1" cap="small" dirty="0" err="1" smtClean="0">
                <a:solidFill>
                  <a:schemeClr val="bg1"/>
                </a:solidFill>
                <a:latin typeface="Times New Roman" pitchFamily="18" charset="0"/>
                <a:ea typeface="Tahoma" pitchFamily="34" charset="0"/>
                <a:cs typeface="Times New Roman" pitchFamily="18" charset="0"/>
              </a:rPr>
              <a:t>Công</a:t>
            </a:r>
            <a:r>
              <a:rPr lang="en-US" sz="4000" b="1" cap="small" dirty="0" smtClean="0">
                <a:solidFill>
                  <a:schemeClr val="bg1"/>
                </a:solidFill>
                <a:latin typeface="Times New Roman" pitchFamily="18" charset="0"/>
                <a:ea typeface="Tahoma" pitchFamily="34" charset="0"/>
                <a:cs typeface="Times New Roman" pitchFamily="18" charset="0"/>
              </a:rPr>
              <a:t> </a:t>
            </a:r>
            <a:r>
              <a:rPr lang="en-US" sz="4000" b="1" cap="small" dirty="0" err="1" smtClean="0">
                <a:solidFill>
                  <a:schemeClr val="bg1"/>
                </a:solidFill>
                <a:latin typeface="Times New Roman" pitchFamily="18" charset="0"/>
                <a:ea typeface="Tahoma" pitchFamily="34" charset="0"/>
                <a:cs typeface="Times New Roman" pitchFamily="18" charset="0"/>
              </a:rPr>
              <a:t>cụ</a:t>
            </a:r>
            <a:r>
              <a:rPr lang="en-US" sz="4000" b="1" cap="small" dirty="0" smtClean="0">
                <a:solidFill>
                  <a:schemeClr val="bg1"/>
                </a:solidFill>
                <a:latin typeface="Times New Roman" pitchFamily="18" charset="0"/>
                <a:ea typeface="Tahoma" pitchFamily="34" charset="0"/>
                <a:cs typeface="Times New Roman" pitchFamily="18" charset="0"/>
              </a:rPr>
              <a:t> </a:t>
            </a:r>
            <a:r>
              <a:rPr lang="en-US" sz="4000" b="1" cap="small" dirty="0" err="1" smtClean="0">
                <a:solidFill>
                  <a:schemeClr val="bg1"/>
                </a:solidFill>
                <a:latin typeface="Times New Roman" pitchFamily="18" charset="0"/>
                <a:ea typeface="Tahoma" pitchFamily="34" charset="0"/>
                <a:cs typeface="Times New Roman" pitchFamily="18" charset="0"/>
              </a:rPr>
              <a:t>kiểm</a:t>
            </a:r>
            <a:r>
              <a:rPr lang="en-US" sz="4000" b="1" cap="small" dirty="0" smtClean="0">
                <a:solidFill>
                  <a:schemeClr val="bg1"/>
                </a:solidFill>
                <a:latin typeface="Times New Roman" pitchFamily="18" charset="0"/>
                <a:ea typeface="Tahoma" pitchFamily="34" charset="0"/>
                <a:cs typeface="Times New Roman" pitchFamily="18" charset="0"/>
              </a:rPr>
              <a:t> </a:t>
            </a:r>
            <a:r>
              <a:rPr lang="en-US" sz="4000" b="1" cap="small" dirty="0" err="1" smtClean="0">
                <a:solidFill>
                  <a:schemeClr val="bg1"/>
                </a:solidFill>
                <a:latin typeface="Times New Roman" pitchFamily="18" charset="0"/>
                <a:ea typeface="Tahoma" pitchFamily="34" charset="0"/>
                <a:cs typeface="Times New Roman" pitchFamily="18" charset="0"/>
              </a:rPr>
              <a:t>kê</a:t>
            </a:r>
            <a:r>
              <a:rPr lang="en-US" sz="4000" b="1" cap="small" dirty="0" smtClean="0">
                <a:solidFill>
                  <a:schemeClr val="bg1"/>
                </a:solidFill>
                <a:latin typeface="Times New Roman" pitchFamily="18" charset="0"/>
                <a:ea typeface="Tahoma" pitchFamily="34" charset="0"/>
                <a:cs typeface="Times New Roman" pitchFamily="18" charset="0"/>
              </a:rPr>
              <a:t> </a:t>
            </a:r>
            <a:r>
              <a:rPr lang="en-US" sz="4000" b="1" cap="small" dirty="0" err="1" smtClean="0">
                <a:solidFill>
                  <a:schemeClr val="bg1"/>
                </a:solidFill>
                <a:latin typeface="Times New Roman" pitchFamily="18" charset="0"/>
                <a:ea typeface="Tahoma" pitchFamily="34" charset="0"/>
                <a:cs typeface="Times New Roman" pitchFamily="18" charset="0"/>
              </a:rPr>
              <a:t>kho</a:t>
            </a:r>
            <a:r>
              <a:rPr lang="en-US" sz="4000" b="1" cap="small" dirty="0">
                <a:solidFill>
                  <a:schemeClr val="bg1"/>
                </a:solidFill>
                <a:latin typeface="Times New Roman" pitchFamily="18" charset="0"/>
                <a:ea typeface="Tahoma" pitchFamily="34" charset="0"/>
                <a:cs typeface="Times New Roman" pitchFamily="18" charset="0"/>
              </a:rPr>
              <a:t> </a:t>
            </a:r>
            <a:r>
              <a:rPr lang="en-US" sz="4000" b="1" cap="small" dirty="0" err="1" smtClean="0">
                <a:solidFill>
                  <a:schemeClr val="bg1"/>
                </a:solidFill>
                <a:latin typeface="Times New Roman" pitchFamily="18" charset="0"/>
                <a:ea typeface="Tahoma" pitchFamily="34" charset="0"/>
                <a:cs typeface="Times New Roman" pitchFamily="18" charset="0"/>
              </a:rPr>
              <a:t>ngà</a:t>
            </a:r>
            <a:r>
              <a:rPr lang="en-US" sz="4000" b="1" cap="small" dirty="0" smtClean="0">
                <a:solidFill>
                  <a:schemeClr val="bg1"/>
                </a:solidFill>
                <a:latin typeface="Times New Roman" pitchFamily="18" charset="0"/>
                <a:ea typeface="Tahoma" pitchFamily="34" charset="0"/>
                <a:cs typeface="Times New Roman" pitchFamily="18" charset="0"/>
              </a:rPr>
              <a:t> </a:t>
            </a:r>
            <a:r>
              <a:rPr lang="en-US" sz="4000" b="1" cap="small" dirty="0" err="1" smtClean="0">
                <a:solidFill>
                  <a:schemeClr val="bg1"/>
                </a:solidFill>
                <a:latin typeface="Times New Roman" pitchFamily="18" charset="0"/>
                <a:ea typeface="Tahoma" pitchFamily="34" charset="0"/>
                <a:cs typeface="Times New Roman" pitchFamily="18" charset="0"/>
              </a:rPr>
              <a:t>voi</a:t>
            </a:r>
            <a:endParaRPr lang="en-US" sz="4000" b="1" dirty="0" smtClean="0">
              <a:solidFill>
                <a:schemeClr val="bg1"/>
              </a:solidFill>
              <a:latin typeface="Times New Roman" pitchFamily="18" charset="0"/>
              <a:ea typeface="Tahoma" pitchFamily="34" charset="0"/>
              <a:cs typeface="Times New Roman" pitchFamily="18" charset="0"/>
            </a:endParaRPr>
          </a:p>
          <a:p>
            <a:endParaRPr lang="en-US" sz="2400" dirty="0" smtClean="0">
              <a:solidFill>
                <a:schemeClr val="bg1"/>
              </a:solidFill>
              <a:latin typeface="Times New Roman" pitchFamily="18" charset="0"/>
              <a:ea typeface="Tahoma" pitchFamily="34" charset="0"/>
              <a:cs typeface="Times New Roman" pitchFamily="18" charset="0"/>
            </a:endParaRPr>
          </a:p>
          <a:p>
            <a:endParaRPr lang="en-US" sz="2400" dirty="0" smtClean="0">
              <a:solidFill>
                <a:schemeClr val="bg1"/>
              </a:solidFill>
              <a:latin typeface="Times New Roman" pitchFamily="18" charset="0"/>
              <a:ea typeface="Tahoma" pitchFamily="34" charset="0"/>
              <a:cs typeface="Times New Roman" pitchFamily="18" charset="0"/>
            </a:endParaRPr>
          </a:p>
          <a:p>
            <a:pPr>
              <a:spcAft>
                <a:spcPts val="600"/>
              </a:spcAft>
            </a:pPr>
            <a:r>
              <a:rPr lang="en-US" sz="2400" dirty="0" smtClean="0">
                <a:solidFill>
                  <a:schemeClr val="bg1"/>
                </a:solidFill>
                <a:latin typeface="Times New Roman" pitchFamily="18" charset="0"/>
                <a:ea typeface="Tahoma" pitchFamily="34" charset="0"/>
                <a:cs typeface="Times New Roman" pitchFamily="18" charset="0"/>
              </a:rPr>
              <a:t>PHƯƠNG </a:t>
            </a:r>
            <a:r>
              <a:rPr lang="en-US" sz="2400" dirty="0" err="1" smtClean="0">
                <a:solidFill>
                  <a:schemeClr val="bg1"/>
                </a:solidFill>
                <a:latin typeface="Times New Roman" pitchFamily="18" charset="0"/>
                <a:ea typeface="Tahoma" pitchFamily="34" charset="0"/>
                <a:cs typeface="Times New Roman" pitchFamily="18" charset="0"/>
              </a:rPr>
              <a:t>THỨC</a:t>
            </a:r>
            <a:r>
              <a:rPr lang="en-US" sz="2400" dirty="0" smtClean="0">
                <a:solidFill>
                  <a:schemeClr val="bg1"/>
                </a:solidFill>
                <a:latin typeface="Times New Roman" pitchFamily="18" charset="0"/>
                <a:ea typeface="Tahoma" pitchFamily="34" charset="0"/>
                <a:cs typeface="Times New Roman" pitchFamily="18" charset="0"/>
              </a:rPr>
              <a:t> </a:t>
            </a:r>
            <a:r>
              <a:rPr lang="en-US" sz="2400" dirty="0" err="1" smtClean="0">
                <a:solidFill>
                  <a:schemeClr val="bg1"/>
                </a:solidFill>
                <a:latin typeface="Times New Roman" pitchFamily="18" charset="0"/>
                <a:ea typeface="Tahoma" pitchFamily="34" charset="0"/>
                <a:cs typeface="Times New Roman" pitchFamily="18" charset="0"/>
              </a:rPr>
              <a:t>VÀ</a:t>
            </a:r>
            <a:r>
              <a:rPr lang="en-US" sz="2400" dirty="0" smtClean="0">
                <a:solidFill>
                  <a:schemeClr val="bg1"/>
                </a:solidFill>
                <a:latin typeface="Times New Roman" pitchFamily="18" charset="0"/>
                <a:ea typeface="Tahoma" pitchFamily="34" charset="0"/>
                <a:cs typeface="Times New Roman" pitchFamily="18" charset="0"/>
              </a:rPr>
              <a:t> </a:t>
            </a:r>
            <a:r>
              <a:rPr lang="en-US" sz="2400" dirty="0" err="1" smtClean="0">
                <a:solidFill>
                  <a:schemeClr val="bg1"/>
                </a:solidFill>
                <a:latin typeface="Times New Roman" pitchFamily="18" charset="0"/>
                <a:ea typeface="Tahoma" pitchFamily="34" charset="0"/>
                <a:cs typeface="Times New Roman" pitchFamily="18" charset="0"/>
              </a:rPr>
              <a:t>CÔNG</a:t>
            </a:r>
            <a:r>
              <a:rPr lang="en-US" sz="2400" dirty="0" smtClean="0">
                <a:solidFill>
                  <a:schemeClr val="bg1"/>
                </a:solidFill>
                <a:latin typeface="Times New Roman" pitchFamily="18" charset="0"/>
                <a:ea typeface="Tahoma" pitchFamily="34" charset="0"/>
                <a:cs typeface="Times New Roman" pitchFamily="18" charset="0"/>
              </a:rPr>
              <a:t> </a:t>
            </a:r>
            <a:r>
              <a:rPr lang="en-US" sz="2400" dirty="0" err="1" smtClean="0">
                <a:solidFill>
                  <a:schemeClr val="bg1"/>
                </a:solidFill>
                <a:latin typeface="Times New Roman" pitchFamily="18" charset="0"/>
                <a:ea typeface="Tahoma" pitchFamily="34" charset="0"/>
                <a:cs typeface="Times New Roman" pitchFamily="18" charset="0"/>
              </a:rPr>
              <a:t>NGHỆ</a:t>
            </a:r>
            <a:r>
              <a:rPr lang="en-US" sz="2400" dirty="0" smtClean="0">
                <a:solidFill>
                  <a:schemeClr val="bg1"/>
                </a:solidFill>
                <a:latin typeface="Times New Roman" pitchFamily="18" charset="0"/>
                <a:ea typeface="Tahoma" pitchFamily="34" charset="0"/>
                <a:cs typeface="Times New Roman" pitchFamily="18" charset="0"/>
              </a:rPr>
              <a:t> </a:t>
            </a:r>
            <a:r>
              <a:rPr lang="en-US" sz="2400" dirty="0" err="1" smtClean="0">
                <a:solidFill>
                  <a:schemeClr val="bg1"/>
                </a:solidFill>
                <a:latin typeface="Times New Roman" pitchFamily="18" charset="0"/>
                <a:ea typeface="Tahoma" pitchFamily="34" charset="0"/>
                <a:cs typeface="Times New Roman" pitchFamily="18" charset="0"/>
              </a:rPr>
              <a:t>KiỂM</a:t>
            </a:r>
            <a:r>
              <a:rPr lang="en-US" sz="2400" dirty="0" smtClean="0">
                <a:solidFill>
                  <a:schemeClr val="bg1"/>
                </a:solidFill>
                <a:latin typeface="Times New Roman" pitchFamily="18" charset="0"/>
                <a:ea typeface="Tahoma" pitchFamily="34" charset="0"/>
                <a:cs typeface="Times New Roman" pitchFamily="18" charset="0"/>
              </a:rPr>
              <a:t> </a:t>
            </a:r>
            <a:r>
              <a:rPr lang="en-US" sz="2400" dirty="0" err="1" smtClean="0">
                <a:solidFill>
                  <a:schemeClr val="bg1"/>
                </a:solidFill>
                <a:latin typeface="Times New Roman" pitchFamily="18" charset="0"/>
                <a:ea typeface="Tahoma" pitchFamily="34" charset="0"/>
                <a:cs typeface="Times New Roman" pitchFamily="18" charset="0"/>
              </a:rPr>
              <a:t>KÊ</a:t>
            </a:r>
            <a:endParaRPr lang="en-US" sz="2400" dirty="0" smtClean="0">
              <a:solidFill>
                <a:schemeClr val="bg1"/>
              </a:solidFill>
              <a:latin typeface="Times New Roman" pitchFamily="18" charset="0"/>
              <a:ea typeface="Tahoma" pitchFamily="34" charset="0"/>
              <a:cs typeface="Times New Roman" pitchFamily="18" charset="0"/>
            </a:endParaRPr>
          </a:p>
          <a:p>
            <a:pPr>
              <a:spcAft>
                <a:spcPts val="600"/>
              </a:spcAft>
            </a:pPr>
            <a:r>
              <a:rPr lang="en-US" sz="2400" dirty="0" smtClean="0">
                <a:solidFill>
                  <a:schemeClr val="bg1"/>
                </a:solidFill>
                <a:latin typeface="Times New Roman" pitchFamily="18" charset="0"/>
                <a:ea typeface="Tahoma" pitchFamily="34" charset="0"/>
                <a:cs typeface="Times New Roman" pitchFamily="18" charset="0"/>
              </a:rPr>
              <a:t> </a:t>
            </a:r>
            <a:endParaRPr lang="en-US" sz="2800" cap="small" dirty="0" smtClean="0">
              <a:solidFill>
                <a:schemeClr val="bg1"/>
              </a:solidFill>
              <a:latin typeface="Times New Roman" pitchFamily="18" charset="0"/>
              <a:ea typeface="Tahoma" pitchFamily="34" charset="0"/>
              <a:cs typeface="Times New Roman" pitchFamily="18" charset="0"/>
            </a:endParaRPr>
          </a:p>
          <a:p>
            <a:r>
              <a:rPr lang="en-US" sz="2400" dirty="0" err="1" smtClean="0">
                <a:solidFill>
                  <a:schemeClr val="bg1"/>
                </a:solidFill>
                <a:latin typeface="Times New Roman" pitchFamily="18" charset="0"/>
                <a:ea typeface="Tahoma" pitchFamily="34" charset="0"/>
                <a:cs typeface="Times New Roman" pitchFamily="18" charset="0"/>
              </a:rPr>
              <a:t>Nghiên</a:t>
            </a:r>
            <a:r>
              <a:rPr lang="en-US" sz="2400" dirty="0" smtClean="0">
                <a:solidFill>
                  <a:schemeClr val="bg1"/>
                </a:solidFill>
                <a:latin typeface="Times New Roman" pitchFamily="18" charset="0"/>
                <a:ea typeface="Tahoma" pitchFamily="34" charset="0"/>
                <a:cs typeface="Times New Roman" pitchFamily="18" charset="0"/>
              </a:rPr>
              <a:t> </a:t>
            </a:r>
            <a:r>
              <a:rPr lang="en-US" sz="2400" dirty="0" err="1" smtClean="0">
                <a:solidFill>
                  <a:schemeClr val="bg1"/>
                </a:solidFill>
                <a:latin typeface="Times New Roman" pitchFamily="18" charset="0"/>
                <a:ea typeface="Tahoma" pitchFamily="34" charset="0"/>
                <a:cs typeface="Times New Roman" pitchFamily="18" charset="0"/>
              </a:rPr>
              <a:t>cứu</a:t>
            </a:r>
            <a:r>
              <a:rPr lang="en-US" sz="2400" dirty="0" smtClean="0">
                <a:solidFill>
                  <a:schemeClr val="bg1"/>
                </a:solidFill>
                <a:latin typeface="Times New Roman" pitchFamily="18" charset="0"/>
                <a:ea typeface="Tahoma" pitchFamily="34" charset="0"/>
                <a:cs typeface="Times New Roman" pitchFamily="18" charset="0"/>
              </a:rPr>
              <a:t> </a:t>
            </a:r>
            <a:r>
              <a:rPr lang="en-US" sz="2400" dirty="0" err="1" smtClean="0">
                <a:solidFill>
                  <a:schemeClr val="bg1"/>
                </a:solidFill>
                <a:latin typeface="Times New Roman" pitchFamily="18" charset="0"/>
                <a:ea typeface="Tahoma" pitchFamily="34" charset="0"/>
                <a:cs typeface="Times New Roman" pitchFamily="18" charset="0"/>
              </a:rPr>
              <a:t>trường</a:t>
            </a:r>
            <a:r>
              <a:rPr lang="en-US" sz="2400" dirty="0" smtClean="0">
                <a:solidFill>
                  <a:schemeClr val="bg1"/>
                </a:solidFill>
                <a:latin typeface="Times New Roman" pitchFamily="18" charset="0"/>
                <a:ea typeface="Tahoma" pitchFamily="34" charset="0"/>
                <a:cs typeface="Times New Roman" pitchFamily="18" charset="0"/>
              </a:rPr>
              <a:t> </a:t>
            </a:r>
            <a:r>
              <a:rPr lang="en-US" sz="2400" dirty="0" err="1" smtClean="0">
                <a:solidFill>
                  <a:schemeClr val="bg1"/>
                </a:solidFill>
                <a:latin typeface="Times New Roman" pitchFamily="18" charset="0"/>
                <a:ea typeface="Tahoma" pitchFamily="34" charset="0"/>
                <a:cs typeface="Times New Roman" pitchFamily="18" charset="0"/>
              </a:rPr>
              <a:t>hợp</a:t>
            </a:r>
            <a:r>
              <a:rPr lang="en-US" sz="2400" dirty="0" smtClean="0">
                <a:solidFill>
                  <a:schemeClr val="bg1"/>
                </a:solidFill>
                <a:latin typeface="Times New Roman" pitchFamily="18" charset="0"/>
                <a:ea typeface="Tahoma" pitchFamily="34" charset="0"/>
                <a:cs typeface="Times New Roman" pitchFamily="18" charset="0"/>
              </a:rPr>
              <a:t> </a:t>
            </a:r>
            <a:r>
              <a:rPr lang="en-US" sz="2400" dirty="0" err="1" smtClean="0">
                <a:solidFill>
                  <a:schemeClr val="bg1"/>
                </a:solidFill>
                <a:latin typeface="Times New Roman" pitchFamily="18" charset="0"/>
                <a:ea typeface="Tahoma" pitchFamily="34" charset="0"/>
                <a:cs typeface="Times New Roman" pitchFamily="18" charset="0"/>
              </a:rPr>
              <a:t>tại</a:t>
            </a:r>
            <a:r>
              <a:rPr lang="en-US" sz="2400" dirty="0" smtClean="0">
                <a:solidFill>
                  <a:schemeClr val="bg1"/>
                </a:solidFill>
                <a:latin typeface="Times New Roman" pitchFamily="18" charset="0"/>
                <a:ea typeface="Tahoma" pitchFamily="34" charset="0"/>
                <a:cs typeface="Times New Roman" pitchFamily="18" charset="0"/>
              </a:rPr>
              <a:t> Ethiopia </a:t>
            </a:r>
            <a:endParaRPr lang="en-US" sz="2400" dirty="0">
              <a:solidFill>
                <a:schemeClr val="bg1"/>
              </a:solidFill>
              <a:latin typeface="Times New Roman" pitchFamily="18" charset="0"/>
              <a:ea typeface="Tahoma" pitchFamily="34" charset="0"/>
              <a:cs typeface="Times New Roman" pitchFamily="18" charset="0"/>
            </a:endParaRPr>
          </a:p>
        </p:txBody>
      </p:sp>
      <p:pic>
        <p:nvPicPr>
          <p:cNvPr id="12" name="Picture 11" descr="Ernst &amp; Young Logo 1.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471287" y="5723633"/>
            <a:ext cx="894591" cy="773704"/>
          </a:xfrm>
          <a:prstGeom prst="rect">
            <a:avLst/>
          </a:prstGeom>
        </p:spPr>
      </p:pic>
      <p:pic>
        <p:nvPicPr>
          <p:cNvPr id="15" name="Picture 14" descr="Bityarn Consult 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62143" y="6021796"/>
            <a:ext cx="1477477" cy="461711"/>
          </a:xfrm>
          <a:prstGeom prst="rect">
            <a:avLst/>
          </a:prstGeom>
          <a:solidFill>
            <a:schemeClr val="tx1"/>
          </a:solidFill>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36949" y="5819268"/>
            <a:ext cx="1187525" cy="593763"/>
          </a:xfrm>
          <a:prstGeom prst="rect">
            <a:avLst/>
          </a:prstGeom>
        </p:spPr>
      </p:pic>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15077" y="5819268"/>
            <a:ext cx="1816433" cy="678069"/>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976379" y="5819268"/>
            <a:ext cx="1393308" cy="6780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defRPr/>
            </a:pPr>
            <a:r>
              <a:rPr lang="en-US" sz="2800" dirty="0" err="1" smtClean="0">
                <a:solidFill>
                  <a:schemeClr val="tx1">
                    <a:tint val="75000"/>
                  </a:schemeClr>
                </a:solidFill>
                <a:latin typeface="Times New Roman" pitchFamily="18" charset="0"/>
                <a:cs typeface="Times New Roman" pitchFamily="18" charset="0"/>
              </a:rPr>
              <a:t>Nghiên</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cứu</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trường</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hợp</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tại</a:t>
            </a:r>
            <a:r>
              <a:rPr lang="en-US" sz="2800" dirty="0" smtClean="0">
                <a:solidFill>
                  <a:schemeClr val="tx1">
                    <a:tint val="75000"/>
                  </a:schemeClr>
                </a:solidFill>
                <a:latin typeface="Times New Roman" pitchFamily="18" charset="0"/>
                <a:cs typeface="Times New Roman" pitchFamily="18" charset="0"/>
              </a:rPr>
              <a:t> Ethiopia</a:t>
            </a:r>
            <a:endParaRPr lang="en-US" sz="2800" dirty="0">
              <a:solidFill>
                <a:srgbClr val="8A0D17"/>
              </a:solidFill>
              <a:latin typeface="Times New Roman" pitchFamily="18" charset="0"/>
              <a:cs typeface="Times New Roman" pitchFamily="18" charset="0"/>
            </a:endParaRPr>
          </a:p>
        </p:txBody>
      </p:sp>
      <p:pic>
        <p:nvPicPr>
          <p:cNvPr id="5" name="Picture 4" descr="Screen Shot 2014-02-07 at 15.10.4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6" name="Straight Connector 5"/>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Picture 8" descr="C:\Users\alexander.rhodes\Dropbox\Camera Uploads\2013-12-16 15.38.4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560683"/>
            <a:ext cx="6286500" cy="4988500"/>
          </a:xfrm>
          <a:prstGeom prst="rect">
            <a:avLst/>
          </a:prstGeom>
          <a:noFill/>
          <a:ln>
            <a:noFill/>
          </a:ln>
        </p:spPr>
      </p:pic>
      <p:sp>
        <p:nvSpPr>
          <p:cNvPr id="10" name="Content Placeholder 2"/>
          <p:cNvSpPr>
            <a:spLocks noGrp="1"/>
          </p:cNvSpPr>
          <p:nvPr>
            <p:ph idx="1"/>
          </p:nvPr>
        </p:nvSpPr>
        <p:spPr>
          <a:xfrm>
            <a:off x="3009900" y="5899150"/>
            <a:ext cx="5676900" cy="469900"/>
          </a:xfrm>
          <a:solidFill>
            <a:schemeClr val="bg1">
              <a:lumMod val="50000"/>
              <a:alpha val="77000"/>
            </a:schemeClr>
          </a:solidFill>
        </p:spPr>
        <p:txBody>
          <a:bodyPr>
            <a:normAutofit/>
          </a:bodyPr>
          <a:lstStyle/>
          <a:p>
            <a:pPr algn="r">
              <a:buNone/>
            </a:pPr>
            <a:r>
              <a:rPr lang="en-GB" sz="1800" cap="small" dirty="0" err="1" smtClean="0">
                <a:solidFill>
                  <a:schemeClr val="bg1"/>
                </a:solidFill>
                <a:latin typeface="Times New Roman" pitchFamily="18" charset="0"/>
                <a:cs typeface="Times New Roman" pitchFamily="18" charset="0"/>
              </a:rPr>
              <a:t>Cân</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ngà</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voi</a:t>
            </a:r>
            <a:endParaRPr lang="en-GB" sz="1800" cap="small" dirty="0" smtClean="0">
              <a:solidFill>
                <a:schemeClr val="bg1"/>
              </a:solidFill>
              <a:latin typeface="Times New Roman" pitchFamily="18" charset="0"/>
              <a:cs typeface="Times New Roman" pitchFamily="18" charset="0"/>
            </a:endParaRPr>
          </a:p>
        </p:txBody>
      </p:sp>
      <p:pic>
        <p:nvPicPr>
          <p:cNvPr id="12" name="Picture 11" descr="IMG_031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384800" y="3372368"/>
            <a:ext cx="3302000" cy="2355332"/>
          </a:xfrm>
          <a:prstGeom prst="rect">
            <a:avLst/>
          </a:prstGeom>
          <a:ln w="28575" cmpd="sng">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defRPr/>
            </a:pPr>
            <a:r>
              <a:rPr lang="en-US" sz="2800" dirty="0" err="1" smtClean="0">
                <a:solidFill>
                  <a:schemeClr val="tx1">
                    <a:tint val="75000"/>
                  </a:schemeClr>
                </a:solidFill>
                <a:latin typeface="Times New Roman" pitchFamily="18" charset="0"/>
                <a:cs typeface="Times New Roman" pitchFamily="18" charset="0"/>
              </a:rPr>
              <a:t>Nghiên</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cứu</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trường</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hợp</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tại</a:t>
            </a:r>
            <a:r>
              <a:rPr lang="en-US" sz="2800" dirty="0" smtClean="0">
                <a:solidFill>
                  <a:schemeClr val="tx1">
                    <a:tint val="75000"/>
                  </a:schemeClr>
                </a:solidFill>
                <a:latin typeface="Times New Roman" pitchFamily="18" charset="0"/>
                <a:cs typeface="Times New Roman" pitchFamily="18" charset="0"/>
              </a:rPr>
              <a:t> Ethiopia</a:t>
            </a:r>
            <a:endParaRPr lang="en-US" sz="2800" dirty="0">
              <a:solidFill>
                <a:srgbClr val="8A0D17"/>
              </a:solidFill>
              <a:latin typeface="Times New Roman" pitchFamily="18" charset="0"/>
              <a:cs typeface="Times New Roman" pitchFamily="18" charset="0"/>
            </a:endParaRPr>
          </a:p>
        </p:txBody>
      </p:sp>
      <p:pic>
        <p:nvPicPr>
          <p:cNvPr id="5" name="Picture 4" descr="Screen Shot 2014-02-07 at 15.10.4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6" name="Straight Connector 5"/>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6" descr="C:\Users\alexander.rhodes\Dropbox\Camera Uploads\2013-12-16 15.32.1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570166"/>
            <a:ext cx="5753100" cy="4988502"/>
          </a:xfrm>
          <a:prstGeom prst="rect">
            <a:avLst/>
          </a:prstGeom>
          <a:noFill/>
          <a:ln>
            <a:noFill/>
          </a:ln>
        </p:spPr>
      </p:pic>
      <p:sp>
        <p:nvSpPr>
          <p:cNvPr id="10" name="Content Placeholder 2"/>
          <p:cNvSpPr>
            <a:spLocks noGrp="1"/>
          </p:cNvSpPr>
          <p:nvPr>
            <p:ph idx="1"/>
          </p:nvPr>
        </p:nvSpPr>
        <p:spPr>
          <a:xfrm>
            <a:off x="3263900" y="1716216"/>
            <a:ext cx="5422900" cy="469900"/>
          </a:xfrm>
          <a:solidFill>
            <a:schemeClr val="bg1">
              <a:lumMod val="50000"/>
              <a:alpha val="77000"/>
            </a:schemeClr>
          </a:solidFill>
        </p:spPr>
        <p:txBody>
          <a:bodyPr>
            <a:normAutofit/>
          </a:bodyPr>
          <a:lstStyle/>
          <a:p>
            <a:pPr algn="r">
              <a:buNone/>
            </a:pPr>
            <a:r>
              <a:rPr lang="en-GB" sz="2000" cap="small" dirty="0" err="1" smtClean="0">
                <a:solidFill>
                  <a:schemeClr val="bg1"/>
                </a:solidFill>
                <a:latin typeface="Times New Roman" pitchFamily="18" charset="0"/>
                <a:cs typeface="Times New Roman" pitchFamily="18" charset="0"/>
              </a:rPr>
              <a:t>Đo</a:t>
            </a:r>
            <a:r>
              <a:rPr lang="en-GB" sz="2000" cap="small" dirty="0" smtClean="0">
                <a:solidFill>
                  <a:schemeClr val="bg1"/>
                </a:solidFill>
                <a:latin typeface="Times New Roman" pitchFamily="18" charset="0"/>
                <a:cs typeface="Times New Roman" pitchFamily="18" charset="0"/>
              </a:rPr>
              <a:t> </a:t>
            </a:r>
            <a:r>
              <a:rPr lang="en-GB" sz="2000" cap="small" dirty="0" err="1" smtClean="0">
                <a:solidFill>
                  <a:schemeClr val="bg1"/>
                </a:solidFill>
                <a:latin typeface="Times New Roman" pitchFamily="18" charset="0"/>
                <a:cs typeface="Times New Roman" pitchFamily="18" charset="0"/>
              </a:rPr>
              <a:t>kích</a:t>
            </a:r>
            <a:r>
              <a:rPr lang="en-GB" sz="2000" cap="small" dirty="0" smtClean="0">
                <a:solidFill>
                  <a:schemeClr val="bg1"/>
                </a:solidFill>
                <a:latin typeface="Times New Roman" pitchFamily="18" charset="0"/>
                <a:cs typeface="Times New Roman" pitchFamily="18" charset="0"/>
              </a:rPr>
              <a:t> </a:t>
            </a:r>
            <a:r>
              <a:rPr lang="en-GB" sz="2000" cap="small" dirty="0" err="1" smtClean="0">
                <a:solidFill>
                  <a:schemeClr val="bg1"/>
                </a:solidFill>
                <a:latin typeface="Times New Roman" pitchFamily="18" charset="0"/>
                <a:cs typeface="Times New Roman" pitchFamily="18" charset="0"/>
              </a:rPr>
              <a:t>thước</a:t>
            </a:r>
            <a:r>
              <a:rPr lang="en-GB" sz="2000" cap="small" dirty="0" smtClean="0">
                <a:solidFill>
                  <a:schemeClr val="bg1"/>
                </a:solidFill>
                <a:latin typeface="Times New Roman" pitchFamily="18" charset="0"/>
                <a:cs typeface="Times New Roman" pitchFamily="18" charset="0"/>
              </a:rPr>
              <a:t> </a:t>
            </a:r>
            <a:r>
              <a:rPr lang="en-GB" sz="2000" cap="small" dirty="0" err="1" smtClean="0">
                <a:solidFill>
                  <a:schemeClr val="bg1"/>
                </a:solidFill>
                <a:latin typeface="Times New Roman" pitchFamily="18" charset="0"/>
                <a:cs typeface="Times New Roman" pitchFamily="18" charset="0"/>
              </a:rPr>
              <a:t>ngà</a:t>
            </a:r>
            <a:r>
              <a:rPr lang="en-GB" sz="2000" cap="small" dirty="0" smtClean="0">
                <a:solidFill>
                  <a:schemeClr val="bg1"/>
                </a:solidFill>
                <a:latin typeface="Times New Roman" pitchFamily="18" charset="0"/>
                <a:cs typeface="Times New Roman" pitchFamily="18" charset="0"/>
              </a:rPr>
              <a:t> </a:t>
            </a:r>
            <a:r>
              <a:rPr lang="en-GB" sz="2000" cap="small" dirty="0" err="1" smtClean="0">
                <a:solidFill>
                  <a:schemeClr val="bg1"/>
                </a:solidFill>
                <a:latin typeface="Times New Roman" pitchFamily="18" charset="0"/>
                <a:cs typeface="Times New Roman" pitchFamily="18" charset="0"/>
              </a:rPr>
              <a:t>voi</a:t>
            </a:r>
            <a:endParaRPr lang="en-GB" sz="2000" cap="small" dirty="0" smtClean="0">
              <a:solidFill>
                <a:schemeClr val="bg1"/>
              </a:solidFill>
              <a:latin typeface="Times New Roman" pitchFamily="18" charset="0"/>
              <a:cs typeface="Times New Roman" pitchFamily="18" charset="0"/>
            </a:endParaRPr>
          </a:p>
        </p:txBody>
      </p:sp>
      <p:pic>
        <p:nvPicPr>
          <p:cNvPr id="8" name="Picture 7" descr="IMG_030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462913" y="2328624"/>
            <a:ext cx="3223887" cy="1214676"/>
          </a:xfrm>
          <a:prstGeom prst="rect">
            <a:avLst/>
          </a:prstGeom>
          <a:ln w="28575" cmpd="sng">
            <a:solidFill>
              <a:schemeClr val="tx1"/>
            </a:solidFill>
          </a:ln>
        </p:spPr>
      </p:pic>
      <p:pic>
        <p:nvPicPr>
          <p:cNvPr id="15" name="Picture 14" descr="IMG_0310.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462914" y="3681255"/>
            <a:ext cx="3223886" cy="1323497"/>
          </a:xfrm>
          <a:prstGeom prst="rect">
            <a:avLst/>
          </a:prstGeom>
          <a:ln w="28575" cmpd="sng">
            <a:solidFill>
              <a:schemeClr val="tx1"/>
            </a:solidFill>
          </a:ln>
        </p:spPr>
      </p:pic>
      <p:pic>
        <p:nvPicPr>
          <p:cNvPr id="16" name="Picture 15" descr="IMG_031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462915" y="5153934"/>
            <a:ext cx="3223884" cy="1297222"/>
          </a:xfrm>
          <a:prstGeom prst="rect">
            <a:avLst/>
          </a:prstGeom>
          <a:ln w="28575" cmpd="sng">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defRPr/>
            </a:pPr>
            <a:r>
              <a:rPr lang="en-US" sz="2800" dirty="0" err="1" smtClean="0">
                <a:solidFill>
                  <a:schemeClr val="tx1">
                    <a:tint val="75000"/>
                  </a:schemeClr>
                </a:solidFill>
                <a:latin typeface="Times New Roman" pitchFamily="18" charset="0"/>
                <a:cs typeface="Times New Roman" pitchFamily="18" charset="0"/>
              </a:rPr>
              <a:t>Nghiên</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cứu</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trường</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hợp</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tại</a:t>
            </a:r>
            <a:r>
              <a:rPr lang="en-US" sz="2800" dirty="0" smtClean="0">
                <a:solidFill>
                  <a:schemeClr val="tx1">
                    <a:tint val="75000"/>
                  </a:schemeClr>
                </a:solidFill>
                <a:latin typeface="Times New Roman" pitchFamily="18" charset="0"/>
                <a:cs typeface="Times New Roman" pitchFamily="18" charset="0"/>
              </a:rPr>
              <a:t> Ethiopia</a:t>
            </a:r>
            <a:endParaRPr lang="en-US" sz="2800" dirty="0">
              <a:solidFill>
                <a:srgbClr val="8A0D17"/>
              </a:solidFill>
              <a:latin typeface="Times New Roman" pitchFamily="18" charset="0"/>
              <a:cs typeface="Times New Roman" pitchFamily="18" charset="0"/>
            </a:endParaRPr>
          </a:p>
        </p:txBody>
      </p:sp>
      <p:pic>
        <p:nvPicPr>
          <p:cNvPr id="5" name="Picture 4" descr="Screen Shot 2014-02-07 at 15.10.4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6" name="Straight Connector 5"/>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descr="C:\Users\alexander.rhodes\Dropbox\Camera Uploads\2013-12-16 16.11.1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1561316"/>
            <a:ext cx="5842000" cy="4941084"/>
          </a:xfrm>
          <a:prstGeom prst="rect">
            <a:avLst/>
          </a:prstGeom>
          <a:noFill/>
          <a:ln>
            <a:noFill/>
          </a:ln>
        </p:spPr>
      </p:pic>
      <p:sp>
        <p:nvSpPr>
          <p:cNvPr id="3" name="Content Placeholder 2"/>
          <p:cNvSpPr>
            <a:spLocks noGrp="1"/>
          </p:cNvSpPr>
          <p:nvPr>
            <p:ph idx="1"/>
          </p:nvPr>
        </p:nvSpPr>
        <p:spPr>
          <a:xfrm>
            <a:off x="2123019" y="5899150"/>
            <a:ext cx="6563781" cy="469900"/>
          </a:xfrm>
          <a:solidFill>
            <a:schemeClr val="bg1">
              <a:lumMod val="50000"/>
              <a:alpha val="77000"/>
            </a:schemeClr>
          </a:solidFill>
        </p:spPr>
        <p:txBody>
          <a:bodyPr>
            <a:normAutofit/>
          </a:bodyPr>
          <a:lstStyle/>
          <a:p>
            <a:pPr algn="r">
              <a:buNone/>
            </a:pPr>
            <a:r>
              <a:rPr lang="en-GB" sz="1600" cap="small" dirty="0" err="1" smtClean="0">
                <a:solidFill>
                  <a:schemeClr val="bg1"/>
                </a:solidFill>
                <a:latin typeface="Times New Roman" pitchFamily="18" charset="0"/>
                <a:cs typeface="Times New Roman" pitchFamily="18" charset="0"/>
              </a:rPr>
              <a:t>Đánh</a:t>
            </a:r>
            <a:r>
              <a:rPr lang="en-GB" sz="1600" cap="small" dirty="0" smtClean="0">
                <a:solidFill>
                  <a:schemeClr val="bg1"/>
                </a:solidFill>
                <a:latin typeface="Times New Roman" pitchFamily="18" charset="0"/>
                <a:cs typeface="Times New Roman" pitchFamily="18" charset="0"/>
              </a:rPr>
              <a:t> MÃ SỐ </a:t>
            </a:r>
            <a:r>
              <a:rPr lang="en-GB" sz="1600" cap="small" dirty="0" err="1" smtClean="0">
                <a:solidFill>
                  <a:schemeClr val="bg1"/>
                </a:solidFill>
                <a:latin typeface="Times New Roman" pitchFamily="18" charset="0"/>
                <a:cs typeface="Times New Roman" pitchFamily="18" charset="0"/>
              </a:rPr>
              <a:t>ngà</a:t>
            </a:r>
            <a:r>
              <a:rPr lang="en-GB" sz="1600" cap="small" dirty="0" smtClean="0">
                <a:solidFill>
                  <a:schemeClr val="bg1"/>
                </a:solidFill>
                <a:latin typeface="Times New Roman" pitchFamily="18" charset="0"/>
                <a:cs typeface="Times New Roman" pitchFamily="18" charset="0"/>
              </a:rPr>
              <a:t> </a:t>
            </a:r>
            <a:r>
              <a:rPr lang="en-GB" sz="1600" cap="small" dirty="0" err="1" smtClean="0">
                <a:solidFill>
                  <a:schemeClr val="bg1"/>
                </a:solidFill>
                <a:latin typeface="Times New Roman" pitchFamily="18" charset="0"/>
                <a:cs typeface="Times New Roman" pitchFamily="18" charset="0"/>
              </a:rPr>
              <a:t>voi</a:t>
            </a:r>
            <a:r>
              <a:rPr lang="en-GB" sz="1600" cap="small" dirty="0" smtClean="0">
                <a:solidFill>
                  <a:schemeClr val="bg1"/>
                </a:solidFill>
                <a:latin typeface="Times New Roman" pitchFamily="18" charset="0"/>
                <a:cs typeface="Times New Roman" pitchFamily="18" charset="0"/>
              </a:rPr>
              <a:t>  </a:t>
            </a:r>
            <a:r>
              <a:rPr lang="en-GB" sz="1600" cap="small" dirty="0" err="1" smtClean="0">
                <a:solidFill>
                  <a:schemeClr val="bg1"/>
                </a:solidFill>
                <a:latin typeface="Times New Roman" pitchFamily="18" charset="0"/>
                <a:cs typeface="Times New Roman" pitchFamily="18" charset="0"/>
              </a:rPr>
              <a:t>theo</a:t>
            </a:r>
            <a:r>
              <a:rPr lang="en-GB" sz="1600" cap="small" dirty="0" smtClean="0">
                <a:solidFill>
                  <a:schemeClr val="bg1"/>
                </a:solidFill>
                <a:latin typeface="Times New Roman" pitchFamily="18" charset="0"/>
                <a:cs typeface="Times New Roman" pitchFamily="18" charset="0"/>
              </a:rPr>
              <a:t> </a:t>
            </a:r>
            <a:r>
              <a:rPr lang="en-GB" sz="1600" cap="small" dirty="0" err="1" smtClean="0">
                <a:solidFill>
                  <a:schemeClr val="bg1"/>
                </a:solidFill>
                <a:latin typeface="Times New Roman" pitchFamily="18" charset="0"/>
                <a:cs typeface="Times New Roman" pitchFamily="18" charset="0"/>
              </a:rPr>
              <a:t>yêu</a:t>
            </a:r>
            <a:r>
              <a:rPr lang="en-GB" sz="1600" cap="small" dirty="0" smtClean="0">
                <a:solidFill>
                  <a:schemeClr val="bg1"/>
                </a:solidFill>
                <a:latin typeface="Times New Roman" pitchFamily="18" charset="0"/>
                <a:cs typeface="Times New Roman" pitchFamily="18" charset="0"/>
              </a:rPr>
              <a:t> </a:t>
            </a:r>
            <a:r>
              <a:rPr lang="en-GB" sz="1600" cap="small" dirty="0" err="1" smtClean="0">
                <a:solidFill>
                  <a:schemeClr val="bg1"/>
                </a:solidFill>
                <a:latin typeface="Times New Roman" pitchFamily="18" charset="0"/>
                <a:cs typeface="Times New Roman" pitchFamily="18" charset="0"/>
              </a:rPr>
              <a:t>cầu</a:t>
            </a:r>
            <a:r>
              <a:rPr lang="en-GB" sz="1600" cap="small" dirty="0" smtClean="0">
                <a:solidFill>
                  <a:schemeClr val="bg1"/>
                </a:solidFill>
                <a:latin typeface="Times New Roman" pitchFamily="18" charset="0"/>
                <a:cs typeface="Times New Roman" pitchFamily="18" charset="0"/>
              </a:rPr>
              <a:t> </a:t>
            </a:r>
            <a:r>
              <a:rPr lang="en-GB" sz="1600" cap="small" dirty="0" err="1" smtClean="0">
                <a:solidFill>
                  <a:schemeClr val="bg1"/>
                </a:solidFill>
                <a:latin typeface="Times New Roman" pitchFamily="18" charset="0"/>
                <a:cs typeface="Times New Roman" pitchFamily="18" charset="0"/>
              </a:rPr>
              <a:t>của</a:t>
            </a:r>
            <a:r>
              <a:rPr lang="en-GB" sz="1600" cap="small" dirty="0" smtClean="0">
                <a:solidFill>
                  <a:schemeClr val="bg1"/>
                </a:solidFill>
                <a:latin typeface="Times New Roman" pitchFamily="18" charset="0"/>
                <a:cs typeface="Times New Roman" pitchFamily="18" charset="0"/>
              </a:rPr>
              <a:t> </a:t>
            </a:r>
            <a:r>
              <a:rPr lang="en-GB" sz="1600" cap="small" dirty="0" err="1" smtClean="0">
                <a:solidFill>
                  <a:schemeClr val="bg1"/>
                </a:solidFill>
                <a:latin typeface="Times New Roman" pitchFamily="18" charset="0"/>
                <a:cs typeface="Times New Roman" pitchFamily="18" charset="0"/>
              </a:rPr>
              <a:t>công</a:t>
            </a:r>
            <a:r>
              <a:rPr lang="en-GB" sz="1600" cap="small" dirty="0" smtClean="0">
                <a:solidFill>
                  <a:schemeClr val="bg1"/>
                </a:solidFill>
                <a:latin typeface="Times New Roman" pitchFamily="18" charset="0"/>
                <a:cs typeface="Times New Roman" pitchFamily="18" charset="0"/>
              </a:rPr>
              <a:t> </a:t>
            </a:r>
            <a:r>
              <a:rPr lang="en-GB" sz="1600" cap="small" dirty="0" err="1" smtClean="0">
                <a:solidFill>
                  <a:schemeClr val="bg1"/>
                </a:solidFill>
                <a:latin typeface="Times New Roman" pitchFamily="18" charset="0"/>
                <a:cs typeface="Times New Roman" pitchFamily="18" charset="0"/>
              </a:rPr>
              <a:t>ước</a:t>
            </a:r>
            <a:r>
              <a:rPr lang="en-GB" sz="1600" cap="small" dirty="0" smtClean="0">
                <a:solidFill>
                  <a:schemeClr val="bg1"/>
                </a:solidFill>
                <a:latin typeface="Times New Roman" pitchFamily="18" charset="0"/>
                <a:cs typeface="Times New Roman" pitchFamily="18" charset="0"/>
              </a:rPr>
              <a:t> CITES</a:t>
            </a:r>
          </a:p>
        </p:txBody>
      </p:sp>
      <p:pic>
        <p:nvPicPr>
          <p:cNvPr id="10" name="Picture 9" descr="IMG_0305.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105400" y="4157518"/>
            <a:ext cx="3581400" cy="1519382"/>
          </a:xfrm>
          <a:prstGeom prst="rect">
            <a:avLst/>
          </a:prstGeom>
          <a:ln w="28575" cmpd="sng">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g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6900" y="1455738"/>
            <a:ext cx="6819900" cy="5095875"/>
          </a:xfrm>
          <a:prstGeom prst="rect">
            <a:avLst/>
          </a:prstGeom>
        </p:spPr>
      </p:pic>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defRPr/>
            </a:pPr>
            <a:r>
              <a:rPr lang="en-US" sz="2800" dirty="0" err="1" smtClean="0">
                <a:solidFill>
                  <a:schemeClr val="tx1">
                    <a:tint val="75000"/>
                  </a:schemeClr>
                </a:solidFill>
                <a:latin typeface="Times New Roman" pitchFamily="18" charset="0"/>
                <a:cs typeface="Times New Roman" pitchFamily="18" charset="0"/>
              </a:rPr>
              <a:t>Nghiên</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cứu</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trường</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hợp</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tại</a:t>
            </a:r>
            <a:r>
              <a:rPr lang="en-US" sz="2800" dirty="0" smtClean="0">
                <a:solidFill>
                  <a:schemeClr val="tx1">
                    <a:tint val="75000"/>
                  </a:schemeClr>
                </a:solidFill>
                <a:latin typeface="Times New Roman" pitchFamily="18" charset="0"/>
                <a:cs typeface="Times New Roman" pitchFamily="18" charset="0"/>
              </a:rPr>
              <a:t> Ethiopia</a:t>
            </a:r>
            <a:endParaRPr lang="en-US" sz="2800" dirty="0">
              <a:solidFill>
                <a:srgbClr val="8A0D17"/>
              </a:solidFill>
              <a:latin typeface="Times New Roman" pitchFamily="18" charset="0"/>
              <a:cs typeface="Times New Roman" pitchFamily="18" charset="0"/>
            </a:endParaRPr>
          </a:p>
        </p:txBody>
      </p:sp>
      <p:pic>
        <p:nvPicPr>
          <p:cNvPr id="5" name="Picture 4" descr="Screen Shot 2014-02-07 at 15.10.4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6" name="Straight Connector 5"/>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
          </p:nvPr>
        </p:nvSpPr>
        <p:spPr>
          <a:xfrm>
            <a:off x="457201" y="1665416"/>
            <a:ext cx="6146800" cy="469900"/>
          </a:xfrm>
          <a:solidFill>
            <a:schemeClr val="bg1">
              <a:lumMod val="50000"/>
              <a:alpha val="87000"/>
            </a:schemeClr>
          </a:solidFill>
        </p:spPr>
        <p:txBody>
          <a:bodyPr>
            <a:normAutofit/>
          </a:bodyPr>
          <a:lstStyle/>
          <a:p>
            <a:pPr>
              <a:buNone/>
            </a:pPr>
            <a:r>
              <a:rPr lang="en-GB" sz="1800" cap="small" dirty="0" err="1" smtClean="0">
                <a:solidFill>
                  <a:schemeClr val="bg1"/>
                </a:solidFill>
                <a:latin typeface="Times New Roman" pitchFamily="18" charset="0"/>
                <a:cs typeface="Times New Roman" pitchFamily="18" charset="0"/>
              </a:rPr>
              <a:t>Ghi</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chép</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dữ</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liệu</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ngà</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voi</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kèm</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hình</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ảnh</a:t>
            </a:r>
            <a:endParaRPr lang="en-GB" sz="1800" cap="small"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defRPr/>
            </a:pPr>
            <a:r>
              <a:rPr lang="en-US" sz="2900" dirty="0" err="1" smtClean="0">
                <a:solidFill>
                  <a:schemeClr val="tx1">
                    <a:tint val="75000"/>
                  </a:schemeClr>
                </a:solidFill>
                <a:latin typeface="Times New Roman" pitchFamily="18" charset="0"/>
                <a:cs typeface="Times New Roman" pitchFamily="18" charset="0"/>
              </a:rPr>
              <a:t>Nghiên</a:t>
            </a:r>
            <a:r>
              <a:rPr lang="en-US" sz="2900" dirty="0" smtClean="0">
                <a:solidFill>
                  <a:schemeClr val="tx1">
                    <a:tint val="75000"/>
                  </a:schemeClr>
                </a:solidFill>
                <a:latin typeface="Times New Roman" pitchFamily="18" charset="0"/>
                <a:cs typeface="Times New Roman" pitchFamily="18" charset="0"/>
              </a:rPr>
              <a:t> </a:t>
            </a:r>
            <a:r>
              <a:rPr lang="en-US" sz="2900" dirty="0" err="1" smtClean="0">
                <a:solidFill>
                  <a:schemeClr val="tx1">
                    <a:tint val="75000"/>
                  </a:schemeClr>
                </a:solidFill>
                <a:latin typeface="Times New Roman" pitchFamily="18" charset="0"/>
                <a:cs typeface="Times New Roman" pitchFamily="18" charset="0"/>
              </a:rPr>
              <a:t>cứu</a:t>
            </a:r>
            <a:r>
              <a:rPr lang="en-US" sz="2900" dirty="0" smtClean="0">
                <a:solidFill>
                  <a:schemeClr val="tx1">
                    <a:tint val="75000"/>
                  </a:schemeClr>
                </a:solidFill>
                <a:latin typeface="Times New Roman" pitchFamily="18" charset="0"/>
                <a:cs typeface="Times New Roman" pitchFamily="18" charset="0"/>
              </a:rPr>
              <a:t> </a:t>
            </a:r>
            <a:r>
              <a:rPr lang="en-US" sz="2900" dirty="0" err="1" smtClean="0">
                <a:solidFill>
                  <a:schemeClr val="tx1">
                    <a:tint val="75000"/>
                  </a:schemeClr>
                </a:solidFill>
                <a:latin typeface="Times New Roman" pitchFamily="18" charset="0"/>
                <a:cs typeface="Times New Roman" pitchFamily="18" charset="0"/>
              </a:rPr>
              <a:t>trường</a:t>
            </a:r>
            <a:r>
              <a:rPr lang="en-US" sz="2900" dirty="0" smtClean="0">
                <a:solidFill>
                  <a:schemeClr val="tx1">
                    <a:tint val="75000"/>
                  </a:schemeClr>
                </a:solidFill>
                <a:latin typeface="Times New Roman" pitchFamily="18" charset="0"/>
                <a:cs typeface="Times New Roman" pitchFamily="18" charset="0"/>
              </a:rPr>
              <a:t> </a:t>
            </a:r>
            <a:r>
              <a:rPr lang="en-US" sz="2900" dirty="0" err="1" smtClean="0">
                <a:solidFill>
                  <a:schemeClr val="tx1">
                    <a:tint val="75000"/>
                  </a:schemeClr>
                </a:solidFill>
                <a:latin typeface="Times New Roman" pitchFamily="18" charset="0"/>
                <a:cs typeface="Times New Roman" pitchFamily="18" charset="0"/>
              </a:rPr>
              <a:t>hợp</a:t>
            </a:r>
            <a:r>
              <a:rPr lang="en-US" sz="2900" dirty="0" smtClean="0">
                <a:solidFill>
                  <a:schemeClr val="tx1">
                    <a:tint val="75000"/>
                  </a:schemeClr>
                </a:solidFill>
                <a:latin typeface="Times New Roman" pitchFamily="18" charset="0"/>
                <a:cs typeface="Times New Roman" pitchFamily="18" charset="0"/>
              </a:rPr>
              <a:t> </a:t>
            </a:r>
            <a:r>
              <a:rPr lang="en-US" sz="2900" dirty="0" err="1" smtClean="0">
                <a:solidFill>
                  <a:schemeClr val="tx1">
                    <a:tint val="75000"/>
                  </a:schemeClr>
                </a:solidFill>
                <a:latin typeface="Times New Roman" pitchFamily="18" charset="0"/>
                <a:cs typeface="Times New Roman" pitchFamily="18" charset="0"/>
              </a:rPr>
              <a:t>tại</a:t>
            </a:r>
            <a:r>
              <a:rPr lang="en-US" sz="2900" dirty="0" smtClean="0">
                <a:solidFill>
                  <a:schemeClr val="tx1">
                    <a:tint val="75000"/>
                  </a:schemeClr>
                </a:solidFill>
                <a:latin typeface="Times New Roman" pitchFamily="18" charset="0"/>
                <a:cs typeface="Times New Roman" pitchFamily="18" charset="0"/>
              </a:rPr>
              <a:t> Ethiopia</a:t>
            </a:r>
            <a:endParaRPr lang="en-US" sz="2900" dirty="0">
              <a:solidFill>
                <a:srgbClr val="8A0D17"/>
              </a:solidFill>
              <a:latin typeface="Times New Roman" pitchFamily="18" charset="0"/>
              <a:cs typeface="Times New Roman" pitchFamily="18" charset="0"/>
            </a:endParaRPr>
          </a:p>
        </p:txBody>
      </p:sp>
      <p:pic>
        <p:nvPicPr>
          <p:cNvPr id="5" name="Picture 4" descr="Screen Shot 2014-02-07 at 15.10.4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6" name="Straight Connector 5"/>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6" descr="C:\Users\alexander.rhodes\Dropbox\Camera Uploads\2013-12-17 16.23.5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6025" y="1495893"/>
            <a:ext cx="5835650" cy="4357664"/>
          </a:xfrm>
          <a:prstGeom prst="rect">
            <a:avLst/>
          </a:prstGeom>
          <a:noFill/>
          <a:ln>
            <a:noFill/>
          </a:ln>
        </p:spPr>
      </p:pic>
      <p:pic>
        <p:nvPicPr>
          <p:cNvPr id="8" name="Picture 7" descr="C:\Users\alexander.rhodes\Dropbox\Camera Uploads\2013-12-21 14.16.4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73700" y="2336694"/>
            <a:ext cx="3136900" cy="4198636"/>
          </a:xfrm>
          <a:prstGeom prst="rect">
            <a:avLst/>
          </a:prstGeom>
          <a:noFill/>
          <a:ln w="28575" cmpd="sng">
            <a:solidFill>
              <a:schemeClr val="tx1"/>
            </a:solidFill>
          </a:ln>
        </p:spPr>
      </p:pic>
      <p:sp>
        <p:nvSpPr>
          <p:cNvPr id="10" name="Content Placeholder 2"/>
          <p:cNvSpPr>
            <a:spLocks noGrp="1"/>
          </p:cNvSpPr>
          <p:nvPr>
            <p:ph idx="1"/>
          </p:nvPr>
        </p:nvSpPr>
        <p:spPr>
          <a:xfrm>
            <a:off x="457200" y="5963830"/>
            <a:ext cx="6146800" cy="469900"/>
          </a:xfrm>
          <a:solidFill>
            <a:schemeClr val="bg1">
              <a:lumMod val="50000"/>
              <a:alpha val="83000"/>
            </a:schemeClr>
          </a:solidFill>
        </p:spPr>
        <p:txBody>
          <a:bodyPr>
            <a:normAutofit fontScale="85000" lnSpcReduction="10000"/>
          </a:bodyPr>
          <a:lstStyle/>
          <a:p>
            <a:pPr>
              <a:buNone/>
            </a:pPr>
            <a:r>
              <a:rPr lang="en-GB" sz="1800" cap="small" dirty="0" err="1" smtClean="0">
                <a:solidFill>
                  <a:schemeClr val="bg1"/>
                </a:solidFill>
                <a:latin typeface="Times New Roman" pitchFamily="18" charset="0"/>
                <a:cs typeface="Times New Roman" pitchFamily="18" charset="0"/>
              </a:rPr>
              <a:t>Sắp</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xếp</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và</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lưu</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trữ</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ngà</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voi</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đã</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xử</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lí</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trong</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các</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túi</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kín</a:t>
            </a:r>
            <a:r>
              <a:rPr lang="en-GB" sz="1800" cap="small" dirty="0" smtClean="0">
                <a:solidFill>
                  <a:schemeClr val="bg1"/>
                </a:solidFill>
                <a:latin typeface="Times New Roman" pitchFamily="18" charset="0"/>
                <a:cs typeface="Times New Roman" pitchFamily="18" charset="0"/>
              </a:rPr>
              <a:t> CÓ MÃ SỐ</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lvl="0">
              <a:spcBef>
                <a:spcPct val="0"/>
              </a:spcBef>
              <a:defRPr/>
            </a:pPr>
            <a:r>
              <a:rPr lang="en-US" sz="2400" dirty="0" err="1" smtClean="0">
                <a:solidFill>
                  <a:schemeClr val="tx1">
                    <a:tint val="75000"/>
                  </a:schemeClr>
                </a:solidFill>
                <a:latin typeface="Times New Roman" pitchFamily="18" charset="0"/>
                <a:cs typeface="Times New Roman" pitchFamily="18" charset="0"/>
              </a:rPr>
              <a:t>Nghiên</a:t>
            </a:r>
            <a:r>
              <a:rPr lang="en-US" sz="2400" dirty="0" smtClean="0">
                <a:solidFill>
                  <a:schemeClr val="tx1">
                    <a:tint val="75000"/>
                  </a:schemeClr>
                </a:solidFill>
                <a:latin typeface="Times New Roman" pitchFamily="18" charset="0"/>
                <a:cs typeface="Times New Roman" pitchFamily="18" charset="0"/>
              </a:rPr>
              <a:t> </a:t>
            </a:r>
            <a:r>
              <a:rPr lang="en-US" sz="2400" dirty="0" err="1" smtClean="0">
                <a:solidFill>
                  <a:schemeClr val="tx1">
                    <a:tint val="75000"/>
                  </a:schemeClr>
                </a:solidFill>
                <a:latin typeface="Times New Roman" pitchFamily="18" charset="0"/>
                <a:cs typeface="Times New Roman" pitchFamily="18" charset="0"/>
              </a:rPr>
              <a:t>cứu</a:t>
            </a:r>
            <a:r>
              <a:rPr lang="en-US" sz="2400" dirty="0" smtClean="0">
                <a:solidFill>
                  <a:schemeClr val="tx1">
                    <a:tint val="75000"/>
                  </a:schemeClr>
                </a:solidFill>
                <a:latin typeface="Times New Roman" pitchFamily="18" charset="0"/>
                <a:cs typeface="Times New Roman" pitchFamily="18" charset="0"/>
              </a:rPr>
              <a:t> </a:t>
            </a:r>
            <a:r>
              <a:rPr lang="en-US" sz="2400" dirty="0" err="1" smtClean="0">
                <a:solidFill>
                  <a:schemeClr val="tx1">
                    <a:tint val="75000"/>
                  </a:schemeClr>
                </a:solidFill>
                <a:latin typeface="Times New Roman" pitchFamily="18" charset="0"/>
                <a:cs typeface="Times New Roman" pitchFamily="18" charset="0"/>
              </a:rPr>
              <a:t>trường</a:t>
            </a:r>
            <a:r>
              <a:rPr lang="en-US" sz="2400" dirty="0" smtClean="0">
                <a:solidFill>
                  <a:schemeClr val="tx1">
                    <a:tint val="75000"/>
                  </a:schemeClr>
                </a:solidFill>
                <a:latin typeface="Times New Roman" pitchFamily="18" charset="0"/>
                <a:cs typeface="Times New Roman" pitchFamily="18" charset="0"/>
              </a:rPr>
              <a:t> </a:t>
            </a:r>
            <a:r>
              <a:rPr lang="en-US" sz="2400" dirty="0" err="1" smtClean="0">
                <a:solidFill>
                  <a:schemeClr val="tx1">
                    <a:tint val="75000"/>
                  </a:schemeClr>
                </a:solidFill>
                <a:latin typeface="Times New Roman" pitchFamily="18" charset="0"/>
                <a:cs typeface="Times New Roman" pitchFamily="18" charset="0"/>
              </a:rPr>
              <a:t>hợp</a:t>
            </a:r>
            <a:r>
              <a:rPr lang="en-US" sz="2400" dirty="0" smtClean="0">
                <a:solidFill>
                  <a:schemeClr val="tx1">
                    <a:tint val="75000"/>
                  </a:schemeClr>
                </a:solidFill>
                <a:latin typeface="Times New Roman" pitchFamily="18" charset="0"/>
                <a:cs typeface="Times New Roman" pitchFamily="18" charset="0"/>
              </a:rPr>
              <a:t> </a:t>
            </a:r>
            <a:r>
              <a:rPr lang="en-US" sz="2400" dirty="0" err="1" smtClean="0">
                <a:solidFill>
                  <a:schemeClr val="tx1">
                    <a:tint val="75000"/>
                  </a:schemeClr>
                </a:solidFill>
                <a:latin typeface="Times New Roman" pitchFamily="18" charset="0"/>
                <a:cs typeface="Times New Roman" pitchFamily="18" charset="0"/>
              </a:rPr>
              <a:t>tại</a:t>
            </a:r>
            <a:r>
              <a:rPr lang="en-US" sz="2400" dirty="0" smtClean="0">
                <a:solidFill>
                  <a:schemeClr val="tx1">
                    <a:tint val="75000"/>
                  </a:schemeClr>
                </a:solidFill>
                <a:latin typeface="Times New Roman" pitchFamily="18" charset="0"/>
                <a:cs typeface="Times New Roman" pitchFamily="18" charset="0"/>
              </a:rPr>
              <a:t> Ethiopia</a:t>
            </a:r>
            <a:endParaRPr lang="en-US" sz="2400" dirty="0">
              <a:solidFill>
                <a:srgbClr val="8A0D17"/>
              </a:solidFill>
              <a:latin typeface="Times New Roman" pitchFamily="18" charset="0"/>
              <a:cs typeface="Times New Roman" pitchFamily="18" charset="0"/>
            </a:endParaRPr>
          </a:p>
        </p:txBody>
      </p:sp>
      <p:pic>
        <p:nvPicPr>
          <p:cNvPr id="5" name="Picture 4" descr="Screen Shot 2014-02-07 at 15.10.4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6" name="Straight Connector 5"/>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Picture 10" descr="C:\Users\alexander.rhodes\Dropbox\Camera Uploads\2013-12-21 17.40.3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1348" y="1557338"/>
            <a:ext cx="5705452" cy="4260442"/>
          </a:xfrm>
          <a:prstGeom prst="rect">
            <a:avLst/>
          </a:prstGeom>
          <a:noFill/>
          <a:ln>
            <a:noFill/>
          </a:ln>
        </p:spPr>
      </p:pic>
      <p:pic>
        <p:nvPicPr>
          <p:cNvPr id="9" name="Picture 8" descr="C:\Users\alexander.rhodes\Dropbox\Camera Uploads\2013-12-21 17.38.35.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2622031"/>
            <a:ext cx="3251200" cy="3964099"/>
          </a:xfrm>
          <a:prstGeom prst="rect">
            <a:avLst/>
          </a:prstGeom>
          <a:noFill/>
          <a:ln w="38100" cmpd="sng">
            <a:solidFill>
              <a:schemeClr val="tx1"/>
            </a:solidFill>
          </a:ln>
        </p:spPr>
      </p:pic>
      <p:sp>
        <p:nvSpPr>
          <p:cNvPr id="10" name="Content Placeholder 2"/>
          <p:cNvSpPr>
            <a:spLocks noGrp="1"/>
          </p:cNvSpPr>
          <p:nvPr>
            <p:ph idx="1"/>
          </p:nvPr>
        </p:nvSpPr>
        <p:spPr>
          <a:xfrm>
            <a:off x="2540000" y="5970180"/>
            <a:ext cx="6146800" cy="469900"/>
          </a:xfrm>
          <a:solidFill>
            <a:schemeClr val="bg1">
              <a:lumMod val="50000"/>
              <a:alpha val="79000"/>
            </a:schemeClr>
          </a:solidFill>
        </p:spPr>
        <p:txBody>
          <a:bodyPr>
            <a:normAutofit/>
          </a:bodyPr>
          <a:lstStyle/>
          <a:p>
            <a:pPr algn="r">
              <a:buNone/>
            </a:pPr>
            <a:r>
              <a:rPr lang="en-GB" sz="1800" cap="small" dirty="0" err="1" smtClean="0">
                <a:solidFill>
                  <a:schemeClr val="bg1"/>
                </a:solidFill>
                <a:latin typeface="Times New Roman" pitchFamily="18" charset="0"/>
                <a:cs typeface="Times New Roman" pitchFamily="18" charset="0"/>
              </a:rPr>
              <a:t>Hoàn</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thiện</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việc</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sắp</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xếp</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lên</a:t>
            </a:r>
            <a:r>
              <a:rPr lang="en-GB" sz="1800" cap="small" dirty="0" smtClean="0">
                <a:solidFill>
                  <a:schemeClr val="bg1"/>
                </a:solidFill>
                <a:latin typeface="Times New Roman" pitchFamily="18" charset="0"/>
                <a:cs typeface="Times New Roman" pitchFamily="18" charset="0"/>
              </a:rPr>
              <a:t> </a:t>
            </a:r>
            <a:r>
              <a:rPr lang="en-GB" sz="1800" cap="small" dirty="0" err="1" smtClean="0">
                <a:solidFill>
                  <a:schemeClr val="bg1"/>
                </a:solidFill>
                <a:latin typeface="Times New Roman" pitchFamily="18" charset="0"/>
                <a:cs typeface="Times New Roman" pitchFamily="18" charset="0"/>
              </a:rPr>
              <a:t>giá</a:t>
            </a:r>
            <a:endParaRPr lang="en-GB" sz="1800" cap="small" dirty="0" smtClean="0">
              <a:solidFill>
                <a:schemeClr val="bg1"/>
              </a:solidFill>
              <a:latin typeface="Times New Roman" pitchFamily="18" charset="0"/>
              <a:cs typeface="Times New Roman" pitchFamily="18" charset="0"/>
            </a:endParaRPr>
          </a:p>
        </p:txBody>
      </p:sp>
      <p:pic>
        <p:nvPicPr>
          <p:cNvPr id="12" name="Picture 11" descr="IMG_0315.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57200" y="1417638"/>
            <a:ext cx="3251200" cy="1043468"/>
          </a:xfrm>
          <a:prstGeom prst="rect">
            <a:avLst/>
          </a:prstGeom>
          <a:ln w="28575" cmpd="sng">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solidFill>
                <a:schemeClr val="tx1">
                  <a:tint val="75000"/>
                </a:schemeClr>
              </a:solidFill>
              <a:latin typeface="Times New Roman" pitchFamily="18" charset="0"/>
              <a:cs typeface="Times New Roman" pitchFamily="18" charset="0"/>
            </a:endParaRPr>
          </a:p>
          <a:p>
            <a:pPr algn="ctr">
              <a:buNone/>
            </a:pPr>
            <a:endParaRPr lang="en-US" dirty="0" smtClean="0">
              <a:solidFill>
                <a:schemeClr val="tx1">
                  <a:tint val="75000"/>
                </a:schemeClr>
              </a:solidFill>
              <a:latin typeface="Times New Roman" pitchFamily="18" charset="0"/>
              <a:cs typeface="Times New Roman" pitchFamily="18" charset="0"/>
            </a:endParaRPr>
          </a:p>
          <a:p>
            <a:pPr algn="ctr">
              <a:buNone/>
            </a:pPr>
            <a:endParaRPr lang="en-US" sz="1400" dirty="0" smtClean="0">
              <a:solidFill>
                <a:schemeClr val="tx1">
                  <a:tint val="75000"/>
                </a:schemeClr>
              </a:solidFill>
              <a:latin typeface="Times New Roman" pitchFamily="18" charset="0"/>
              <a:cs typeface="Times New Roman" pitchFamily="18" charset="0"/>
            </a:endParaRPr>
          </a:p>
          <a:p>
            <a:pPr marL="0" lvl="0" indent="0" algn="ctr">
              <a:spcBef>
                <a:spcPct val="0"/>
              </a:spcBef>
              <a:spcAft>
                <a:spcPts val="1200"/>
              </a:spcAft>
              <a:buNone/>
              <a:defRPr/>
            </a:pPr>
            <a:endParaRPr lang="en-US" sz="3600" dirty="0" smtClean="0">
              <a:solidFill>
                <a:schemeClr val="tx1">
                  <a:tint val="75000"/>
                </a:schemeClr>
              </a:solidFill>
              <a:latin typeface="Times New Roman" pitchFamily="18" charset="0"/>
              <a:cs typeface="Times New Roman" pitchFamily="18" charset="0"/>
            </a:endParaRPr>
          </a:p>
          <a:p>
            <a:pPr marL="0" lvl="0" indent="0" algn="ctr">
              <a:spcBef>
                <a:spcPct val="0"/>
              </a:spcBef>
              <a:spcAft>
                <a:spcPts val="1200"/>
              </a:spcAft>
              <a:buNone/>
              <a:defRPr/>
            </a:pPr>
            <a:r>
              <a:rPr lang="en-US" sz="3600" dirty="0" err="1" smtClean="0">
                <a:solidFill>
                  <a:schemeClr val="tx1">
                    <a:tint val="75000"/>
                  </a:schemeClr>
                </a:solidFill>
                <a:latin typeface="Times New Roman" pitchFamily="18" charset="0"/>
                <a:cs typeface="Times New Roman" pitchFamily="18" charset="0"/>
              </a:rPr>
              <a:t>Các</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bước</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tiếp</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theo</a:t>
            </a:r>
            <a:r>
              <a:rPr lang="en-US" sz="3600" dirty="0" smtClean="0">
                <a:solidFill>
                  <a:schemeClr val="tx1">
                    <a:tint val="75000"/>
                  </a:schemeClr>
                </a:solidFill>
                <a:latin typeface="Times New Roman" pitchFamily="18" charset="0"/>
                <a:cs typeface="Times New Roman" pitchFamily="18" charset="0"/>
              </a:rPr>
              <a:t>...</a:t>
            </a:r>
          </a:p>
        </p:txBody>
      </p:sp>
      <p:pic>
        <p:nvPicPr>
          <p:cNvPr id="4" name="Picture 3" descr="Screen Shot 2014-02-07 at 15.10.4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087" y="234651"/>
            <a:ext cx="1842125" cy="1183949"/>
          </a:xfrm>
          <a:prstGeom prst="rect">
            <a:avLst/>
          </a:prstGeom>
        </p:spPr>
      </p:pic>
      <p:cxnSp>
        <p:nvCxnSpPr>
          <p:cNvPr id="5" name="Straight Connector 4"/>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8501"/>
            <a:ext cx="8229600" cy="4140200"/>
          </a:xfrm>
        </p:spPr>
        <p:txBody>
          <a:bodyPr>
            <a:normAutofit/>
          </a:bodyPr>
          <a:lstStyle/>
          <a:p>
            <a:pPr algn="ctr">
              <a:buNone/>
            </a:pPr>
            <a:endParaRPr lang="en-US" dirty="0" smtClean="0">
              <a:solidFill>
                <a:schemeClr val="tx1">
                  <a:tint val="75000"/>
                </a:schemeClr>
              </a:solidFill>
              <a:latin typeface="Times New Roman" pitchFamily="18" charset="0"/>
              <a:cs typeface="Times New Roman" pitchFamily="18" charset="0"/>
            </a:endParaRPr>
          </a:p>
          <a:p>
            <a:pPr algn="ctr">
              <a:buNone/>
            </a:pPr>
            <a:endParaRPr lang="en-US" sz="1400" dirty="0" smtClean="0">
              <a:solidFill>
                <a:schemeClr val="tx1">
                  <a:tint val="75000"/>
                </a:schemeClr>
              </a:solidFill>
              <a:latin typeface="Times New Roman" pitchFamily="18" charset="0"/>
              <a:cs typeface="Times New Roman" pitchFamily="18" charset="0"/>
            </a:endParaRPr>
          </a:p>
          <a:p>
            <a:pPr marL="0" indent="0" algn="ctr">
              <a:spcBef>
                <a:spcPct val="0"/>
              </a:spcBef>
              <a:spcAft>
                <a:spcPts val="3000"/>
              </a:spcAft>
              <a:buNone/>
              <a:defRPr/>
            </a:pPr>
            <a:r>
              <a:rPr lang="en-US" sz="2400" dirty="0" err="1">
                <a:solidFill>
                  <a:schemeClr val="bg1">
                    <a:lumMod val="65000"/>
                  </a:schemeClr>
                </a:solidFill>
                <a:latin typeface="Times New Roman" pitchFamily="18" charset="0"/>
                <a:cs typeface="Times New Roman" pitchFamily="18" charset="0"/>
              </a:rPr>
              <a:t>P</a:t>
            </a:r>
            <a:r>
              <a:rPr lang="en-US" sz="2400" dirty="0" err="1" smtClean="0">
                <a:solidFill>
                  <a:schemeClr val="bg1">
                    <a:lumMod val="65000"/>
                  </a:schemeClr>
                </a:solidFill>
                <a:latin typeface="Times New Roman" pitchFamily="18" charset="0"/>
                <a:cs typeface="Times New Roman" pitchFamily="18" charset="0"/>
              </a:rPr>
              <a:t>hương</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thức</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và</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công</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nghệ</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kiểm</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kê</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luôn</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được</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công</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khai</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và</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sẵn</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có</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để</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các</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quốc</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gia</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phân</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bố</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và</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các</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nước</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muốn</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kiểm</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kê</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kho</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lưu</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trữ</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ngà</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voi</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sử</a:t>
            </a:r>
            <a:r>
              <a:rPr lang="en-US" sz="2400" dirty="0" smtClean="0">
                <a:solidFill>
                  <a:schemeClr val="bg1">
                    <a:lumMod val="65000"/>
                  </a:schemeClr>
                </a:solidFill>
                <a:latin typeface="Times New Roman" pitchFamily="18" charset="0"/>
                <a:cs typeface="Times New Roman" pitchFamily="18" charset="0"/>
              </a:rPr>
              <a:t> </a:t>
            </a:r>
            <a:r>
              <a:rPr lang="en-US" sz="2400" dirty="0" err="1" smtClean="0">
                <a:solidFill>
                  <a:schemeClr val="bg1">
                    <a:lumMod val="65000"/>
                  </a:schemeClr>
                </a:solidFill>
                <a:latin typeface="Times New Roman" pitchFamily="18" charset="0"/>
                <a:cs typeface="Times New Roman" pitchFamily="18" charset="0"/>
              </a:rPr>
              <a:t>dụng</a:t>
            </a:r>
            <a:r>
              <a:rPr lang="en-US" sz="2400" dirty="0" smtClean="0">
                <a:solidFill>
                  <a:schemeClr val="bg1">
                    <a:lumMod val="65000"/>
                  </a:schemeClr>
                </a:solidFill>
                <a:latin typeface="Times New Roman" pitchFamily="18" charset="0"/>
                <a:cs typeface="Times New Roman" pitchFamily="18" charset="0"/>
              </a:rPr>
              <a:t>. </a:t>
            </a:r>
            <a:endParaRPr lang="en-US" sz="2400" dirty="0" smtClean="0">
              <a:solidFill>
                <a:srgbClr val="A6A6A6"/>
              </a:solidFill>
              <a:latin typeface="Times New Roman" pitchFamily="18" charset="0"/>
              <a:cs typeface="Times New Roman" pitchFamily="18" charset="0"/>
            </a:endParaRPr>
          </a:p>
        </p:txBody>
      </p:sp>
      <p:pic>
        <p:nvPicPr>
          <p:cNvPr id="4" name="Picture 3" descr="Screen Shot 2014-02-07 at 15.10.4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087" y="234651"/>
            <a:ext cx="1842125" cy="1183949"/>
          </a:xfrm>
          <a:prstGeom prst="rect">
            <a:avLst/>
          </a:prstGeom>
        </p:spPr>
      </p:pic>
      <p:cxnSp>
        <p:nvCxnSpPr>
          <p:cNvPr id="5" name="Straight Connector 4"/>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odIvory_00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663700"/>
            <a:ext cx="9144000" cy="3708400"/>
          </a:xfrm>
          <a:prstGeom prst="rect">
            <a:avLst/>
          </a:prstGeom>
        </p:spPr>
      </p:pic>
      <p:sp>
        <p:nvSpPr>
          <p:cNvPr id="1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dirty="0" err="1" smtClean="0">
                <a:solidFill>
                  <a:schemeClr val="bg1">
                    <a:lumMod val="65000"/>
                  </a:schemeClr>
                </a:solidFill>
                <a:latin typeface="Times New Roman" pitchFamily="18" charset="0"/>
                <a:cs typeface="Times New Roman" pitchFamily="18" charset="0"/>
              </a:rPr>
              <a:t>Để</a:t>
            </a:r>
            <a:r>
              <a:rPr lang="en-US" sz="2800" dirty="0" smtClean="0">
                <a:solidFill>
                  <a:schemeClr val="bg1">
                    <a:lumMod val="65000"/>
                  </a:schemeClr>
                </a:solidFill>
                <a:latin typeface="Times New Roman" pitchFamily="18" charset="0"/>
                <a:cs typeface="Times New Roman" pitchFamily="18" charset="0"/>
              </a:rPr>
              <a:t> </a:t>
            </a:r>
            <a:r>
              <a:rPr lang="en-US" sz="2800" dirty="0" err="1" smtClean="0">
                <a:solidFill>
                  <a:schemeClr val="bg1">
                    <a:lumMod val="65000"/>
                  </a:schemeClr>
                </a:solidFill>
                <a:latin typeface="Times New Roman" pitchFamily="18" charset="0"/>
                <a:cs typeface="Times New Roman" pitchFamily="18" charset="0"/>
              </a:rPr>
              <a:t>tìm</a:t>
            </a:r>
            <a:r>
              <a:rPr lang="en-US" sz="2800" dirty="0" smtClean="0">
                <a:solidFill>
                  <a:schemeClr val="bg1">
                    <a:lumMod val="65000"/>
                  </a:schemeClr>
                </a:solidFill>
                <a:latin typeface="Times New Roman" pitchFamily="18" charset="0"/>
                <a:cs typeface="Times New Roman" pitchFamily="18" charset="0"/>
              </a:rPr>
              <a:t> </a:t>
            </a:r>
            <a:r>
              <a:rPr lang="en-US" sz="2800" dirty="0" err="1" smtClean="0">
                <a:solidFill>
                  <a:schemeClr val="bg1">
                    <a:lumMod val="65000"/>
                  </a:schemeClr>
                </a:solidFill>
                <a:latin typeface="Times New Roman" pitchFamily="18" charset="0"/>
                <a:cs typeface="Times New Roman" pitchFamily="18" charset="0"/>
              </a:rPr>
              <a:t>hiểu</a:t>
            </a:r>
            <a:r>
              <a:rPr lang="en-US" sz="2800" dirty="0" smtClean="0">
                <a:solidFill>
                  <a:schemeClr val="bg1">
                    <a:lumMod val="65000"/>
                  </a:schemeClr>
                </a:solidFill>
                <a:latin typeface="Times New Roman" pitchFamily="18" charset="0"/>
                <a:cs typeface="Times New Roman" pitchFamily="18" charset="0"/>
              </a:rPr>
              <a:t> </a:t>
            </a:r>
            <a:r>
              <a:rPr lang="en-US" sz="2800" dirty="0" err="1" smtClean="0">
                <a:solidFill>
                  <a:schemeClr val="bg1">
                    <a:lumMod val="65000"/>
                  </a:schemeClr>
                </a:solidFill>
                <a:latin typeface="Times New Roman" pitchFamily="18" charset="0"/>
                <a:cs typeface="Times New Roman" pitchFamily="18" charset="0"/>
              </a:rPr>
              <a:t>thêm</a:t>
            </a:r>
            <a:r>
              <a:rPr lang="en-US" sz="2800" dirty="0" smtClean="0">
                <a:solidFill>
                  <a:schemeClr val="bg1">
                    <a:lumMod val="65000"/>
                  </a:schemeClr>
                </a:solidFill>
                <a:latin typeface="Times New Roman" pitchFamily="18" charset="0"/>
                <a:cs typeface="Times New Roman" pitchFamily="18" charset="0"/>
              </a:rPr>
              <a:t> </a:t>
            </a:r>
            <a:r>
              <a:rPr lang="en-US" sz="2800" dirty="0" err="1" smtClean="0">
                <a:solidFill>
                  <a:schemeClr val="bg1">
                    <a:lumMod val="65000"/>
                  </a:schemeClr>
                </a:solidFill>
                <a:latin typeface="Times New Roman" pitchFamily="18" charset="0"/>
                <a:cs typeface="Times New Roman" pitchFamily="18" charset="0"/>
              </a:rPr>
              <a:t>thông</a:t>
            </a:r>
            <a:r>
              <a:rPr lang="en-US" sz="2800" dirty="0" smtClean="0">
                <a:solidFill>
                  <a:schemeClr val="bg1">
                    <a:lumMod val="65000"/>
                  </a:schemeClr>
                </a:solidFill>
                <a:latin typeface="Times New Roman" pitchFamily="18" charset="0"/>
                <a:cs typeface="Times New Roman" pitchFamily="18" charset="0"/>
              </a:rPr>
              <a:t> tin:</a:t>
            </a:r>
            <a:endParaRPr lang="en-US" sz="2800" dirty="0">
              <a:solidFill>
                <a:schemeClr val="bg1">
                  <a:lumMod val="65000"/>
                </a:schemeClr>
              </a:solidFill>
              <a:latin typeface="Times New Roman" pitchFamily="18" charset="0"/>
              <a:cs typeface="Times New Roman" pitchFamily="18" charset="0"/>
            </a:endParaRPr>
          </a:p>
        </p:txBody>
      </p:sp>
      <p:pic>
        <p:nvPicPr>
          <p:cNvPr id="17" name="Picture 16" descr="Screen Shot 2014-02-07 at 15.10.4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18" name="Straight Connector 17"/>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24" name="Picture 23" descr="Ernst &amp; Young Logo 1.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189091" y="5723633"/>
            <a:ext cx="894591" cy="773704"/>
          </a:xfrm>
          <a:prstGeom prst="rect">
            <a:avLst/>
          </a:prstGeom>
        </p:spPr>
      </p:pic>
      <p:pic>
        <p:nvPicPr>
          <p:cNvPr id="25" name="Picture 24" descr="Bityarn Consult 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9647" y="6021796"/>
            <a:ext cx="1477477" cy="461711"/>
          </a:xfrm>
          <a:prstGeom prst="rect">
            <a:avLst/>
          </a:prstGeom>
          <a:solidFill>
            <a:schemeClr val="tx1"/>
          </a:solidFill>
        </p:spPr>
      </p:pic>
      <p:pic>
        <p:nvPicPr>
          <p:cNvPr id="26" name="Picture 2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0823" y="5965150"/>
            <a:ext cx="895761" cy="447881"/>
          </a:xfrm>
          <a:prstGeom prst="rect">
            <a:avLst/>
          </a:prstGeom>
        </p:spPr>
      </p:pic>
      <p:pic>
        <p:nvPicPr>
          <p:cNvPr id="28" name="Picture 2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83682" y="5965150"/>
            <a:ext cx="1425640" cy="532187"/>
          </a:xfrm>
          <a:prstGeom prst="rect">
            <a:avLst/>
          </a:prstGeom>
        </p:spPr>
      </p:pic>
      <p:pic>
        <p:nvPicPr>
          <p:cNvPr id="29" name="Picture 28"/>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3797124" y="5898993"/>
            <a:ext cx="1229487" cy="598344"/>
          </a:xfrm>
          <a:prstGeom prst="rect">
            <a:avLst/>
          </a:prstGeom>
        </p:spPr>
      </p:pic>
      <p:sp>
        <p:nvSpPr>
          <p:cNvPr id="15" name="TextBox 14"/>
          <p:cNvSpPr txBox="1"/>
          <p:nvPr/>
        </p:nvSpPr>
        <p:spPr>
          <a:xfrm>
            <a:off x="457201" y="1854200"/>
            <a:ext cx="8051800" cy="3231654"/>
          </a:xfrm>
          <a:prstGeom prst="rect">
            <a:avLst/>
          </a:prstGeom>
          <a:noFill/>
        </p:spPr>
        <p:txBody>
          <a:bodyPr wrap="square" rtlCol="0">
            <a:spAutoFit/>
          </a:bodyPr>
          <a:lstStyle/>
          <a:p>
            <a:pPr algn="ctr"/>
            <a:r>
              <a:rPr lang="en-US" sz="3200" b="1" dirty="0" smtClean="0">
                <a:solidFill>
                  <a:srgbClr val="000000"/>
                </a:solidFill>
                <a:latin typeface="Century Gothic"/>
                <a:cs typeface="Century Gothic"/>
              </a:rPr>
              <a:t>info@stopivory.org</a:t>
            </a:r>
            <a:r>
              <a:rPr lang="en-US" sz="4000" b="1" dirty="0" smtClean="0">
                <a:solidFill>
                  <a:srgbClr val="000000"/>
                </a:solidFill>
                <a:latin typeface="Century Gothic"/>
                <a:cs typeface="Century Gothic"/>
              </a:rPr>
              <a:t> </a:t>
            </a:r>
            <a:r>
              <a:rPr lang="en-US" sz="1600" b="1" dirty="0" smtClean="0">
                <a:solidFill>
                  <a:srgbClr val="000000"/>
                </a:solidFill>
                <a:latin typeface="Century Gothic"/>
                <a:cs typeface="Century Gothic"/>
              </a:rPr>
              <a:t/>
            </a:r>
            <a:br>
              <a:rPr lang="en-US" sz="1600" b="1" dirty="0" smtClean="0">
                <a:solidFill>
                  <a:srgbClr val="000000"/>
                </a:solidFill>
                <a:latin typeface="Century Gothic"/>
                <a:cs typeface="Century Gothic"/>
              </a:rPr>
            </a:br>
            <a:endParaRPr lang="en-US" sz="1600" b="1" dirty="0" smtClean="0">
              <a:solidFill>
                <a:srgbClr val="000000"/>
              </a:solidFill>
              <a:latin typeface="Century Gothic"/>
              <a:cs typeface="Century Gothic"/>
            </a:endParaRPr>
          </a:p>
          <a:p>
            <a:pPr algn="ctr"/>
            <a:endParaRPr lang="en-US" sz="1600" b="1" dirty="0" smtClean="0">
              <a:solidFill>
                <a:srgbClr val="000000"/>
              </a:solidFill>
              <a:latin typeface="Century Gothic"/>
              <a:cs typeface="Century Gothic"/>
            </a:endParaRPr>
          </a:p>
          <a:p>
            <a:pPr algn="ctr"/>
            <a:endParaRPr lang="en-US" sz="1600" b="1" dirty="0" smtClean="0">
              <a:solidFill>
                <a:schemeClr val="bg1"/>
              </a:solidFill>
              <a:latin typeface="Century Gothic"/>
              <a:cs typeface="Century Gothic"/>
            </a:endParaRPr>
          </a:p>
          <a:p>
            <a:pPr algn="ctr"/>
            <a:r>
              <a:rPr lang="en-US" sz="1600" b="1" dirty="0" smtClean="0">
                <a:solidFill>
                  <a:schemeClr val="bg1"/>
                </a:solidFill>
                <a:latin typeface="Century Gothic"/>
                <a:cs typeface="Century Gothic"/>
              </a:rPr>
              <a:t/>
            </a:r>
            <a:br>
              <a:rPr lang="en-US" sz="1600" b="1" dirty="0" smtClean="0">
                <a:solidFill>
                  <a:schemeClr val="bg1"/>
                </a:solidFill>
                <a:latin typeface="Century Gothic"/>
                <a:cs typeface="Century Gothic"/>
              </a:rPr>
            </a:br>
            <a:r>
              <a:rPr lang="en-US" sz="4000" b="1" dirty="0" smtClean="0">
                <a:solidFill>
                  <a:schemeClr val="bg1"/>
                </a:solidFill>
                <a:latin typeface="Century Gothic"/>
                <a:cs typeface="Century Gothic"/>
              </a:rPr>
              <a:t>www.stopivory.org</a:t>
            </a:r>
            <a:r>
              <a:rPr lang="en-US" sz="2400" b="1" dirty="0" smtClean="0">
                <a:solidFill>
                  <a:schemeClr val="bg1"/>
                </a:solidFill>
                <a:latin typeface="Century Gothic"/>
                <a:cs typeface="Century Gothic"/>
              </a:rPr>
              <a:t/>
            </a:r>
            <a:br>
              <a:rPr lang="en-US" sz="2400" b="1" dirty="0" smtClean="0">
                <a:solidFill>
                  <a:schemeClr val="bg1"/>
                </a:solidFill>
                <a:latin typeface="Century Gothic"/>
                <a:cs typeface="Century Gothic"/>
              </a:rPr>
            </a:br>
            <a:r>
              <a:rPr lang="en-US" sz="2000" b="1" dirty="0" smtClean="0">
                <a:solidFill>
                  <a:schemeClr val="bg1"/>
                </a:solidFill>
                <a:latin typeface="Century Gothic"/>
                <a:cs typeface="Century Gothic"/>
              </a:rPr>
              <a:t/>
            </a:r>
            <a:br>
              <a:rPr lang="en-US" sz="2000" b="1" dirty="0" smtClean="0">
                <a:solidFill>
                  <a:schemeClr val="bg1"/>
                </a:solidFill>
                <a:latin typeface="Century Gothic"/>
                <a:cs typeface="Century Gothic"/>
              </a:rPr>
            </a:br>
            <a:r>
              <a:rPr lang="en-US" sz="2000" b="1" dirty="0" smtClean="0">
                <a:latin typeface="Century Gothic"/>
                <a:cs typeface="Century Gothic"/>
              </a:rPr>
              <a:t>12 Red Lion Square</a:t>
            </a:r>
            <a:br>
              <a:rPr lang="en-US" sz="2000" b="1" dirty="0" smtClean="0">
                <a:latin typeface="Century Gothic"/>
                <a:cs typeface="Century Gothic"/>
              </a:rPr>
            </a:br>
            <a:r>
              <a:rPr lang="en-US" sz="2000" b="1" dirty="0" smtClean="0">
                <a:latin typeface="Century Gothic"/>
                <a:cs typeface="Century Gothic"/>
              </a:rPr>
              <a:t>London WC1R 4QD</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solidFill>
                <a:schemeClr val="tx1">
                  <a:tint val="75000"/>
                </a:schemeClr>
              </a:solidFill>
              <a:latin typeface="Times New Roman" pitchFamily="18" charset="0"/>
              <a:cs typeface="Times New Roman" pitchFamily="18" charset="0"/>
            </a:endParaRPr>
          </a:p>
          <a:p>
            <a:pPr>
              <a:buNone/>
            </a:pPr>
            <a:endParaRPr lang="en-US" dirty="0" smtClean="0">
              <a:solidFill>
                <a:schemeClr val="tx1">
                  <a:tint val="75000"/>
                </a:schemeClr>
              </a:solidFill>
              <a:latin typeface="Times New Roman" pitchFamily="18" charset="0"/>
              <a:cs typeface="Times New Roman" pitchFamily="18" charset="0"/>
            </a:endParaRPr>
          </a:p>
          <a:p>
            <a:pPr>
              <a:buNone/>
            </a:pPr>
            <a:endParaRPr lang="en-US" dirty="0" smtClean="0">
              <a:solidFill>
                <a:schemeClr val="tx1">
                  <a:tint val="75000"/>
                </a:schemeClr>
              </a:solidFill>
              <a:latin typeface="Times New Roman" pitchFamily="18" charset="0"/>
              <a:cs typeface="Times New Roman" pitchFamily="18" charset="0"/>
            </a:endParaRPr>
          </a:p>
          <a:p>
            <a:pPr algn="ctr">
              <a:buNone/>
            </a:pPr>
            <a:r>
              <a:rPr lang="en-US" sz="3600" dirty="0" err="1">
                <a:solidFill>
                  <a:schemeClr val="tx1">
                    <a:tint val="75000"/>
                  </a:schemeClr>
                </a:solidFill>
                <a:latin typeface="Times New Roman" pitchFamily="18" charset="0"/>
                <a:cs typeface="Times New Roman" pitchFamily="18" charset="0"/>
              </a:rPr>
              <a:t>Y</a:t>
            </a:r>
            <a:r>
              <a:rPr lang="en-US" sz="3600" dirty="0" err="1" smtClean="0">
                <a:solidFill>
                  <a:schemeClr val="tx1">
                    <a:tint val="75000"/>
                  </a:schemeClr>
                </a:solidFill>
                <a:latin typeface="Times New Roman" pitchFamily="18" charset="0"/>
                <a:cs typeface="Times New Roman" pitchFamily="18" charset="0"/>
              </a:rPr>
              <a:t>êu</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cầu</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của</a:t>
            </a:r>
            <a:r>
              <a:rPr lang="en-US" sz="3600" dirty="0" smtClean="0">
                <a:solidFill>
                  <a:schemeClr val="tx1">
                    <a:tint val="75000"/>
                  </a:schemeClr>
                </a:solidFill>
                <a:latin typeface="Times New Roman" pitchFamily="18" charset="0"/>
                <a:cs typeface="Times New Roman" pitchFamily="18" charset="0"/>
              </a:rPr>
              <a:t> CITES</a:t>
            </a:r>
            <a:endParaRPr lang="en-US" sz="3600" dirty="0">
              <a:latin typeface="Times New Roman" pitchFamily="18" charset="0"/>
              <a:cs typeface="Times New Roman" pitchFamily="18" charset="0"/>
            </a:endParaRPr>
          </a:p>
        </p:txBody>
      </p:sp>
      <p:pic>
        <p:nvPicPr>
          <p:cNvPr id="4" name="Picture 3" descr="Screen Shot 2014-02-07 at 15.10.4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087" y="234651"/>
            <a:ext cx="1842125" cy="1183949"/>
          </a:xfrm>
          <a:prstGeom prst="rect">
            <a:avLst/>
          </a:prstGeom>
        </p:spPr>
      </p:pic>
      <p:cxnSp>
        <p:nvCxnSpPr>
          <p:cNvPr id="5" name="Straight Connector 4"/>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err="1">
                <a:solidFill>
                  <a:schemeClr val="tx1">
                    <a:tint val="75000"/>
                  </a:schemeClr>
                </a:solidFill>
                <a:latin typeface="Times New Roman" pitchFamily="18" charset="0"/>
                <a:ea typeface="+mn-ea"/>
                <a:cs typeface="Times New Roman" pitchFamily="18" charset="0"/>
              </a:rPr>
              <a:t>Y</a:t>
            </a:r>
            <a:r>
              <a:rPr lang="en-US" sz="2800" dirty="0" err="1" smtClean="0">
                <a:solidFill>
                  <a:schemeClr val="tx1">
                    <a:tint val="75000"/>
                  </a:schemeClr>
                </a:solidFill>
                <a:latin typeface="Times New Roman" pitchFamily="18" charset="0"/>
                <a:ea typeface="+mn-ea"/>
                <a:cs typeface="Times New Roman" pitchFamily="18" charset="0"/>
              </a:rPr>
              <a:t>êu</a:t>
            </a:r>
            <a:r>
              <a:rPr lang="en-US" sz="2800" dirty="0" smtClean="0">
                <a:solidFill>
                  <a:schemeClr val="tx1">
                    <a:tint val="75000"/>
                  </a:schemeClr>
                </a:solidFill>
                <a:latin typeface="Times New Roman" pitchFamily="18" charset="0"/>
                <a:ea typeface="+mn-ea"/>
                <a:cs typeface="Times New Roman" pitchFamily="18" charset="0"/>
              </a:rPr>
              <a:t> </a:t>
            </a:r>
            <a:r>
              <a:rPr lang="en-US" sz="2800" dirty="0" err="1" smtClean="0">
                <a:solidFill>
                  <a:schemeClr val="tx1">
                    <a:tint val="75000"/>
                  </a:schemeClr>
                </a:solidFill>
                <a:latin typeface="Times New Roman" pitchFamily="18" charset="0"/>
                <a:ea typeface="+mn-ea"/>
                <a:cs typeface="Times New Roman" pitchFamily="18" charset="0"/>
              </a:rPr>
              <a:t>cầu</a:t>
            </a:r>
            <a:r>
              <a:rPr lang="en-US" sz="2800" dirty="0" smtClean="0">
                <a:solidFill>
                  <a:schemeClr val="tx1">
                    <a:tint val="75000"/>
                  </a:schemeClr>
                </a:solidFill>
                <a:latin typeface="Times New Roman" pitchFamily="18" charset="0"/>
                <a:ea typeface="+mn-ea"/>
                <a:cs typeface="Times New Roman" pitchFamily="18" charset="0"/>
              </a:rPr>
              <a:t> </a:t>
            </a:r>
            <a:r>
              <a:rPr lang="en-US" sz="2800" dirty="0" err="1" smtClean="0">
                <a:solidFill>
                  <a:schemeClr val="tx1">
                    <a:tint val="75000"/>
                  </a:schemeClr>
                </a:solidFill>
                <a:latin typeface="Times New Roman" pitchFamily="18" charset="0"/>
                <a:ea typeface="+mn-ea"/>
                <a:cs typeface="Times New Roman" pitchFamily="18" charset="0"/>
              </a:rPr>
              <a:t>của</a:t>
            </a:r>
            <a:r>
              <a:rPr lang="en-US" sz="2800" dirty="0" smtClean="0">
                <a:solidFill>
                  <a:schemeClr val="tx1">
                    <a:tint val="75000"/>
                  </a:schemeClr>
                </a:solidFill>
                <a:latin typeface="Times New Roman" pitchFamily="18" charset="0"/>
                <a:ea typeface="+mn-ea"/>
                <a:cs typeface="Times New Roman" pitchFamily="18" charset="0"/>
              </a:rPr>
              <a:t> CITES</a:t>
            </a:r>
            <a:endParaRPr lang="en-US" sz="2400" i="1" dirty="0">
              <a:solidFill>
                <a:schemeClr val="bg1">
                  <a:lumMod val="50000"/>
                </a:schemeClr>
              </a:solidFill>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4546600" y="3793856"/>
            <a:ext cx="4140200" cy="1037167"/>
          </a:xfrm>
        </p:spPr>
        <p:txBody>
          <a:bodyPr numCol="1">
            <a:normAutofit fontScale="92500" lnSpcReduction="20000"/>
          </a:bodyPr>
          <a:lstStyle/>
          <a:p>
            <a:pPr marL="0" indent="0">
              <a:buNone/>
            </a:pPr>
            <a:endParaRPr lang="en-US" sz="2400" i="1" dirty="0" smtClean="0">
              <a:solidFill>
                <a:schemeClr val="bg1">
                  <a:lumMod val="50000"/>
                </a:schemeClr>
              </a:solidFill>
              <a:latin typeface="Times New Roman" pitchFamily="18" charset="0"/>
              <a:cs typeface="Times New Roman" pitchFamily="18" charset="0"/>
            </a:endParaRPr>
          </a:p>
          <a:p>
            <a:pPr marL="0" indent="0" algn="r">
              <a:buNone/>
            </a:pPr>
            <a:r>
              <a:rPr lang="en-US" sz="2200" i="1" cap="small" dirty="0" err="1" smtClean="0">
                <a:solidFill>
                  <a:schemeClr val="bg1"/>
                </a:solidFill>
                <a:latin typeface="Times New Roman" pitchFamily="18" charset="0"/>
                <a:cs typeface="Times New Roman" pitchFamily="18" charset="0"/>
              </a:rPr>
              <a:t>Hội</a:t>
            </a:r>
            <a:r>
              <a:rPr lang="en-US" sz="2200" i="1" cap="small" dirty="0" smtClean="0">
                <a:solidFill>
                  <a:schemeClr val="bg1"/>
                </a:solidFill>
                <a:latin typeface="Times New Roman" pitchFamily="18" charset="0"/>
                <a:cs typeface="Times New Roman" pitchFamily="18" charset="0"/>
              </a:rPr>
              <a:t> </a:t>
            </a:r>
            <a:r>
              <a:rPr lang="en-US" sz="2200" i="1" cap="small" dirty="0" err="1" smtClean="0">
                <a:solidFill>
                  <a:schemeClr val="bg1"/>
                </a:solidFill>
                <a:latin typeface="Times New Roman" pitchFamily="18" charset="0"/>
                <a:cs typeface="Times New Roman" pitchFamily="18" charset="0"/>
              </a:rPr>
              <a:t>nghị</a:t>
            </a:r>
            <a:r>
              <a:rPr lang="en-US" sz="2200" i="1" cap="small" dirty="0" smtClean="0">
                <a:solidFill>
                  <a:schemeClr val="bg1"/>
                </a:solidFill>
                <a:latin typeface="Times New Roman" pitchFamily="18" charset="0"/>
                <a:cs typeface="Times New Roman" pitchFamily="18" charset="0"/>
              </a:rPr>
              <a:t>. 10.10 (Rev </a:t>
            </a:r>
            <a:r>
              <a:rPr lang="en-US" sz="2200" i="1" cap="small" dirty="0" err="1" smtClean="0">
                <a:solidFill>
                  <a:schemeClr val="bg1"/>
                </a:solidFill>
                <a:latin typeface="Times New Roman" pitchFamily="18" charset="0"/>
                <a:cs typeface="Times New Roman" pitchFamily="18" charset="0"/>
              </a:rPr>
              <a:t>CoP</a:t>
            </a:r>
            <a:r>
              <a:rPr lang="en-US" sz="2200" i="1" cap="small" dirty="0" smtClean="0">
                <a:solidFill>
                  <a:schemeClr val="bg1"/>
                </a:solidFill>
                <a:latin typeface="Times New Roman" pitchFamily="18" charset="0"/>
                <a:cs typeface="Times New Roman" pitchFamily="18" charset="0"/>
              </a:rPr>
              <a:t> 16)</a:t>
            </a:r>
          </a:p>
          <a:p>
            <a:pPr marL="0" indent="0" algn="r">
              <a:buNone/>
            </a:pPr>
            <a:r>
              <a:rPr lang="en-US" sz="2200" cap="small" dirty="0" err="1" smtClean="0">
                <a:solidFill>
                  <a:schemeClr val="bg1"/>
                </a:solidFill>
                <a:latin typeface="Times New Roman" pitchFamily="18" charset="0"/>
                <a:cs typeface="Times New Roman" pitchFamily="18" charset="0"/>
              </a:rPr>
              <a:t>Về</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việc</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buôn</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bán</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mẫu</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vật</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voi</a:t>
            </a:r>
            <a:endParaRPr lang="en-US" sz="2200" cap="small" dirty="0">
              <a:solidFill>
                <a:schemeClr val="bg1"/>
              </a:solidFill>
              <a:latin typeface="Times New Roman" pitchFamily="18" charset="0"/>
              <a:cs typeface="Times New Roman" pitchFamily="18" charset="0"/>
            </a:endParaRPr>
          </a:p>
        </p:txBody>
      </p:sp>
      <p:pic>
        <p:nvPicPr>
          <p:cNvPr id="4" name="Picture 3" descr="Screen Shot 2014-02-07 at 15.10.4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6" name="Straight Connector 5"/>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1810161"/>
            <a:ext cx="8229600" cy="4016484"/>
          </a:xfrm>
          <a:prstGeom prst="rect">
            <a:avLst/>
          </a:prstGeom>
          <a:noFill/>
        </p:spPr>
        <p:txBody>
          <a:bodyPr wrap="square" rtlCol="0">
            <a:spAutoFit/>
          </a:bodyPr>
          <a:lstStyle/>
          <a:p>
            <a:pPr algn="just"/>
            <a:endParaRPr lang="en-US" i="1" dirty="0" smtClean="0">
              <a:solidFill>
                <a:schemeClr val="bg1">
                  <a:lumMod val="50000"/>
                </a:schemeClr>
              </a:solidFill>
              <a:latin typeface="Times New Roman" pitchFamily="18" charset="0"/>
              <a:cs typeface="Times New Roman" pitchFamily="18" charset="0"/>
            </a:endParaRPr>
          </a:p>
          <a:p>
            <a:pPr marL="342900" indent="-342900">
              <a:spcAft>
                <a:spcPts val="3000"/>
              </a:spcAft>
              <a:buFont typeface="Arial"/>
              <a:buChar char="•"/>
            </a:pPr>
            <a:r>
              <a:rPr lang="en-US" dirty="0" err="1" smtClean="0">
                <a:solidFill>
                  <a:schemeClr val="bg1"/>
                </a:solidFill>
                <a:latin typeface="Times New Roman" pitchFamily="18" charset="0"/>
                <a:cs typeface="Times New Roman" pitchFamily="18" charset="0"/>
              </a:rPr>
              <a:t>Duy</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trì</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việc</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kiểm</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kê</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các</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kho</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ngà</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voi</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của</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chính</a:t>
            </a:r>
            <a:r>
              <a:rPr lang="en-US" dirty="0" smtClean="0">
                <a:solidFill>
                  <a:schemeClr val="bg1"/>
                </a:solidFill>
                <a:latin typeface="Times New Roman" pitchFamily="18" charset="0"/>
                <a:cs typeface="Times New Roman" pitchFamily="18" charset="0"/>
              </a:rPr>
              <a:t> </a:t>
            </a:r>
            <a:r>
              <a:rPr lang="en-US" dirty="0" err="1" smtClean="0">
                <a:solidFill>
                  <a:schemeClr val="bg1"/>
                </a:solidFill>
                <a:latin typeface="Times New Roman" pitchFamily="18" charset="0"/>
                <a:cs typeface="Times New Roman" pitchFamily="18" charset="0"/>
              </a:rPr>
              <a:t>phủ</a:t>
            </a:r>
            <a:r>
              <a:rPr lang="en-US" dirty="0" smtClean="0">
                <a:solidFill>
                  <a:schemeClr val="bg1"/>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và</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những</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kho</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ngà</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voi</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lớn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của</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cá</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nhân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nếu</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có</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thế</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và</a:t>
            </a:r>
            <a:r>
              <a:rPr lang="en-US" dirty="0" smtClean="0">
                <a:solidFill>
                  <a:schemeClr val="bg1">
                    <a:lumMod val="50000"/>
                  </a:schemeClr>
                </a:solidFill>
                <a:latin typeface="Times New Roman" pitchFamily="18" charset="0"/>
                <a:cs typeface="Times New Roman" pitchFamily="18" charset="0"/>
              </a:rPr>
              <a:t> báo </a:t>
            </a:r>
            <a:r>
              <a:rPr lang="en-US" dirty="0" err="1" smtClean="0">
                <a:solidFill>
                  <a:schemeClr val="bg1">
                    <a:lumMod val="50000"/>
                  </a:schemeClr>
                </a:solidFill>
                <a:latin typeface="Times New Roman" pitchFamily="18" charset="0"/>
                <a:cs typeface="Times New Roman" pitchFamily="18" charset="0"/>
              </a:rPr>
              <a:t>cáo</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cho</a:t>
            </a:r>
            <a:r>
              <a:rPr lang="en-US" dirty="0" smtClean="0">
                <a:solidFill>
                  <a:schemeClr val="bg1">
                    <a:lumMod val="50000"/>
                  </a:schemeClr>
                </a:solidFill>
                <a:latin typeface="Times New Roman" pitchFamily="18" charset="0"/>
                <a:cs typeface="Times New Roman" pitchFamily="18" charset="0"/>
              </a:rPr>
              <a:t> Ban </a:t>
            </a:r>
            <a:r>
              <a:rPr lang="en-US" dirty="0" err="1" smtClean="0">
                <a:solidFill>
                  <a:schemeClr val="bg1">
                    <a:lumMod val="50000"/>
                  </a:schemeClr>
                </a:solidFill>
                <a:latin typeface="Times New Roman" pitchFamily="18" charset="0"/>
                <a:cs typeface="Times New Roman" pitchFamily="18" charset="0"/>
              </a:rPr>
              <a:t>thư</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kí</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trước</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ngày</a:t>
            </a:r>
            <a:r>
              <a:rPr lang="en-US" dirty="0" smtClean="0">
                <a:solidFill>
                  <a:schemeClr val="bg1">
                    <a:lumMod val="50000"/>
                  </a:schemeClr>
                </a:solidFill>
                <a:latin typeface="Times New Roman" pitchFamily="18" charset="0"/>
                <a:cs typeface="Times New Roman" pitchFamily="18" charset="0"/>
              </a:rPr>
              <a:t> </a:t>
            </a:r>
            <a:r>
              <a:rPr lang="en-US" dirty="0" smtClean="0">
                <a:solidFill>
                  <a:srgbClr val="FFFFFF"/>
                </a:solidFill>
                <a:latin typeface="Times New Roman" pitchFamily="18" charset="0"/>
                <a:cs typeface="Times New Roman" pitchFamily="18" charset="0"/>
              </a:rPr>
              <a:t>28 </a:t>
            </a:r>
            <a:r>
              <a:rPr lang="en-US" dirty="0" err="1" smtClean="0">
                <a:solidFill>
                  <a:srgbClr val="FFFFFF"/>
                </a:solidFill>
                <a:latin typeface="Times New Roman" pitchFamily="18" charset="0"/>
                <a:cs typeface="Times New Roman" pitchFamily="18" charset="0"/>
              </a:rPr>
              <a:t>tháng</a:t>
            </a:r>
            <a:r>
              <a:rPr lang="en-US" dirty="0" smtClean="0">
                <a:solidFill>
                  <a:srgbClr val="FFFFFF"/>
                </a:solidFill>
                <a:latin typeface="Times New Roman" pitchFamily="18" charset="0"/>
                <a:cs typeface="Times New Roman" pitchFamily="18" charset="0"/>
              </a:rPr>
              <a:t> 2 </a:t>
            </a:r>
            <a:r>
              <a:rPr lang="en-US" dirty="0" err="1" smtClean="0">
                <a:solidFill>
                  <a:schemeClr val="bg1">
                    <a:lumMod val="50000"/>
                  </a:schemeClr>
                </a:solidFill>
                <a:latin typeface="Times New Roman" pitchFamily="18" charset="0"/>
                <a:cs typeface="Times New Roman" pitchFamily="18" charset="0"/>
              </a:rPr>
              <a:t>hàng</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năm</a:t>
            </a:r>
            <a:endParaRPr lang="en-US" dirty="0" smtClean="0">
              <a:solidFill>
                <a:schemeClr val="bg1">
                  <a:lumMod val="50000"/>
                </a:schemeClr>
              </a:solidFill>
              <a:latin typeface="Times New Roman" pitchFamily="18" charset="0"/>
              <a:cs typeface="Times New Roman" pitchFamily="18" charset="0"/>
            </a:endParaRPr>
          </a:p>
          <a:p>
            <a:pPr marL="342900" indent="-342900">
              <a:spcAft>
                <a:spcPts val="3000"/>
              </a:spcAft>
              <a:buFont typeface="Arial"/>
              <a:buChar char="•"/>
            </a:pPr>
            <a:r>
              <a:rPr lang="en-US" dirty="0" err="1" smtClean="0">
                <a:solidFill>
                  <a:srgbClr val="FFFFFF"/>
                </a:solidFill>
                <a:latin typeface="Times New Roman" pitchFamily="18" charset="0"/>
                <a:cs typeface="Times New Roman" pitchFamily="18" charset="0"/>
              </a:rPr>
              <a:t>Đánh</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mã</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số</a:t>
            </a:r>
            <a:r>
              <a:rPr lang="en-US" dirty="0" smtClean="0">
                <a:solidFill>
                  <a:srgbClr val="FFFFFF"/>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toàn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bộ</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số</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ngà</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voi</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nguyên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vẹn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và</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các</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miếng</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ngà</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voi</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có</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chiều</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dài</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từ</a:t>
            </a:r>
            <a:r>
              <a:rPr lang="en-US" dirty="0" smtClean="0">
                <a:solidFill>
                  <a:schemeClr val="bg1">
                    <a:lumMod val="50000"/>
                  </a:schemeClr>
                </a:solidFill>
                <a:latin typeface="Times New Roman" pitchFamily="18" charset="0"/>
                <a:cs typeface="Times New Roman" pitchFamily="18" charset="0"/>
              </a:rPr>
              <a:t> 20cm </a:t>
            </a:r>
            <a:r>
              <a:rPr lang="en-US" dirty="0" err="1" smtClean="0">
                <a:solidFill>
                  <a:schemeClr val="bg1">
                    <a:lumMod val="50000"/>
                  </a:schemeClr>
                </a:solidFill>
                <a:latin typeface="Times New Roman" pitchFamily="18" charset="0"/>
                <a:cs typeface="Times New Roman" pitchFamily="18" charset="0"/>
              </a:rPr>
              <a:t>hoặc</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hơn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và</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nặng</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từ</a:t>
            </a:r>
            <a:r>
              <a:rPr lang="en-US" dirty="0" smtClean="0">
                <a:solidFill>
                  <a:schemeClr val="bg1">
                    <a:lumMod val="50000"/>
                  </a:schemeClr>
                </a:solidFill>
                <a:latin typeface="Times New Roman" pitchFamily="18" charset="0"/>
                <a:cs typeface="Times New Roman" pitchFamily="18" charset="0"/>
              </a:rPr>
              <a:t> 1kg </a:t>
            </a:r>
            <a:r>
              <a:rPr lang="en-US" dirty="0" err="1" smtClean="0">
                <a:solidFill>
                  <a:schemeClr val="bg1">
                    <a:lumMod val="50000"/>
                  </a:schemeClr>
                </a:solidFill>
                <a:latin typeface="Times New Roman" pitchFamily="18" charset="0"/>
                <a:cs typeface="Times New Roman" pitchFamily="18" charset="0"/>
              </a:rPr>
              <a:t>trở</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lên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nêu</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rõ</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nguồn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gốc</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xuất</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xứ</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năm</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và</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khối</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lượng</a:t>
            </a:r>
            <a:r>
              <a:rPr lang="en-US" dirty="0" smtClean="0">
                <a:solidFill>
                  <a:schemeClr val="bg1">
                    <a:lumMod val="50000"/>
                  </a:schemeClr>
                </a:solidFill>
                <a:latin typeface="Times New Roman" pitchFamily="18" charset="0"/>
                <a:cs typeface="Times New Roman" pitchFamily="18" charset="0"/>
              </a:rPr>
              <a:t> (kg) (</a:t>
            </a:r>
            <a:r>
              <a:rPr lang="en-US" dirty="0" err="1" smtClean="0">
                <a:solidFill>
                  <a:schemeClr val="bg1">
                    <a:lumMod val="50000"/>
                  </a:schemeClr>
                </a:solidFill>
                <a:latin typeface="Times New Roman" pitchFamily="18" charset="0"/>
                <a:cs typeface="Times New Roman" pitchFamily="18" charset="0"/>
              </a:rPr>
              <a:t>ví</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dụ</a:t>
            </a:r>
            <a:r>
              <a:rPr lang="en-US" dirty="0" smtClean="0">
                <a:solidFill>
                  <a:schemeClr val="bg1">
                    <a:lumMod val="50000"/>
                  </a:schemeClr>
                </a:solidFill>
                <a:latin typeface="Times New Roman" pitchFamily="18" charset="0"/>
                <a:cs typeface="Times New Roman" pitchFamily="18" charset="0"/>
              </a:rPr>
              <a:t>: KE 00/127/14), </a:t>
            </a:r>
            <a:r>
              <a:rPr lang="en-US" dirty="0" err="1" smtClean="0">
                <a:solidFill>
                  <a:srgbClr val="FFFFFF"/>
                </a:solidFill>
                <a:latin typeface="Times New Roman" pitchFamily="18" charset="0"/>
                <a:cs typeface="Times New Roman" pitchFamily="18" charset="0"/>
              </a:rPr>
              <a:t>mỗi</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miếng</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ngà</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voi</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có</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một</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mã</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số</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riêng</a:t>
            </a:r>
            <a:r>
              <a:rPr lang="en-US" dirty="0" smtClean="0">
                <a:solidFill>
                  <a:srgbClr val="FFFFFF"/>
                </a:solidFill>
                <a:latin typeface="Times New Roman" pitchFamily="18" charset="0"/>
                <a:cs typeface="Times New Roman" pitchFamily="18" charset="0"/>
              </a:rPr>
              <a:t>.</a:t>
            </a:r>
          </a:p>
          <a:p>
            <a:pPr marL="342900" indent="-342900">
              <a:spcAft>
                <a:spcPts val="3000"/>
              </a:spcAft>
              <a:buFont typeface="Arial"/>
              <a:buChar char="•"/>
            </a:pPr>
            <a:endParaRPr lang="en-US" dirty="0" smtClean="0">
              <a:solidFill>
                <a:srgbClr val="FFFFFF"/>
              </a:solidFill>
              <a:latin typeface="Times New Roman" pitchFamily="18" charset="0"/>
              <a:cs typeface="Times New Roman" pitchFamily="18" charset="0"/>
            </a:endParaRPr>
          </a:p>
          <a:p>
            <a:pPr marL="342900" indent="-342900">
              <a:spcAft>
                <a:spcPts val="3000"/>
              </a:spcAft>
              <a:buFont typeface="Arial"/>
              <a:buChar char="•"/>
            </a:pPr>
            <a:r>
              <a:rPr lang="en-US" dirty="0" smtClean="0">
                <a:solidFill>
                  <a:srgbClr val="FFFFFF"/>
                </a:solidFill>
                <a:latin typeface="Times New Roman" pitchFamily="18" charset="0"/>
                <a:cs typeface="Times New Roman" pitchFamily="18" charset="0"/>
              </a:rPr>
              <a:t>Thu </a:t>
            </a:r>
            <a:r>
              <a:rPr lang="en-US" dirty="0" err="1" smtClean="0">
                <a:solidFill>
                  <a:srgbClr val="FFFFFF"/>
                </a:solidFill>
                <a:latin typeface="Times New Roman" pitchFamily="18" charset="0"/>
                <a:cs typeface="Times New Roman" pitchFamily="18" charset="0"/>
              </a:rPr>
              <a:t>thập</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mẫu</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từ</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tất</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cả</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các</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vụ</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bắt</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giữ</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ngà</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voi</a:t>
            </a:r>
            <a:r>
              <a:rPr lang="en-US" dirty="0" smtClean="0">
                <a:solidFill>
                  <a:srgbClr val="FFFFFF"/>
                </a:solidFill>
                <a:latin typeface="Times New Roman" pitchFamily="18" charset="0"/>
                <a:cs typeface="Times New Roman" pitchFamily="18" charset="0"/>
              </a:rPr>
              <a:t> </a:t>
            </a:r>
            <a:r>
              <a:rPr lang="en-US" dirty="0" err="1" smtClean="0">
                <a:solidFill>
                  <a:srgbClr val="FFFFFF"/>
                </a:solidFill>
                <a:latin typeface="Times New Roman" pitchFamily="18" charset="0"/>
                <a:cs typeface="Times New Roman" pitchFamily="18" charset="0"/>
              </a:rPr>
              <a:t>lớn</a:t>
            </a:r>
            <a:r>
              <a:rPr lang="en-US" dirty="0" smtClean="0">
                <a:solidFill>
                  <a:srgbClr val="FFFFFF"/>
                </a:solidFill>
                <a:latin typeface="Times New Roman" pitchFamily="18" charset="0"/>
                <a:cs typeface="Times New Roman" pitchFamily="18" charset="0"/>
              </a:rPr>
              <a:t> </a:t>
            </a:r>
            <a:r>
              <a:rPr lang="en-US" dirty="0" smtClean="0">
                <a:solidFill>
                  <a:schemeClr val="bg1">
                    <a:lumMod val="50000"/>
                  </a:schemeClr>
                </a:solidFill>
                <a:latin typeface="Times New Roman" pitchFamily="18" charset="0"/>
                <a:cs typeface="Times New Roman" pitchFamily="18" charset="0"/>
              </a:rPr>
              <a:t>(500kg </a:t>
            </a:r>
            <a:r>
              <a:rPr lang="en-US" dirty="0" err="1" smtClean="0">
                <a:solidFill>
                  <a:schemeClr val="bg1">
                    <a:lumMod val="50000"/>
                  </a:schemeClr>
                </a:solidFill>
                <a:latin typeface="Times New Roman" pitchFamily="18" charset="0"/>
                <a:cs typeface="Times New Roman" pitchFamily="18" charset="0"/>
              </a:rPr>
              <a:t>trở</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lên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thực</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hiện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trong</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nước</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và</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gửi</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những</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mẫu</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vật</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này</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cho</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các</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cơ</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quan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hữu</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quan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và</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các</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viện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nghiên</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cứu</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để</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hỗ</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trợ</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việc</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truy</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tố</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và</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thực</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thi</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pháp</a:t>
            </a:r>
            <a:r>
              <a:rPr lang="en-US" dirty="0" smtClean="0">
                <a:solidFill>
                  <a:schemeClr val="bg1">
                    <a:lumMod val="50000"/>
                  </a:schemeClr>
                </a:solidFill>
                <a:latin typeface="Times New Roman" pitchFamily="18" charset="0"/>
                <a:cs typeface="Times New Roman" pitchFamily="18" charset="0"/>
              </a:rPr>
              <a:t> </a:t>
            </a:r>
            <a:r>
              <a:rPr lang="en-US" dirty="0" err="1" smtClean="0">
                <a:solidFill>
                  <a:schemeClr val="bg1">
                    <a:lumMod val="50000"/>
                  </a:schemeClr>
                </a:solidFill>
                <a:latin typeface="Times New Roman" pitchFamily="18" charset="0"/>
                <a:cs typeface="Times New Roman" pitchFamily="18" charset="0"/>
              </a:rPr>
              <a:t>luật</a:t>
            </a:r>
            <a:r>
              <a:rPr lang="en-US" dirty="0" smtClean="0">
                <a:solidFill>
                  <a:schemeClr val="bg1">
                    <a:lumMod val="50000"/>
                  </a:schemeClr>
                </a:solidFill>
                <a:latin typeface="Times New Roman" pitchFamily="18" charset="0"/>
                <a:cs typeface="Times New Roman" pitchFamily="18" charset="0"/>
              </a:rPr>
              <a:t>.</a:t>
            </a:r>
          </a:p>
        </p:txBody>
      </p:sp>
      <p:sp>
        <p:nvSpPr>
          <p:cNvPr id="7" name="Content Placeholder 2"/>
          <p:cNvSpPr txBox="1">
            <a:spLocks/>
          </p:cNvSpPr>
          <p:nvPr/>
        </p:nvSpPr>
        <p:spPr>
          <a:xfrm>
            <a:off x="4546600" y="5802098"/>
            <a:ext cx="4140200" cy="1037167"/>
          </a:xfrm>
          <a:prstGeom prst="rect">
            <a:avLst/>
          </a:prstGeom>
        </p:spPr>
        <p:txBody>
          <a:bodyPr vert="horz" lIns="91440" tIns="45720" rIns="91440" bIns="45720" numCol="1" rtlCol="0">
            <a:normAutofit fontScale="925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0" i="1" u="none" strike="noStrike" kern="1200" cap="none" spc="0" normalizeH="0" baseline="0" noProof="0" dirty="0" smtClean="0">
              <a:ln>
                <a:noFill/>
              </a:ln>
              <a:solidFill>
                <a:schemeClr val="bg1">
                  <a:lumMod val="50000"/>
                </a:schemeClr>
              </a:solidFill>
              <a:effectLst/>
              <a:uLnTx/>
              <a:uFillTx/>
              <a:latin typeface="Times New Roman" pitchFamily="18" charset="0"/>
              <a:cs typeface="Times New Roman" pitchFamily="18" charset="0"/>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en-US" sz="2200" i="1" cap="small" dirty="0" err="1" smtClean="0">
                <a:solidFill>
                  <a:schemeClr val="bg1"/>
                </a:solidFill>
                <a:latin typeface="Times New Roman" pitchFamily="18" charset="0"/>
                <a:cs typeface="Times New Roman" pitchFamily="18" charset="0"/>
              </a:rPr>
              <a:t>Nghị</a:t>
            </a:r>
            <a:r>
              <a:rPr lang="en-US" sz="2200" i="1" cap="small" dirty="0" smtClean="0">
                <a:solidFill>
                  <a:schemeClr val="bg1"/>
                </a:solidFill>
                <a:latin typeface="Times New Roman" pitchFamily="18" charset="0"/>
                <a:cs typeface="Times New Roman" pitchFamily="18" charset="0"/>
              </a:rPr>
              <a:t> </a:t>
            </a:r>
            <a:r>
              <a:rPr lang="en-US" sz="2200" i="1" cap="small" dirty="0" err="1" smtClean="0">
                <a:solidFill>
                  <a:schemeClr val="bg1"/>
                </a:solidFill>
                <a:latin typeface="Times New Roman" pitchFamily="18" charset="0"/>
                <a:cs typeface="Times New Roman" pitchFamily="18" charset="0"/>
              </a:rPr>
              <a:t>Quyết</a:t>
            </a:r>
            <a:r>
              <a:rPr lang="en-US" sz="2200" i="1" cap="small" dirty="0" smtClean="0">
                <a:solidFill>
                  <a:schemeClr val="bg1"/>
                </a:solidFill>
                <a:latin typeface="Times New Roman" pitchFamily="18" charset="0"/>
                <a:cs typeface="Times New Roman" pitchFamily="18" charset="0"/>
              </a:rPr>
              <a:t> </a:t>
            </a:r>
            <a:r>
              <a:rPr kumimoji="0" lang="en-US" sz="2200" b="0" i="1" u="none" strike="noStrike" kern="1200" cap="small" spc="0" normalizeH="0" baseline="0" noProof="0" dirty="0" smtClean="0">
                <a:ln>
                  <a:noFill/>
                </a:ln>
                <a:solidFill>
                  <a:schemeClr val="bg1"/>
                </a:solidFill>
                <a:effectLst/>
                <a:uLnTx/>
                <a:uFillTx/>
                <a:latin typeface="Times New Roman" pitchFamily="18" charset="0"/>
                <a:cs typeface="Times New Roman" pitchFamily="18" charset="0"/>
              </a:rPr>
              <a:t>16.83 (Rev </a:t>
            </a:r>
            <a:r>
              <a:rPr kumimoji="0" lang="en-US" sz="2200" b="0" i="1" u="none" strike="noStrike" kern="1200" cap="small" spc="0" normalizeH="0" baseline="0" noProof="0" dirty="0" err="1" smtClean="0">
                <a:ln>
                  <a:noFill/>
                </a:ln>
                <a:solidFill>
                  <a:schemeClr val="bg1"/>
                </a:solidFill>
                <a:effectLst/>
                <a:uLnTx/>
                <a:uFillTx/>
                <a:latin typeface="Times New Roman" pitchFamily="18" charset="0"/>
                <a:cs typeface="Times New Roman" pitchFamily="18" charset="0"/>
              </a:rPr>
              <a:t>CoP</a:t>
            </a:r>
            <a:r>
              <a:rPr kumimoji="0" lang="en-US" sz="2200" b="0" i="1" u="none" strike="noStrike" kern="1200" cap="small" spc="0" normalizeH="0" baseline="0" noProof="0" dirty="0" smtClean="0">
                <a:ln>
                  <a:noFill/>
                </a:ln>
                <a:solidFill>
                  <a:schemeClr val="bg1"/>
                </a:solidFill>
                <a:effectLst/>
                <a:uLnTx/>
                <a:uFillTx/>
                <a:latin typeface="Times New Roman" pitchFamily="18" charset="0"/>
                <a:cs typeface="Times New Roman" pitchFamily="18" charset="0"/>
              </a:rPr>
              <a:t> 16)</a:t>
            </a:r>
          </a:p>
          <a:p>
            <a:pPr lvl="0" algn="r">
              <a:spcBef>
                <a:spcPct val="20000"/>
              </a:spcBef>
              <a:defRPr/>
            </a:pPr>
            <a:r>
              <a:rPr lang="en-US" sz="2200" cap="small" dirty="0" err="1" smtClean="0">
                <a:solidFill>
                  <a:schemeClr val="bg1"/>
                </a:solidFill>
                <a:latin typeface="Times New Roman" pitchFamily="18" charset="0"/>
                <a:cs typeface="Times New Roman" pitchFamily="18" charset="0"/>
              </a:rPr>
              <a:t>Về</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việc</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buôn</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bán</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mẫu</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vật</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voi</a:t>
            </a:r>
            <a:endParaRPr kumimoji="0" lang="en-US" sz="2200" b="0" i="0" u="none" strike="noStrike" kern="1200" cap="small" spc="0" normalizeH="0" baseline="0" noProof="0" dirty="0">
              <a:ln>
                <a:noFill/>
              </a:ln>
              <a:solidFill>
                <a:schemeClr val="bg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err="1">
                <a:solidFill>
                  <a:schemeClr val="tx1">
                    <a:tint val="75000"/>
                  </a:schemeClr>
                </a:solidFill>
                <a:latin typeface="Times New Roman" pitchFamily="18" charset="0"/>
                <a:cs typeface="Times New Roman" pitchFamily="18" charset="0"/>
              </a:rPr>
              <a:t>Y</a:t>
            </a:r>
            <a:r>
              <a:rPr lang="en-US" sz="2800" dirty="0" err="1" smtClean="0">
                <a:solidFill>
                  <a:schemeClr val="tx1">
                    <a:tint val="75000"/>
                  </a:schemeClr>
                </a:solidFill>
                <a:latin typeface="Times New Roman" pitchFamily="18" charset="0"/>
                <a:cs typeface="Times New Roman" pitchFamily="18" charset="0"/>
              </a:rPr>
              <a:t>êu</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cầu</a:t>
            </a:r>
            <a:r>
              <a:rPr lang="en-US" sz="2800" dirty="0" smtClean="0">
                <a:solidFill>
                  <a:schemeClr val="tx1">
                    <a:tint val="75000"/>
                  </a:schemeClr>
                </a:solidFill>
                <a:latin typeface="Times New Roman" pitchFamily="18" charset="0"/>
                <a:cs typeface="Times New Roman" pitchFamily="18" charset="0"/>
              </a:rPr>
              <a:t> </a:t>
            </a:r>
            <a:r>
              <a:rPr lang="en-US" sz="2800" dirty="0" err="1" smtClean="0">
                <a:solidFill>
                  <a:schemeClr val="tx1">
                    <a:tint val="75000"/>
                  </a:schemeClr>
                </a:solidFill>
                <a:latin typeface="Times New Roman" pitchFamily="18" charset="0"/>
                <a:cs typeface="Times New Roman" pitchFamily="18" charset="0"/>
              </a:rPr>
              <a:t>của</a:t>
            </a:r>
            <a:r>
              <a:rPr lang="en-US" sz="2800" dirty="0" smtClean="0">
                <a:solidFill>
                  <a:schemeClr val="tx1">
                    <a:tint val="75000"/>
                  </a:schemeClr>
                </a:solidFill>
                <a:latin typeface="Times New Roman" pitchFamily="18" charset="0"/>
                <a:cs typeface="Times New Roman" pitchFamily="18" charset="0"/>
              </a:rPr>
              <a:t> CITES</a:t>
            </a:r>
            <a:endParaRPr lang="en-US" sz="2400" i="1" dirty="0">
              <a:solidFill>
                <a:schemeClr val="bg1">
                  <a:lumMod val="50000"/>
                </a:schemeClr>
              </a:solidFill>
              <a:latin typeface="Century Gothic"/>
              <a:ea typeface="+mn-ea"/>
              <a:cs typeface="Century Gothic"/>
            </a:endParaRPr>
          </a:p>
        </p:txBody>
      </p:sp>
      <p:pic>
        <p:nvPicPr>
          <p:cNvPr id="4" name="Picture 3" descr="Screen Shot 2014-02-07 at 15.10.4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6" name="Straight Connector 5"/>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57200" y="1714500"/>
            <a:ext cx="8229600" cy="3862596"/>
          </a:xfrm>
          <a:prstGeom prst="rect">
            <a:avLst/>
          </a:prstGeom>
          <a:noFill/>
        </p:spPr>
        <p:txBody>
          <a:bodyPr vert="horz" wrap="square" rtlCol="0">
            <a:spAutoFit/>
          </a:bodyPr>
          <a:lstStyle/>
          <a:p>
            <a:pPr marL="342900" indent="-342900">
              <a:spcAft>
                <a:spcPts val="2400"/>
              </a:spcAft>
            </a:pPr>
            <a:r>
              <a:rPr lang="en-US" sz="2000" dirty="0" smtClean="0">
                <a:solidFill>
                  <a:schemeClr val="bg1"/>
                </a:solidFill>
                <a:latin typeface="Times New Roman" pitchFamily="18" charset="0"/>
                <a:cs typeface="Times New Roman" pitchFamily="18" charset="0"/>
              </a:rPr>
              <a:t>Báo </a:t>
            </a:r>
            <a:r>
              <a:rPr lang="en-US" sz="2000" dirty="0" err="1" smtClean="0">
                <a:solidFill>
                  <a:schemeClr val="bg1"/>
                </a:solidFill>
                <a:latin typeface="Times New Roman" pitchFamily="18" charset="0"/>
                <a:cs typeface="Times New Roman" pitchFamily="18" charset="0"/>
              </a:rPr>
              <a:t>cáo</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cho</a:t>
            </a:r>
            <a:r>
              <a:rPr lang="en-US" sz="2000" dirty="0" smtClean="0">
                <a:solidFill>
                  <a:schemeClr val="bg1"/>
                </a:solidFill>
                <a:latin typeface="Times New Roman" pitchFamily="18" charset="0"/>
                <a:cs typeface="Times New Roman" pitchFamily="18" charset="0"/>
              </a:rPr>
              <a:t> Ban </a:t>
            </a:r>
            <a:r>
              <a:rPr lang="en-US" sz="2000" dirty="0" err="1" smtClean="0">
                <a:solidFill>
                  <a:schemeClr val="bg1"/>
                </a:solidFill>
                <a:latin typeface="Times New Roman" pitchFamily="18" charset="0"/>
                <a:cs typeface="Times New Roman" pitchFamily="18" charset="0"/>
              </a:rPr>
              <a:t>thư</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ký</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về</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kho</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ngà</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voi</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các</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thông</a:t>
            </a:r>
            <a:r>
              <a:rPr lang="en-US" sz="2000" dirty="0" smtClean="0">
                <a:solidFill>
                  <a:schemeClr val="bg1"/>
                </a:solidFill>
                <a:latin typeface="Times New Roman" pitchFamily="18" charset="0"/>
                <a:cs typeface="Times New Roman" pitchFamily="18" charset="0"/>
              </a:rPr>
              <a:t> tin:</a:t>
            </a:r>
          </a:p>
          <a:p>
            <a:pPr marL="90000" indent="457200">
              <a:spcBef>
                <a:spcPts val="600"/>
              </a:spcBef>
              <a:spcAft>
                <a:spcPts val="1800"/>
              </a:spcAft>
              <a:buClr>
                <a:schemeClr val="bg1"/>
              </a:buClr>
              <a:buFont typeface="+mj-lt"/>
              <a:buAutoNum type="arabicPeriod"/>
            </a:pPr>
            <a:r>
              <a:rPr lang="en-US" sz="2000" dirty="0" err="1" smtClean="0">
                <a:solidFill>
                  <a:schemeClr val="bg1">
                    <a:lumMod val="50000"/>
                  </a:schemeClr>
                </a:solidFill>
                <a:latin typeface="Times New Roman" pitchFamily="18" charset="0"/>
                <a:cs typeface="Times New Roman" pitchFamily="18" charset="0"/>
              </a:rPr>
              <a:t>Số</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lượng</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miếng</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ngà</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voi</a:t>
            </a:r>
            <a:r>
              <a:rPr lang="en-US" sz="2000" dirty="0" smtClean="0">
                <a:solidFill>
                  <a:schemeClr val="bg1">
                    <a:lumMod val="50000"/>
                  </a:schemeClr>
                </a:solidFill>
                <a:latin typeface="Times New Roman" pitchFamily="18" charset="0"/>
                <a:cs typeface="Times New Roman" pitchFamily="18" charset="0"/>
              </a:rPr>
              <a:t>;</a:t>
            </a:r>
          </a:p>
          <a:p>
            <a:pPr marL="90000" indent="457200">
              <a:spcBef>
                <a:spcPts val="600"/>
              </a:spcBef>
              <a:spcAft>
                <a:spcPts val="1800"/>
              </a:spcAft>
              <a:buClr>
                <a:schemeClr val="bg1"/>
              </a:buClr>
              <a:buFont typeface="+mj-lt"/>
              <a:buAutoNum type="arabicPeriod"/>
            </a:pPr>
            <a:r>
              <a:rPr lang="en-US" sz="2000" dirty="0" err="1" smtClean="0">
                <a:solidFill>
                  <a:schemeClr val="bg1">
                    <a:lumMod val="50000"/>
                  </a:schemeClr>
                </a:solidFill>
                <a:latin typeface="Times New Roman" pitchFamily="18" charset="0"/>
                <a:cs typeface="Times New Roman" pitchFamily="18" charset="0"/>
              </a:rPr>
              <a:t>Khối</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lượng</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của</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từng</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miếng</a:t>
            </a:r>
            <a:r>
              <a:rPr lang="en-US" sz="2000" dirty="0" smtClean="0">
                <a:solidFill>
                  <a:schemeClr val="bg1">
                    <a:lumMod val="50000"/>
                  </a:schemeClr>
                </a:solidFill>
                <a:latin typeface="Times New Roman" pitchFamily="18" charset="0"/>
                <a:cs typeface="Times New Roman" pitchFamily="18" charset="0"/>
              </a:rPr>
              <a:t>;</a:t>
            </a:r>
          </a:p>
          <a:p>
            <a:pPr marL="90000" indent="457200">
              <a:spcBef>
                <a:spcPts val="600"/>
              </a:spcBef>
              <a:spcAft>
                <a:spcPts val="1800"/>
              </a:spcAft>
              <a:buClr>
                <a:schemeClr val="bg1"/>
              </a:buClr>
              <a:buFont typeface="+mj-lt"/>
              <a:buAutoNum type="arabicPeriod"/>
            </a:pPr>
            <a:r>
              <a:rPr lang="en-US" sz="2000" dirty="0" err="1" smtClean="0">
                <a:solidFill>
                  <a:schemeClr val="bg1">
                    <a:lumMod val="50000"/>
                  </a:schemeClr>
                </a:solidFill>
                <a:latin typeface="Times New Roman" pitchFamily="18" charset="0"/>
                <a:cs typeface="Times New Roman" pitchFamily="18" charset="0"/>
              </a:rPr>
              <a:t>Mã</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số</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của</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các</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miếng</a:t>
            </a:r>
            <a:r>
              <a:rPr lang="en-US" sz="2000" dirty="0" smtClean="0">
                <a:solidFill>
                  <a:schemeClr val="bg1">
                    <a:lumMod val="50000"/>
                  </a:schemeClr>
                </a:solidFill>
                <a:latin typeface="Times New Roman" pitchFamily="18" charset="0"/>
                <a:cs typeface="Times New Roman" pitchFamily="18" charset="0"/>
              </a:rPr>
              <a:t>;</a:t>
            </a:r>
          </a:p>
          <a:p>
            <a:pPr marL="90000" indent="457200">
              <a:spcBef>
                <a:spcPts val="600"/>
              </a:spcBef>
              <a:spcAft>
                <a:spcPts val="1800"/>
              </a:spcAft>
              <a:buClr>
                <a:schemeClr val="bg1"/>
              </a:buClr>
              <a:buFont typeface="+mj-lt"/>
              <a:buAutoNum type="arabicPeriod"/>
            </a:pPr>
            <a:r>
              <a:rPr lang="en-US" sz="2000" dirty="0" err="1" smtClean="0">
                <a:solidFill>
                  <a:schemeClr val="bg1">
                    <a:lumMod val="50000"/>
                  </a:schemeClr>
                </a:solidFill>
                <a:latin typeface="Times New Roman" pitchFamily="18" charset="0"/>
                <a:cs typeface="Times New Roman" pitchFamily="18" charset="0"/>
              </a:rPr>
              <a:t>Nguồn</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gốc</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của</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ngà</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voi</a:t>
            </a:r>
            <a:r>
              <a:rPr lang="en-US" sz="2000" dirty="0" smtClean="0">
                <a:solidFill>
                  <a:schemeClr val="bg1">
                    <a:lumMod val="50000"/>
                  </a:schemeClr>
                </a:solidFill>
                <a:latin typeface="Times New Roman" pitchFamily="18" charset="0"/>
                <a:cs typeface="Times New Roman" pitchFamily="18" charset="0"/>
              </a:rPr>
              <a:t>; </a:t>
            </a:r>
            <a:endParaRPr lang="en-US" sz="2000" dirty="0">
              <a:solidFill>
                <a:schemeClr val="bg1">
                  <a:lumMod val="50000"/>
                </a:schemeClr>
              </a:solidFill>
              <a:latin typeface="Times New Roman" pitchFamily="18" charset="0"/>
              <a:cs typeface="Times New Roman" pitchFamily="18" charset="0"/>
            </a:endParaRPr>
          </a:p>
          <a:p>
            <a:pPr marL="90000" indent="457200">
              <a:spcBef>
                <a:spcPts val="600"/>
              </a:spcBef>
              <a:spcAft>
                <a:spcPts val="1800"/>
              </a:spcAft>
              <a:buClr>
                <a:schemeClr val="bg1"/>
              </a:buClr>
              <a:buFont typeface="+mj-lt"/>
              <a:buAutoNum type="arabicPeriod"/>
            </a:pPr>
            <a:r>
              <a:rPr lang="en-US" sz="2000" dirty="0" err="1" smtClean="0">
                <a:solidFill>
                  <a:schemeClr val="bg1">
                    <a:lumMod val="50000"/>
                  </a:schemeClr>
                </a:solidFill>
                <a:latin typeface="Times New Roman" pitchFamily="18" charset="0"/>
                <a:cs typeface="Times New Roman" pitchFamily="18" charset="0"/>
              </a:rPr>
              <a:t>Lí</a:t>
            </a:r>
            <a:r>
              <a:rPr lang="en-US" sz="2000" dirty="0" smtClean="0">
                <a:solidFill>
                  <a:schemeClr val="bg1">
                    <a:lumMod val="50000"/>
                  </a:schemeClr>
                </a:solidFill>
                <a:latin typeface="Times New Roman" pitchFamily="18" charset="0"/>
                <a:cs typeface="Times New Roman" pitchFamily="18" charset="0"/>
              </a:rPr>
              <a:t> do </a:t>
            </a:r>
            <a:r>
              <a:rPr lang="en-US" sz="2000" dirty="0" err="1" smtClean="0">
                <a:solidFill>
                  <a:schemeClr val="bg1">
                    <a:lumMod val="50000"/>
                  </a:schemeClr>
                </a:solidFill>
                <a:latin typeface="Times New Roman" pitchFamily="18" charset="0"/>
                <a:cs typeface="Times New Roman" pitchFamily="18" charset="0"/>
              </a:rPr>
              <a:t>khiến</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kho</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ngà</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voi</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có</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những</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thay</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đổi</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lớn</a:t>
            </a:r>
            <a:r>
              <a:rPr lang="en-US" sz="2000" dirty="0" smtClean="0">
                <a:solidFill>
                  <a:schemeClr val="bg1">
                    <a:lumMod val="50000"/>
                  </a:schemeClr>
                </a:solidFill>
                <a:latin typeface="Times New Roman" pitchFamily="18" charset="0"/>
                <a:cs typeface="Times New Roman" pitchFamily="18" charset="0"/>
              </a:rPr>
              <a:t> so </a:t>
            </a:r>
            <a:r>
              <a:rPr lang="en-US" sz="2000" dirty="0" err="1" smtClean="0">
                <a:solidFill>
                  <a:schemeClr val="bg1">
                    <a:lumMod val="50000"/>
                  </a:schemeClr>
                </a:solidFill>
                <a:latin typeface="Times New Roman" pitchFamily="18" charset="0"/>
                <a:cs typeface="Times New Roman" pitchFamily="18" charset="0"/>
              </a:rPr>
              <a:t>với</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năm</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trước</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đó</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nếu</a:t>
            </a:r>
            <a:r>
              <a:rPr lang="en-US" sz="2000" dirty="0" smtClean="0">
                <a:solidFill>
                  <a:schemeClr val="bg1">
                    <a:lumMod val="50000"/>
                  </a:schemeClr>
                </a:solidFill>
                <a:latin typeface="Times New Roman" pitchFamily="18" charset="0"/>
                <a:cs typeface="Times New Roman" pitchFamily="18" charset="0"/>
              </a:rPr>
              <a:t> </a:t>
            </a:r>
            <a:r>
              <a:rPr lang="en-US" sz="2000" dirty="0" err="1" smtClean="0">
                <a:solidFill>
                  <a:schemeClr val="bg1">
                    <a:lumMod val="50000"/>
                  </a:schemeClr>
                </a:solidFill>
                <a:latin typeface="Times New Roman" pitchFamily="18" charset="0"/>
                <a:cs typeface="Times New Roman" pitchFamily="18" charset="0"/>
              </a:rPr>
              <a:t>có</a:t>
            </a:r>
            <a:r>
              <a:rPr lang="en-US" sz="2000" dirty="0" smtClean="0">
                <a:solidFill>
                  <a:schemeClr val="bg1">
                    <a:lumMod val="50000"/>
                  </a:schemeClr>
                </a:solidFill>
                <a:latin typeface="Times New Roman" pitchFamily="18" charset="0"/>
                <a:cs typeface="Times New Roman" pitchFamily="18" charset="0"/>
              </a:rPr>
              <a:t>).</a:t>
            </a:r>
            <a:endParaRPr lang="en-US" sz="2000" dirty="0">
              <a:solidFill>
                <a:schemeClr val="bg1">
                  <a:lumMod val="50000"/>
                </a:schemeClr>
              </a:solidFill>
              <a:latin typeface="Times New Roman" pitchFamily="18" charset="0"/>
              <a:cs typeface="Times New Roman" pitchFamily="18" charset="0"/>
            </a:endParaRPr>
          </a:p>
        </p:txBody>
      </p:sp>
      <p:sp>
        <p:nvSpPr>
          <p:cNvPr id="7" name="Content Placeholder 2"/>
          <p:cNvSpPr>
            <a:spLocks noGrp="1"/>
          </p:cNvSpPr>
          <p:nvPr>
            <p:ph idx="1"/>
          </p:nvPr>
        </p:nvSpPr>
        <p:spPr>
          <a:xfrm>
            <a:off x="4546600" y="5626100"/>
            <a:ext cx="4140200" cy="1037167"/>
          </a:xfrm>
        </p:spPr>
        <p:txBody>
          <a:bodyPr numCol="1">
            <a:normAutofit fontScale="77500" lnSpcReduction="20000"/>
          </a:bodyPr>
          <a:lstStyle/>
          <a:p>
            <a:pPr marL="0" indent="0">
              <a:buNone/>
            </a:pPr>
            <a:endParaRPr lang="en-US" sz="2400" i="1" dirty="0" smtClean="0">
              <a:solidFill>
                <a:schemeClr val="bg1">
                  <a:lumMod val="50000"/>
                </a:schemeClr>
              </a:solidFill>
              <a:latin typeface="Times New Roman" pitchFamily="18" charset="0"/>
              <a:cs typeface="Times New Roman" pitchFamily="18" charset="0"/>
            </a:endParaRPr>
          </a:p>
          <a:p>
            <a:pPr marL="0" indent="0" algn="r">
              <a:buNone/>
            </a:pPr>
            <a:r>
              <a:rPr lang="en-US" sz="2200" i="1" cap="small" dirty="0" err="1" smtClean="0">
                <a:solidFill>
                  <a:schemeClr val="bg1"/>
                </a:solidFill>
                <a:latin typeface="Times New Roman" pitchFamily="18" charset="0"/>
                <a:cs typeface="Times New Roman" pitchFamily="18" charset="0"/>
              </a:rPr>
              <a:t>Hội</a:t>
            </a:r>
            <a:r>
              <a:rPr lang="en-US" sz="2200" i="1" cap="small" dirty="0" smtClean="0">
                <a:solidFill>
                  <a:schemeClr val="bg1"/>
                </a:solidFill>
                <a:latin typeface="Times New Roman" pitchFamily="18" charset="0"/>
                <a:cs typeface="Times New Roman" pitchFamily="18" charset="0"/>
              </a:rPr>
              <a:t> </a:t>
            </a:r>
            <a:r>
              <a:rPr lang="en-US" sz="2200" i="1" cap="small" dirty="0" err="1" smtClean="0">
                <a:solidFill>
                  <a:schemeClr val="bg1"/>
                </a:solidFill>
                <a:latin typeface="Times New Roman" pitchFamily="18" charset="0"/>
                <a:cs typeface="Times New Roman" pitchFamily="18" charset="0"/>
              </a:rPr>
              <a:t>nghị</a:t>
            </a:r>
            <a:r>
              <a:rPr lang="en-US" sz="2200" i="1" cap="small" dirty="0" smtClean="0">
                <a:solidFill>
                  <a:schemeClr val="bg1"/>
                </a:solidFill>
                <a:latin typeface="Times New Roman" pitchFamily="18" charset="0"/>
                <a:cs typeface="Times New Roman" pitchFamily="18" charset="0"/>
              </a:rPr>
              <a:t>. 10.10 (Rev </a:t>
            </a:r>
            <a:r>
              <a:rPr lang="en-US" sz="2200" i="1" cap="small" dirty="0" err="1" smtClean="0">
                <a:solidFill>
                  <a:schemeClr val="bg1"/>
                </a:solidFill>
                <a:latin typeface="Times New Roman" pitchFamily="18" charset="0"/>
                <a:cs typeface="Times New Roman" pitchFamily="18" charset="0"/>
              </a:rPr>
              <a:t>CoP</a:t>
            </a:r>
            <a:r>
              <a:rPr lang="en-US" sz="2200" i="1" cap="small" dirty="0" smtClean="0">
                <a:solidFill>
                  <a:schemeClr val="bg1"/>
                </a:solidFill>
                <a:latin typeface="Times New Roman" pitchFamily="18" charset="0"/>
                <a:cs typeface="Times New Roman" pitchFamily="18" charset="0"/>
              </a:rPr>
              <a:t> 16)</a:t>
            </a:r>
          </a:p>
          <a:p>
            <a:pPr marL="0" indent="0" algn="r">
              <a:buNone/>
            </a:pPr>
            <a:r>
              <a:rPr lang="en-US" sz="2200" cap="small" dirty="0" err="1" smtClean="0">
                <a:solidFill>
                  <a:schemeClr val="bg1"/>
                </a:solidFill>
                <a:latin typeface="Times New Roman" pitchFamily="18" charset="0"/>
                <a:cs typeface="Times New Roman" pitchFamily="18" charset="0"/>
              </a:rPr>
              <a:t>Về</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việc</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buôn</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bán</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các</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mẫu</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vật</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của</a:t>
            </a:r>
            <a:r>
              <a:rPr lang="en-US" sz="2200" cap="small" dirty="0" smtClean="0">
                <a:solidFill>
                  <a:schemeClr val="bg1"/>
                </a:solidFill>
                <a:latin typeface="Times New Roman" pitchFamily="18" charset="0"/>
                <a:cs typeface="Times New Roman" pitchFamily="18" charset="0"/>
              </a:rPr>
              <a:t> </a:t>
            </a:r>
            <a:r>
              <a:rPr lang="en-US" sz="2200" cap="small" dirty="0" err="1" smtClean="0">
                <a:solidFill>
                  <a:schemeClr val="bg1"/>
                </a:solidFill>
                <a:latin typeface="Times New Roman" pitchFamily="18" charset="0"/>
                <a:cs typeface="Times New Roman" pitchFamily="18" charset="0"/>
              </a:rPr>
              <a:t>voi</a:t>
            </a:r>
            <a:endParaRPr lang="en-US" sz="2200" cap="small" dirty="0" smtClean="0">
              <a:solidFill>
                <a:schemeClr val="bg1"/>
              </a:solidFill>
              <a:latin typeface="Times New Roman" pitchFamily="18" charset="0"/>
              <a:cs typeface="Times New Roman" pitchFamily="18" charset="0"/>
            </a:endParaRPr>
          </a:p>
          <a:p>
            <a:pPr marL="0" indent="0">
              <a:buNone/>
            </a:pPr>
            <a:endParaRPr lang="en-US" sz="2200" cap="small"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solidFill>
                <a:schemeClr val="tx1">
                  <a:tint val="75000"/>
                </a:schemeClr>
              </a:solidFill>
              <a:latin typeface="Times New Roman" pitchFamily="18" charset="0"/>
              <a:cs typeface="Times New Roman" pitchFamily="18" charset="0"/>
            </a:endParaRPr>
          </a:p>
          <a:p>
            <a:pPr>
              <a:buNone/>
            </a:pPr>
            <a:endParaRPr lang="en-US" dirty="0" smtClean="0">
              <a:solidFill>
                <a:schemeClr val="tx1">
                  <a:tint val="75000"/>
                </a:schemeClr>
              </a:solidFill>
              <a:latin typeface="Times New Roman" pitchFamily="18" charset="0"/>
              <a:cs typeface="Times New Roman" pitchFamily="18" charset="0"/>
            </a:endParaRPr>
          </a:p>
          <a:p>
            <a:pPr algn="ctr">
              <a:buNone/>
            </a:pPr>
            <a:r>
              <a:rPr lang="en-US" sz="3600" dirty="0" err="1" smtClean="0">
                <a:solidFill>
                  <a:schemeClr val="tx1">
                    <a:tint val="75000"/>
                  </a:schemeClr>
                </a:solidFill>
                <a:latin typeface="Times New Roman" pitchFamily="18" charset="0"/>
                <a:cs typeface="Times New Roman" pitchFamily="18" charset="0"/>
              </a:rPr>
              <a:t>Phương</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thức</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và</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Công</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nghệ</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kiểm</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kê</a:t>
            </a:r>
            <a:endParaRPr lang="en-US" sz="3600" dirty="0" smtClean="0">
              <a:solidFill>
                <a:schemeClr val="tx1">
                  <a:tint val="75000"/>
                </a:schemeClr>
              </a:solidFill>
              <a:latin typeface="Times New Roman" pitchFamily="18" charset="0"/>
              <a:cs typeface="Times New Roman" pitchFamily="18" charset="0"/>
            </a:endParaRPr>
          </a:p>
          <a:p>
            <a:pPr algn="ctr">
              <a:buNone/>
            </a:pPr>
            <a:r>
              <a:rPr lang="en-US" sz="3600" dirty="0" err="1">
                <a:solidFill>
                  <a:schemeClr val="tx1">
                    <a:tint val="75000"/>
                  </a:schemeClr>
                </a:solidFill>
                <a:latin typeface="Times New Roman" pitchFamily="18" charset="0"/>
                <a:cs typeface="Times New Roman" pitchFamily="18" charset="0"/>
              </a:rPr>
              <a:t>c</a:t>
            </a:r>
            <a:r>
              <a:rPr lang="en-US" sz="3600" dirty="0" err="1" smtClean="0">
                <a:solidFill>
                  <a:schemeClr val="tx1">
                    <a:tint val="75000"/>
                  </a:schemeClr>
                </a:solidFill>
                <a:latin typeface="Times New Roman" pitchFamily="18" charset="0"/>
                <a:cs typeface="Times New Roman" pitchFamily="18" charset="0"/>
              </a:rPr>
              <a:t>ủa</a:t>
            </a:r>
            <a:r>
              <a:rPr lang="en-US" sz="3600" dirty="0" smtClean="0">
                <a:solidFill>
                  <a:schemeClr val="tx1">
                    <a:tint val="75000"/>
                  </a:schemeClr>
                </a:solidFill>
                <a:latin typeface="Times New Roman" pitchFamily="18" charset="0"/>
                <a:cs typeface="Times New Roman" pitchFamily="18" charset="0"/>
              </a:rPr>
              <a:t> Stop Ivory </a:t>
            </a:r>
          </a:p>
          <a:p>
            <a:pPr algn="ctr">
              <a:buNone/>
            </a:pPr>
            <a:endParaRPr lang="en-US" sz="3600" dirty="0">
              <a:latin typeface="Times New Roman" pitchFamily="18" charset="0"/>
              <a:cs typeface="Times New Roman" pitchFamily="18" charset="0"/>
            </a:endParaRPr>
          </a:p>
        </p:txBody>
      </p:sp>
      <p:pic>
        <p:nvPicPr>
          <p:cNvPr id="4" name="Picture 3" descr="Screen Shot 2014-02-07 at 15.10.4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087" y="234651"/>
            <a:ext cx="1842125" cy="1183949"/>
          </a:xfrm>
          <a:prstGeom prst="rect">
            <a:avLst/>
          </a:prstGeom>
        </p:spPr>
      </p:pic>
      <p:cxnSp>
        <p:nvCxnSpPr>
          <p:cNvPr id="5" name="Straight Connector 4"/>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7100" y="3362164"/>
            <a:ext cx="5211236" cy="2471611"/>
          </a:xfrm>
        </p:spPr>
        <p:txBody>
          <a:bodyPr>
            <a:noAutofit/>
          </a:bodyPr>
          <a:lstStyle/>
          <a:p>
            <a:pPr marL="457200" indent="-457200">
              <a:spcAft>
                <a:spcPts val="1200"/>
              </a:spcAft>
              <a:buClr>
                <a:schemeClr val="bg1"/>
              </a:buClr>
            </a:pPr>
            <a:r>
              <a:rPr lang="en-US" sz="2200" dirty="0" err="1" smtClean="0">
                <a:solidFill>
                  <a:schemeClr val="tx1">
                    <a:tint val="75000"/>
                  </a:schemeClr>
                </a:solidFill>
                <a:latin typeface="Times New Roman" pitchFamily="18" charset="0"/>
                <a:cs typeface="Times New Roman" pitchFamily="18" charset="0"/>
              </a:rPr>
              <a:t>Giúp</a:t>
            </a:r>
            <a:r>
              <a:rPr lang="en-US" sz="2200" dirty="0" smtClean="0">
                <a:solidFill>
                  <a:schemeClr val="tx1">
                    <a:tint val="75000"/>
                  </a:schemeClr>
                </a:solidFill>
                <a:latin typeface="Times New Roman" pitchFamily="18" charset="0"/>
                <a:cs typeface="Times New Roman" pitchFamily="18" charset="0"/>
              </a:rPr>
              <a:t> </a:t>
            </a:r>
            <a:r>
              <a:rPr lang="en-US" sz="2200" dirty="0" err="1" smtClean="0">
                <a:solidFill>
                  <a:schemeClr val="tx1">
                    <a:tint val="75000"/>
                  </a:schemeClr>
                </a:solidFill>
                <a:latin typeface="Times New Roman" pitchFamily="18" charset="0"/>
                <a:cs typeface="Times New Roman" pitchFamily="18" charset="0"/>
              </a:rPr>
              <a:t>các</a:t>
            </a:r>
            <a:r>
              <a:rPr lang="en-US" sz="2200" dirty="0" smtClean="0">
                <a:solidFill>
                  <a:schemeClr val="tx1">
                    <a:tint val="75000"/>
                  </a:schemeClr>
                </a:solidFill>
                <a:latin typeface="Times New Roman" pitchFamily="18" charset="0"/>
                <a:cs typeface="Times New Roman" pitchFamily="18" charset="0"/>
              </a:rPr>
              <a:t> </a:t>
            </a:r>
            <a:r>
              <a:rPr lang="en-US" sz="2200" dirty="0" err="1">
                <a:solidFill>
                  <a:schemeClr val="tx1">
                    <a:tint val="75000"/>
                  </a:schemeClr>
                </a:solidFill>
                <a:latin typeface="Times New Roman" pitchFamily="18" charset="0"/>
                <a:cs typeface="Times New Roman" pitchFamily="18" charset="0"/>
              </a:rPr>
              <a:t>Q</a:t>
            </a:r>
            <a:r>
              <a:rPr lang="en-US" sz="2200" dirty="0" err="1" smtClean="0">
                <a:solidFill>
                  <a:schemeClr val="tx1">
                    <a:tint val="75000"/>
                  </a:schemeClr>
                </a:solidFill>
                <a:latin typeface="Times New Roman" pitchFamily="18" charset="0"/>
                <a:cs typeface="Times New Roman" pitchFamily="18" charset="0"/>
              </a:rPr>
              <a:t>uốc</a:t>
            </a:r>
            <a:r>
              <a:rPr lang="en-US" sz="2200" dirty="0" smtClean="0">
                <a:solidFill>
                  <a:schemeClr val="tx1">
                    <a:tint val="75000"/>
                  </a:schemeClr>
                </a:solidFill>
                <a:latin typeface="Times New Roman" pitchFamily="18" charset="0"/>
                <a:cs typeface="Times New Roman" pitchFamily="18" charset="0"/>
              </a:rPr>
              <a:t> </a:t>
            </a:r>
            <a:r>
              <a:rPr lang="en-US" sz="2200" dirty="0" err="1" smtClean="0">
                <a:solidFill>
                  <a:schemeClr val="tx1">
                    <a:tint val="75000"/>
                  </a:schemeClr>
                </a:solidFill>
                <a:latin typeface="Times New Roman" pitchFamily="18" charset="0"/>
                <a:cs typeface="Times New Roman" pitchFamily="18" charset="0"/>
              </a:rPr>
              <a:t>gia</a:t>
            </a:r>
            <a:r>
              <a:rPr lang="en-US" sz="2200" dirty="0" smtClean="0">
                <a:solidFill>
                  <a:schemeClr val="tx1">
                    <a:tint val="75000"/>
                  </a:schemeClr>
                </a:solidFill>
                <a:latin typeface="Times New Roman" pitchFamily="18" charset="0"/>
                <a:cs typeface="Times New Roman" pitchFamily="18" charset="0"/>
              </a:rPr>
              <a:t> </a:t>
            </a:r>
            <a:r>
              <a:rPr lang="en-US" sz="2200" dirty="0" err="1" smtClean="0">
                <a:solidFill>
                  <a:schemeClr val="tx1">
                    <a:tint val="75000"/>
                  </a:schemeClr>
                </a:solidFill>
                <a:latin typeface="Times New Roman" pitchFamily="18" charset="0"/>
                <a:cs typeface="Times New Roman" pitchFamily="18" charset="0"/>
              </a:rPr>
              <a:t>tuân</a:t>
            </a:r>
            <a:r>
              <a:rPr lang="en-US" sz="2200" dirty="0" smtClean="0">
                <a:solidFill>
                  <a:schemeClr val="tx1">
                    <a:tint val="75000"/>
                  </a:schemeClr>
                </a:solidFill>
                <a:latin typeface="Times New Roman" pitchFamily="18" charset="0"/>
                <a:cs typeface="Times New Roman" pitchFamily="18" charset="0"/>
              </a:rPr>
              <a:t> </a:t>
            </a:r>
            <a:r>
              <a:rPr lang="en-US" sz="2200" dirty="0" err="1" smtClean="0">
                <a:solidFill>
                  <a:schemeClr val="tx1">
                    <a:tint val="75000"/>
                  </a:schemeClr>
                </a:solidFill>
                <a:latin typeface="Times New Roman" pitchFamily="18" charset="0"/>
                <a:cs typeface="Times New Roman" pitchFamily="18" charset="0"/>
              </a:rPr>
              <a:t>thủ</a:t>
            </a:r>
            <a:r>
              <a:rPr lang="en-US" sz="2200" dirty="0" smtClean="0">
                <a:solidFill>
                  <a:schemeClr val="tx1">
                    <a:tint val="75000"/>
                  </a:schemeClr>
                </a:solidFill>
                <a:latin typeface="Times New Roman" pitchFamily="18" charset="0"/>
                <a:cs typeface="Times New Roman" pitchFamily="18" charset="0"/>
              </a:rPr>
              <a:t> </a:t>
            </a:r>
            <a:r>
              <a:rPr lang="en-US" sz="2200" dirty="0" err="1" smtClean="0">
                <a:solidFill>
                  <a:schemeClr val="tx1">
                    <a:tint val="75000"/>
                  </a:schemeClr>
                </a:solidFill>
                <a:latin typeface="Times New Roman" pitchFamily="18" charset="0"/>
                <a:cs typeface="Times New Roman" pitchFamily="18" charset="0"/>
              </a:rPr>
              <a:t>những</a:t>
            </a:r>
            <a:r>
              <a:rPr lang="en-US" sz="2200" dirty="0" smtClean="0">
                <a:solidFill>
                  <a:schemeClr val="tx1">
                    <a:tint val="75000"/>
                  </a:schemeClr>
                </a:solidFill>
                <a:latin typeface="Times New Roman" pitchFamily="18" charset="0"/>
                <a:cs typeface="Times New Roman" pitchFamily="18" charset="0"/>
              </a:rPr>
              <a:t> </a:t>
            </a:r>
            <a:r>
              <a:rPr lang="en-US" sz="2200" dirty="0" err="1" smtClean="0">
                <a:solidFill>
                  <a:schemeClr val="tx1">
                    <a:tint val="75000"/>
                  </a:schemeClr>
                </a:solidFill>
                <a:latin typeface="Times New Roman" pitchFamily="18" charset="0"/>
                <a:cs typeface="Times New Roman" pitchFamily="18" charset="0"/>
              </a:rPr>
              <a:t>Yêu</a:t>
            </a:r>
            <a:r>
              <a:rPr lang="en-US" sz="2200" dirty="0" smtClean="0">
                <a:solidFill>
                  <a:schemeClr val="tx1">
                    <a:tint val="75000"/>
                  </a:schemeClr>
                </a:solidFill>
                <a:latin typeface="Times New Roman" pitchFamily="18" charset="0"/>
                <a:cs typeface="Times New Roman" pitchFamily="18" charset="0"/>
              </a:rPr>
              <a:t> </a:t>
            </a:r>
            <a:r>
              <a:rPr lang="en-US" sz="2200" dirty="0" err="1" smtClean="0">
                <a:solidFill>
                  <a:schemeClr val="tx1">
                    <a:tint val="75000"/>
                  </a:schemeClr>
                </a:solidFill>
                <a:latin typeface="Times New Roman" pitchFamily="18" charset="0"/>
                <a:cs typeface="Times New Roman" pitchFamily="18" charset="0"/>
              </a:rPr>
              <a:t>cầu</a:t>
            </a:r>
            <a:r>
              <a:rPr lang="en-US" sz="2200" dirty="0" smtClean="0">
                <a:solidFill>
                  <a:schemeClr val="tx1">
                    <a:tint val="75000"/>
                  </a:schemeClr>
                </a:solidFill>
                <a:latin typeface="Times New Roman" pitchFamily="18" charset="0"/>
                <a:cs typeface="Times New Roman" pitchFamily="18" charset="0"/>
              </a:rPr>
              <a:t> </a:t>
            </a:r>
            <a:r>
              <a:rPr lang="en-US" sz="2200" dirty="0" err="1" smtClean="0">
                <a:solidFill>
                  <a:schemeClr val="tx1">
                    <a:tint val="75000"/>
                  </a:schemeClr>
                </a:solidFill>
                <a:latin typeface="Times New Roman" pitchFamily="18" charset="0"/>
                <a:cs typeface="Times New Roman" pitchFamily="18" charset="0"/>
              </a:rPr>
              <a:t>của</a:t>
            </a:r>
            <a:r>
              <a:rPr lang="en-US" sz="2200" dirty="0" smtClean="0">
                <a:solidFill>
                  <a:schemeClr val="tx1">
                    <a:tint val="75000"/>
                  </a:schemeClr>
                </a:solidFill>
                <a:latin typeface="Times New Roman" pitchFamily="18" charset="0"/>
                <a:cs typeface="Times New Roman" pitchFamily="18" charset="0"/>
              </a:rPr>
              <a:t> CITES</a:t>
            </a:r>
          </a:p>
          <a:p>
            <a:pPr marL="457200" indent="-457200">
              <a:spcAft>
                <a:spcPts val="1200"/>
              </a:spcAft>
              <a:buClr>
                <a:schemeClr val="bg1"/>
              </a:buClr>
            </a:pPr>
            <a:r>
              <a:rPr lang="en-GB" sz="2200" dirty="0" err="1" smtClean="0">
                <a:solidFill>
                  <a:schemeClr val="tx1">
                    <a:tint val="75000"/>
                  </a:schemeClr>
                </a:solidFill>
                <a:latin typeface="Times New Roman" pitchFamily="18" charset="0"/>
                <a:cs typeface="Times New Roman" pitchFamily="18" charset="0"/>
              </a:rPr>
              <a:t>Giúp</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thu</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thập</a:t>
            </a:r>
            <a:r>
              <a:rPr lang="en-GB" sz="2200" dirty="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thông</a:t>
            </a:r>
            <a:r>
              <a:rPr lang="en-GB" sz="2200" dirty="0" smtClean="0">
                <a:solidFill>
                  <a:schemeClr val="tx1">
                    <a:tint val="75000"/>
                  </a:schemeClr>
                </a:solidFill>
                <a:latin typeface="Times New Roman" pitchFamily="18" charset="0"/>
                <a:cs typeface="Times New Roman" pitchFamily="18" charset="0"/>
              </a:rPr>
              <a:t> tin, </a:t>
            </a:r>
            <a:r>
              <a:rPr lang="en-GB" sz="2200" dirty="0" err="1" smtClean="0">
                <a:solidFill>
                  <a:schemeClr val="tx1">
                    <a:tint val="75000"/>
                  </a:schemeClr>
                </a:solidFill>
                <a:latin typeface="Times New Roman" pitchFamily="18" charset="0"/>
                <a:cs typeface="Times New Roman" pitchFamily="18" charset="0"/>
              </a:rPr>
              <a:t>dữ</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liệu</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khoa</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học</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quan</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trọng</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phục</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vụ</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cho</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công</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tác</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bảo</a:t>
            </a:r>
            <a:r>
              <a:rPr lang="en-GB" sz="2200" dirty="0" smtClean="0">
                <a:solidFill>
                  <a:schemeClr val="tx1">
                    <a:tint val="75000"/>
                  </a:schemeClr>
                </a:solidFill>
                <a:latin typeface="Times New Roman" pitchFamily="18" charset="0"/>
                <a:cs typeface="Times New Roman" pitchFamily="18" charset="0"/>
              </a:rPr>
              <a:t> </a:t>
            </a:r>
            <a:r>
              <a:rPr lang="en-GB" sz="2200" dirty="0" err="1" smtClean="0">
                <a:solidFill>
                  <a:schemeClr val="tx1">
                    <a:tint val="75000"/>
                  </a:schemeClr>
                </a:solidFill>
                <a:latin typeface="Times New Roman" pitchFamily="18" charset="0"/>
                <a:cs typeface="Times New Roman" pitchFamily="18" charset="0"/>
              </a:rPr>
              <a:t>tồn</a:t>
            </a:r>
            <a:endParaRPr lang="en-GB" sz="2200" dirty="0" smtClean="0">
              <a:solidFill>
                <a:schemeClr val="tx1">
                  <a:tint val="75000"/>
                </a:schemeClr>
              </a:solidFill>
              <a:latin typeface="Times New Roman" pitchFamily="18" charset="0"/>
              <a:cs typeface="Times New Roman" pitchFamily="18" charset="0"/>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600" dirty="0" err="1" smtClean="0">
                <a:solidFill>
                  <a:schemeClr val="tx1">
                    <a:tint val="75000"/>
                  </a:schemeClr>
                </a:solidFill>
                <a:latin typeface="Times New Roman" pitchFamily="18" charset="0"/>
                <a:cs typeface="Times New Roman" pitchFamily="18" charset="0"/>
              </a:rPr>
              <a:t>Phương</a:t>
            </a:r>
            <a:r>
              <a:rPr lang="en-US" sz="2600" dirty="0" smtClean="0">
                <a:solidFill>
                  <a:schemeClr val="tx1">
                    <a:tint val="75000"/>
                  </a:schemeClr>
                </a:solidFill>
                <a:latin typeface="Times New Roman" pitchFamily="18" charset="0"/>
                <a:cs typeface="Times New Roman" pitchFamily="18" charset="0"/>
              </a:rPr>
              <a:t> </a:t>
            </a:r>
            <a:r>
              <a:rPr lang="en-US" sz="2600" dirty="0" err="1" smtClean="0">
                <a:solidFill>
                  <a:schemeClr val="tx1">
                    <a:tint val="75000"/>
                  </a:schemeClr>
                </a:solidFill>
                <a:latin typeface="Times New Roman" pitchFamily="18" charset="0"/>
                <a:cs typeface="Times New Roman" pitchFamily="18" charset="0"/>
              </a:rPr>
              <a:t>thức</a:t>
            </a:r>
            <a:r>
              <a:rPr lang="en-US" sz="2600" dirty="0" smtClean="0">
                <a:solidFill>
                  <a:schemeClr val="tx1">
                    <a:tint val="75000"/>
                  </a:schemeClr>
                </a:solidFill>
                <a:latin typeface="Times New Roman" pitchFamily="18" charset="0"/>
                <a:cs typeface="Times New Roman" pitchFamily="18" charset="0"/>
              </a:rPr>
              <a:t> </a:t>
            </a:r>
            <a:r>
              <a:rPr lang="en-US" sz="2600" dirty="0" err="1" smtClean="0">
                <a:solidFill>
                  <a:schemeClr val="tx1">
                    <a:tint val="75000"/>
                  </a:schemeClr>
                </a:solidFill>
                <a:latin typeface="Times New Roman" pitchFamily="18" charset="0"/>
                <a:cs typeface="Times New Roman" pitchFamily="18" charset="0"/>
              </a:rPr>
              <a:t>của</a:t>
            </a:r>
            <a:r>
              <a:rPr lang="en-US" sz="2600" dirty="0" smtClean="0">
                <a:solidFill>
                  <a:schemeClr val="tx1">
                    <a:tint val="75000"/>
                  </a:schemeClr>
                </a:solidFill>
                <a:latin typeface="Times New Roman" pitchFamily="18" charset="0"/>
                <a:cs typeface="Times New Roman" pitchFamily="18" charset="0"/>
              </a:rPr>
              <a:t> Stop Ivory</a:t>
            </a:r>
            <a:endParaRPr lang="en-US" sz="2600" dirty="0">
              <a:solidFill>
                <a:srgbClr val="8A0D17"/>
              </a:solidFill>
              <a:latin typeface="Times New Roman" pitchFamily="18" charset="0"/>
              <a:cs typeface="Times New Roman" pitchFamily="18" charset="0"/>
            </a:endParaRPr>
          </a:p>
        </p:txBody>
      </p:sp>
      <p:pic>
        <p:nvPicPr>
          <p:cNvPr id="5" name="Picture 4" descr="Screen Shot 2014-02-07 at 15.10.4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6" name="Straight Connector 5"/>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467100" y="2183782"/>
            <a:ext cx="4787900" cy="769441"/>
          </a:xfrm>
          <a:prstGeom prst="rect">
            <a:avLst/>
          </a:prstGeom>
          <a:noFill/>
        </p:spPr>
        <p:txBody>
          <a:bodyPr wrap="square" rtlCol="0">
            <a:spAutoFit/>
          </a:bodyPr>
          <a:lstStyle/>
          <a:p>
            <a:r>
              <a:rPr lang="en-US" sz="2200" dirty="0" err="1" smtClean="0">
                <a:solidFill>
                  <a:srgbClr val="FFFFFF"/>
                </a:solidFill>
                <a:latin typeface="Times New Roman" pitchFamily="18" charset="0"/>
                <a:cs typeface="Times New Roman" pitchFamily="18" charset="0"/>
              </a:rPr>
              <a:t>Là</a:t>
            </a:r>
            <a:r>
              <a:rPr lang="en-US" sz="2200" dirty="0" smtClean="0">
                <a:solidFill>
                  <a:srgbClr val="FFFFFF"/>
                </a:solidFill>
                <a:latin typeface="Times New Roman" pitchFamily="18" charset="0"/>
                <a:cs typeface="Times New Roman" pitchFamily="18" charset="0"/>
              </a:rPr>
              <a:t> </a:t>
            </a:r>
            <a:r>
              <a:rPr lang="en-US" sz="2200" dirty="0" err="1" smtClean="0">
                <a:solidFill>
                  <a:srgbClr val="FFFFFF"/>
                </a:solidFill>
                <a:latin typeface="Times New Roman" pitchFamily="18" charset="0"/>
                <a:cs typeface="Times New Roman" pitchFamily="18" charset="0"/>
              </a:rPr>
              <a:t>công</a:t>
            </a:r>
            <a:r>
              <a:rPr lang="en-US" sz="2200" dirty="0" smtClean="0">
                <a:solidFill>
                  <a:srgbClr val="FFFFFF"/>
                </a:solidFill>
                <a:latin typeface="Times New Roman" pitchFamily="18" charset="0"/>
                <a:cs typeface="Times New Roman" pitchFamily="18" charset="0"/>
              </a:rPr>
              <a:t> </a:t>
            </a:r>
            <a:r>
              <a:rPr lang="en-US" sz="2200" dirty="0" err="1" smtClean="0">
                <a:solidFill>
                  <a:srgbClr val="FFFFFF"/>
                </a:solidFill>
                <a:latin typeface="Times New Roman" pitchFamily="18" charset="0"/>
                <a:cs typeface="Times New Roman" pitchFamily="18" charset="0"/>
              </a:rPr>
              <a:t>cụ</a:t>
            </a:r>
            <a:r>
              <a:rPr lang="en-US" sz="2200" dirty="0" smtClean="0">
                <a:solidFill>
                  <a:srgbClr val="FFFFFF"/>
                </a:solidFill>
                <a:latin typeface="Times New Roman" pitchFamily="18" charset="0"/>
                <a:cs typeface="Times New Roman" pitchFamily="18" charset="0"/>
              </a:rPr>
              <a:t> </a:t>
            </a:r>
            <a:r>
              <a:rPr lang="en-US" sz="2200" b="1" dirty="0" err="1" smtClean="0">
                <a:solidFill>
                  <a:srgbClr val="FFFFFF"/>
                </a:solidFill>
                <a:latin typeface="Times New Roman" pitchFamily="18" charset="0"/>
                <a:cs typeface="Times New Roman" pitchFamily="18" charset="0"/>
              </a:rPr>
              <a:t>lập</a:t>
            </a:r>
            <a:r>
              <a:rPr lang="en-US" sz="2200" b="1" dirty="0" smtClean="0">
                <a:solidFill>
                  <a:srgbClr val="FFFFFF"/>
                </a:solidFill>
                <a:latin typeface="Times New Roman" pitchFamily="18" charset="0"/>
                <a:cs typeface="Times New Roman" pitchFamily="18" charset="0"/>
              </a:rPr>
              <a:t> </a:t>
            </a:r>
            <a:r>
              <a:rPr lang="en-US" sz="2200" b="1" dirty="0" err="1" smtClean="0">
                <a:solidFill>
                  <a:srgbClr val="FFFFFF"/>
                </a:solidFill>
                <a:latin typeface="Times New Roman" pitchFamily="18" charset="0"/>
                <a:cs typeface="Times New Roman" pitchFamily="18" charset="0"/>
              </a:rPr>
              <a:t>kế</a:t>
            </a:r>
            <a:r>
              <a:rPr lang="en-US" sz="2200" b="1" dirty="0" smtClean="0">
                <a:solidFill>
                  <a:srgbClr val="FFFFFF"/>
                </a:solidFill>
                <a:latin typeface="Times New Roman" pitchFamily="18" charset="0"/>
                <a:cs typeface="Times New Roman" pitchFamily="18" charset="0"/>
              </a:rPr>
              <a:t> </a:t>
            </a:r>
            <a:r>
              <a:rPr lang="en-US" sz="2200" b="1" dirty="0" err="1" smtClean="0">
                <a:solidFill>
                  <a:srgbClr val="FFFFFF"/>
                </a:solidFill>
                <a:latin typeface="Times New Roman" pitchFamily="18" charset="0"/>
                <a:cs typeface="Times New Roman" pitchFamily="18" charset="0"/>
              </a:rPr>
              <a:t>hoạch</a:t>
            </a:r>
            <a:r>
              <a:rPr lang="en-US" sz="2200" b="1" dirty="0" smtClean="0">
                <a:solidFill>
                  <a:srgbClr val="FFFFFF"/>
                </a:solidFill>
                <a:latin typeface="Times New Roman" pitchFamily="18" charset="0"/>
                <a:cs typeface="Times New Roman" pitchFamily="18" charset="0"/>
              </a:rPr>
              <a:t> </a:t>
            </a:r>
            <a:r>
              <a:rPr lang="en-US" sz="2200" dirty="0" err="1" smtClean="0">
                <a:solidFill>
                  <a:srgbClr val="FFFFFF"/>
                </a:solidFill>
                <a:latin typeface="Times New Roman" pitchFamily="18" charset="0"/>
                <a:cs typeface="Times New Roman" pitchFamily="18" charset="0"/>
              </a:rPr>
              <a:t>và</a:t>
            </a:r>
            <a:r>
              <a:rPr lang="en-US" sz="2200" dirty="0" smtClean="0">
                <a:solidFill>
                  <a:srgbClr val="FFFFFF"/>
                </a:solidFill>
                <a:latin typeface="Times New Roman" pitchFamily="18" charset="0"/>
                <a:cs typeface="Times New Roman" pitchFamily="18" charset="0"/>
              </a:rPr>
              <a:t> </a:t>
            </a:r>
            <a:r>
              <a:rPr lang="en-US" sz="2200" b="1" dirty="0" err="1" smtClean="0">
                <a:solidFill>
                  <a:srgbClr val="FFFFFF"/>
                </a:solidFill>
                <a:latin typeface="Times New Roman" pitchFamily="18" charset="0"/>
                <a:cs typeface="Times New Roman" pitchFamily="18" charset="0"/>
              </a:rPr>
              <a:t>tiến</a:t>
            </a:r>
            <a:r>
              <a:rPr lang="en-US" sz="2200" b="1" dirty="0" smtClean="0">
                <a:solidFill>
                  <a:srgbClr val="FFFFFF"/>
                </a:solidFill>
                <a:latin typeface="Times New Roman" pitchFamily="18" charset="0"/>
                <a:cs typeface="Times New Roman" pitchFamily="18" charset="0"/>
              </a:rPr>
              <a:t> </a:t>
            </a:r>
            <a:r>
              <a:rPr lang="en-US" sz="2200" b="1" dirty="0" err="1" smtClean="0">
                <a:solidFill>
                  <a:srgbClr val="FFFFFF"/>
                </a:solidFill>
                <a:latin typeface="Times New Roman" pitchFamily="18" charset="0"/>
                <a:cs typeface="Times New Roman" pitchFamily="18" charset="0"/>
              </a:rPr>
              <a:t>hành</a:t>
            </a:r>
            <a:r>
              <a:rPr lang="en-US" sz="2200" dirty="0" smtClean="0">
                <a:solidFill>
                  <a:srgbClr val="FFFFFF"/>
                </a:solidFill>
                <a:latin typeface="Times New Roman" pitchFamily="18" charset="0"/>
                <a:cs typeface="Times New Roman" pitchFamily="18" charset="0"/>
              </a:rPr>
              <a:t> </a:t>
            </a:r>
            <a:r>
              <a:rPr lang="en-US" sz="2200" dirty="0" err="1" smtClean="0">
                <a:solidFill>
                  <a:srgbClr val="FFFFFF"/>
                </a:solidFill>
                <a:latin typeface="Times New Roman" pitchFamily="18" charset="0"/>
                <a:cs typeface="Times New Roman" pitchFamily="18" charset="0"/>
              </a:rPr>
              <a:t>việc</a:t>
            </a:r>
            <a:r>
              <a:rPr lang="en-US" sz="2200" dirty="0" smtClean="0">
                <a:solidFill>
                  <a:srgbClr val="FFFFFF"/>
                </a:solidFill>
                <a:latin typeface="Times New Roman" pitchFamily="18" charset="0"/>
                <a:cs typeface="Times New Roman" pitchFamily="18" charset="0"/>
              </a:rPr>
              <a:t> </a:t>
            </a:r>
            <a:r>
              <a:rPr lang="en-US" sz="2200" dirty="0" err="1" smtClean="0">
                <a:solidFill>
                  <a:srgbClr val="FFFFFF"/>
                </a:solidFill>
                <a:latin typeface="Times New Roman" pitchFamily="18" charset="0"/>
                <a:cs typeface="Times New Roman" pitchFamily="18" charset="0"/>
              </a:rPr>
              <a:t>kiểm</a:t>
            </a:r>
            <a:r>
              <a:rPr lang="en-US" sz="2200" dirty="0" smtClean="0">
                <a:solidFill>
                  <a:srgbClr val="FFFFFF"/>
                </a:solidFill>
                <a:latin typeface="Times New Roman" pitchFamily="18" charset="0"/>
                <a:cs typeface="Times New Roman" pitchFamily="18" charset="0"/>
              </a:rPr>
              <a:t> </a:t>
            </a:r>
            <a:r>
              <a:rPr lang="en-US" sz="2200" dirty="0" err="1" smtClean="0">
                <a:solidFill>
                  <a:srgbClr val="FFFFFF"/>
                </a:solidFill>
                <a:latin typeface="Times New Roman" pitchFamily="18" charset="0"/>
                <a:cs typeface="Times New Roman" pitchFamily="18" charset="0"/>
              </a:rPr>
              <a:t>kê</a:t>
            </a:r>
            <a:endParaRPr lang="en-US" sz="2200" dirty="0">
              <a:solidFill>
                <a:srgbClr val="FFFFFF"/>
              </a:solidFill>
              <a:latin typeface="Times New Roman" pitchFamily="18" charset="0"/>
              <a:cs typeface="Times New Roman" pitchFamily="18" charset="0"/>
            </a:endParaRPr>
          </a:p>
        </p:txBody>
      </p:sp>
      <p:pic>
        <p:nvPicPr>
          <p:cNvPr id="12" name="Picture 11"/>
          <p:cNvPicPr>
            <a:picLocks noChangeAspect="1"/>
          </p:cNvPicPr>
          <p:nvPr/>
        </p:nvPicPr>
        <p:blipFill>
          <a:blip r:embed="rId3"/>
          <a:stretch>
            <a:fillRect/>
          </a:stretch>
        </p:blipFill>
        <p:spPr>
          <a:xfrm>
            <a:off x="452968" y="3291890"/>
            <a:ext cx="1616700" cy="631676"/>
          </a:xfrm>
          <a:prstGeom prst="rect">
            <a:avLst/>
          </a:prstGeom>
        </p:spPr>
      </p:pic>
      <p:pic>
        <p:nvPicPr>
          <p:cNvPr id="13" name="Picture 12" descr="Ernst &amp; Young Logo 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27756" y="1763889"/>
            <a:ext cx="1616700" cy="1189334"/>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524" y="4256988"/>
            <a:ext cx="1616699" cy="603508"/>
          </a:xfrm>
          <a:prstGeom prst="rect">
            <a:avLst/>
          </a:prstGeom>
        </p:spPr>
      </p:pic>
      <p:sp>
        <p:nvSpPr>
          <p:cNvPr id="15" name="TextBox 14"/>
          <p:cNvSpPr txBox="1"/>
          <p:nvPr/>
        </p:nvSpPr>
        <p:spPr>
          <a:xfrm>
            <a:off x="467080" y="5248999"/>
            <a:ext cx="2417232" cy="584776"/>
          </a:xfrm>
          <a:prstGeom prst="rect">
            <a:avLst/>
          </a:prstGeom>
          <a:noFill/>
        </p:spPr>
        <p:txBody>
          <a:bodyPr wrap="square" rtlCol="0">
            <a:spAutoFit/>
          </a:bodyPr>
          <a:lstStyle/>
          <a:p>
            <a:r>
              <a:rPr lang="en-US" dirty="0" smtClean="0">
                <a:solidFill>
                  <a:schemeClr val="bg1">
                    <a:lumMod val="65000"/>
                  </a:schemeClr>
                </a:solidFill>
                <a:latin typeface="Century Gothic"/>
                <a:cs typeface="Century Gothic"/>
              </a:rPr>
              <a:t>Dr Samuel Wasser</a:t>
            </a:r>
          </a:p>
          <a:p>
            <a:r>
              <a:rPr lang="en-US" sz="1400" dirty="0" smtClean="0">
                <a:solidFill>
                  <a:schemeClr val="bg1">
                    <a:lumMod val="65000"/>
                  </a:schemeClr>
                </a:solidFill>
                <a:latin typeface="Century Gothic"/>
                <a:cs typeface="Century Gothic"/>
              </a:rPr>
              <a:t>University of Washington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600" dirty="0" err="1" smtClean="0">
                <a:solidFill>
                  <a:schemeClr val="tx1">
                    <a:tint val="75000"/>
                  </a:schemeClr>
                </a:solidFill>
                <a:latin typeface="Times New Roman" pitchFamily="18" charset="0"/>
                <a:cs typeface="Times New Roman" pitchFamily="18" charset="0"/>
              </a:rPr>
              <a:t>Công</a:t>
            </a:r>
            <a:r>
              <a:rPr lang="en-US" sz="2600" dirty="0" smtClean="0">
                <a:solidFill>
                  <a:schemeClr val="tx1">
                    <a:tint val="75000"/>
                  </a:schemeClr>
                </a:solidFill>
                <a:latin typeface="Times New Roman" pitchFamily="18" charset="0"/>
                <a:cs typeface="Times New Roman" pitchFamily="18" charset="0"/>
              </a:rPr>
              <a:t> </a:t>
            </a:r>
            <a:r>
              <a:rPr lang="en-US" sz="2600" dirty="0" err="1" smtClean="0">
                <a:solidFill>
                  <a:schemeClr val="tx1">
                    <a:tint val="75000"/>
                  </a:schemeClr>
                </a:solidFill>
                <a:latin typeface="Times New Roman" pitchFamily="18" charset="0"/>
                <a:cs typeface="Times New Roman" pitchFamily="18" charset="0"/>
              </a:rPr>
              <a:t>nghệ</a:t>
            </a:r>
            <a:r>
              <a:rPr lang="en-US" sz="2600" dirty="0" smtClean="0">
                <a:solidFill>
                  <a:schemeClr val="tx1">
                    <a:tint val="75000"/>
                  </a:schemeClr>
                </a:solidFill>
                <a:latin typeface="Times New Roman" pitchFamily="18" charset="0"/>
                <a:cs typeface="Times New Roman" pitchFamily="18" charset="0"/>
              </a:rPr>
              <a:t> </a:t>
            </a:r>
            <a:r>
              <a:rPr lang="en-US" sz="2600" dirty="0" err="1" smtClean="0">
                <a:solidFill>
                  <a:schemeClr val="tx1">
                    <a:tint val="75000"/>
                  </a:schemeClr>
                </a:solidFill>
                <a:latin typeface="Times New Roman" pitchFamily="18" charset="0"/>
                <a:cs typeface="Times New Roman" pitchFamily="18" charset="0"/>
              </a:rPr>
              <a:t>của</a:t>
            </a:r>
            <a:r>
              <a:rPr lang="en-US" sz="2600" dirty="0" smtClean="0">
                <a:solidFill>
                  <a:schemeClr val="tx1">
                    <a:tint val="75000"/>
                  </a:schemeClr>
                </a:solidFill>
                <a:latin typeface="Times New Roman" pitchFamily="18" charset="0"/>
                <a:cs typeface="Times New Roman" pitchFamily="18" charset="0"/>
              </a:rPr>
              <a:t> Stop </a:t>
            </a:r>
            <a:r>
              <a:rPr lang="en-US" sz="2600" dirty="0" smtClean="0">
                <a:solidFill>
                  <a:schemeClr val="bg1">
                    <a:lumMod val="50000"/>
                  </a:schemeClr>
                </a:solidFill>
                <a:latin typeface="Times New Roman" pitchFamily="18" charset="0"/>
                <a:cs typeface="Times New Roman" pitchFamily="18" charset="0"/>
              </a:rPr>
              <a:t>Ivory</a:t>
            </a:r>
            <a:endParaRPr lang="en-US" sz="2600" dirty="0">
              <a:solidFill>
                <a:schemeClr val="bg1">
                  <a:lumMod val="50000"/>
                </a:schemeClr>
              </a:solidFill>
              <a:latin typeface="Times New Roman" pitchFamily="18" charset="0"/>
              <a:cs typeface="Times New Roman" pitchFamily="18" charset="0"/>
            </a:endParaRPr>
          </a:p>
        </p:txBody>
      </p:sp>
      <p:pic>
        <p:nvPicPr>
          <p:cNvPr id="5" name="Picture 4" descr="Screen Shot 2014-02-07 at 15.10.4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6" name="Straight Connector 5"/>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7200" y="1735667"/>
            <a:ext cx="7658851" cy="430887"/>
          </a:xfrm>
          <a:prstGeom prst="rect">
            <a:avLst/>
          </a:prstGeom>
          <a:noFill/>
        </p:spPr>
        <p:txBody>
          <a:bodyPr wrap="square" rtlCol="0">
            <a:spAutoFit/>
          </a:bodyPr>
          <a:lstStyle/>
          <a:p>
            <a:r>
              <a:rPr lang="en-US" sz="2200" dirty="0" err="1" smtClean="0">
                <a:solidFill>
                  <a:schemeClr val="bg1"/>
                </a:solidFill>
                <a:latin typeface="Times New Roman" pitchFamily="18" charset="0"/>
                <a:cs typeface="Times New Roman" pitchFamily="18" charset="0"/>
              </a:rPr>
              <a:t>Công</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nghệ</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ghi</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chép</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dữ</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liệu</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và</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quản</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lí</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kho</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ngà</a:t>
            </a:r>
            <a:r>
              <a:rPr lang="en-US" sz="2200" dirty="0" smtClean="0">
                <a:solidFill>
                  <a:schemeClr val="bg1"/>
                </a:solidFill>
                <a:latin typeface="Times New Roman" pitchFamily="18" charset="0"/>
                <a:cs typeface="Times New Roman" pitchFamily="18" charset="0"/>
              </a:rPr>
              <a:t> </a:t>
            </a:r>
            <a:r>
              <a:rPr lang="en-US" sz="2200" dirty="0" err="1" smtClean="0">
                <a:solidFill>
                  <a:schemeClr val="bg1"/>
                </a:solidFill>
                <a:latin typeface="Times New Roman" pitchFamily="18" charset="0"/>
                <a:cs typeface="Times New Roman" pitchFamily="18" charset="0"/>
              </a:rPr>
              <a:t>voi</a:t>
            </a:r>
            <a:endParaRPr lang="en-US" sz="2200" dirty="0">
              <a:solidFill>
                <a:schemeClr val="bg1"/>
              </a:solidFill>
              <a:latin typeface="Times New Roman" pitchFamily="18" charset="0"/>
              <a:cs typeface="Times New Roman" pitchFamily="18" charset="0"/>
            </a:endParaRPr>
          </a:p>
        </p:txBody>
      </p:sp>
      <p:sp>
        <p:nvSpPr>
          <p:cNvPr id="12" name="Content Placeholder 2"/>
          <p:cNvSpPr txBox="1">
            <a:spLocks/>
          </p:cNvSpPr>
          <p:nvPr/>
        </p:nvSpPr>
        <p:spPr>
          <a:xfrm>
            <a:off x="457200" y="2758611"/>
            <a:ext cx="7632700" cy="3108789"/>
          </a:xfrm>
          <a:prstGeom prst="rect">
            <a:avLst/>
          </a:prstGeom>
        </p:spPr>
        <p:txBody>
          <a:bodyPr vert="horz" lIns="91440" tIns="45720" rIns="91440" bIns="45720" rtlCol="0">
            <a:noAutofit/>
          </a:bodyPr>
          <a:lstStyle/>
          <a:p>
            <a:pPr marL="457200" indent="-457200">
              <a:spcBef>
                <a:spcPct val="20000"/>
              </a:spcBef>
              <a:spcAft>
                <a:spcPts val="1200"/>
              </a:spcAft>
              <a:buClr>
                <a:schemeClr val="bg1"/>
              </a:buClr>
              <a:buFont typeface="Arial"/>
              <a:buChar char="•"/>
            </a:pPr>
            <a:r>
              <a:rPr lang="en-GB" sz="2000" dirty="0" smtClean="0">
                <a:solidFill>
                  <a:schemeClr val="bg1">
                    <a:lumMod val="50000"/>
                  </a:schemeClr>
                </a:solidFill>
                <a:latin typeface="Times New Roman" pitchFamily="18" charset="0"/>
                <a:cs typeface="Times New Roman" pitchFamily="18" charset="0"/>
              </a:rPr>
              <a:t>Stop Ivory </a:t>
            </a:r>
            <a:r>
              <a:rPr lang="en-GB" sz="2000" dirty="0" err="1" smtClean="0">
                <a:solidFill>
                  <a:schemeClr val="bg1">
                    <a:lumMod val="50000"/>
                  </a:schemeClr>
                </a:solidFill>
                <a:latin typeface="Times New Roman" pitchFamily="18" charset="0"/>
                <a:cs typeface="Times New Roman" pitchFamily="18" charset="0"/>
              </a:rPr>
              <a:t>cung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cấp</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công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nghệ</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điện</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tử</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và</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phần</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mềm</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tùy</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chỉnh</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được</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xây</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dựng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cùng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công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ty</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Bityarn</a:t>
            </a:r>
            <a:r>
              <a:rPr lang="en-GB" sz="2000" dirty="0" smtClean="0">
                <a:solidFill>
                  <a:schemeClr val="bg1">
                    <a:lumMod val="50000"/>
                  </a:schemeClr>
                </a:solidFill>
                <a:latin typeface="Times New Roman" pitchFamily="18" charset="0"/>
                <a:cs typeface="Times New Roman" pitchFamily="18" charset="0"/>
              </a:rPr>
              <a:t> Consult)</a:t>
            </a:r>
          </a:p>
          <a:p>
            <a:pPr marL="457200" indent="-457200">
              <a:spcBef>
                <a:spcPct val="20000"/>
              </a:spcBef>
              <a:spcAft>
                <a:spcPts val="1200"/>
              </a:spcAft>
              <a:buClr>
                <a:schemeClr val="bg1"/>
              </a:buClr>
              <a:buFont typeface="Arial"/>
              <a:buChar char="•"/>
            </a:pPr>
            <a:r>
              <a:rPr lang="en-GB" sz="2000" dirty="0" smtClean="0">
                <a:solidFill>
                  <a:schemeClr val="bg1">
                    <a:lumMod val="50000"/>
                  </a:schemeClr>
                </a:solidFill>
                <a:latin typeface="Times New Roman" pitchFamily="18" charset="0"/>
                <a:cs typeface="Times New Roman" pitchFamily="18" charset="0"/>
              </a:rPr>
              <a:t>Cho </a:t>
            </a:r>
            <a:r>
              <a:rPr lang="en-GB" sz="2000" dirty="0" err="1" smtClean="0">
                <a:solidFill>
                  <a:schemeClr val="bg1">
                    <a:lumMod val="50000"/>
                  </a:schemeClr>
                </a:solidFill>
                <a:latin typeface="Times New Roman" pitchFamily="18" charset="0"/>
                <a:cs typeface="Times New Roman" pitchFamily="18" charset="0"/>
              </a:rPr>
              <a:t>phép</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ghi</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chép</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dữ</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liệu</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nhanh</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chóng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từ</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bất</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kì</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vị</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trí</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nào</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kể</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cả</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dữ</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liệu</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hình</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ảnh</a:t>
            </a:r>
            <a:endParaRPr lang="en-US" sz="2000" dirty="0" smtClean="0">
              <a:solidFill>
                <a:schemeClr val="bg1">
                  <a:lumMod val="50000"/>
                </a:schemeClr>
              </a:solidFill>
              <a:latin typeface="Times New Roman" pitchFamily="18" charset="0"/>
              <a:cs typeface="Times New Roman" pitchFamily="18" charset="0"/>
            </a:endParaRPr>
          </a:p>
          <a:p>
            <a:pPr marL="457200" indent="-457200">
              <a:spcBef>
                <a:spcPct val="20000"/>
              </a:spcBef>
              <a:spcAft>
                <a:spcPts val="1200"/>
              </a:spcAft>
              <a:buClr>
                <a:schemeClr val="bg1"/>
              </a:buClr>
              <a:buFont typeface="Arial"/>
              <a:buChar char="•"/>
            </a:pPr>
            <a:r>
              <a:rPr lang="en-GB" sz="2000" dirty="0" err="1" smtClean="0">
                <a:solidFill>
                  <a:schemeClr val="bg1">
                    <a:lumMod val="50000"/>
                  </a:schemeClr>
                </a:solidFill>
                <a:latin typeface="Times New Roman" pitchFamily="18" charset="0"/>
                <a:cs typeface="Times New Roman" pitchFamily="18" charset="0"/>
              </a:rPr>
              <a:t>Trực</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quan</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dễ</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sử</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dụng</a:t>
            </a:r>
            <a:endParaRPr lang="en-GB" sz="2000" dirty="0" smtClean="0">
              <a:solidFill>
                <a:schemeClr val="bg1">
                  <a:lumMod val="50000"/>
                </a:schemeClr>
              </a:solidFill>
              <a:latin typeface="Times New Roman" pitchFamily="18" charset="0"/>
              <a:cs typeface="Times New Roman" pitchFamily="18" charset="0"/>
            </a:endParaRPr>
          </a:p>
          <a:p>
            <a:pPr marL="457200" indent="-457200">
              <a:spcBef>
                <a:spcPct val="20000"/>
              </a:spcBef>
              <a:spcAft>
                <a:spcPts val="1200"/>
              </a:spcAft>
              <a:buClr>
                <a:schemeClr val="bg1"/>
              </a:buClr>
              <a:buFont typeface="Arial"/>
              <a:buChar char="•"/>
            </a:pPr>
            <a:r>
              <a:rPr lang="en-GB" sz="2000" dirty="0" smtClean="0">
                <a:solidFill>
                  <a:schemeClr val="bg1">
                    <a:lumMod val="50000"/>
                  </a:schemeClr>
                </a:solidFill>
                <a:latin typeface="Times New Roman" pitchFamily="18" charset="0"/>
                <a:cs typeface="Times New Roman" pitchFamily="18" charset="0"/>
              </a:rPr>
              <a:t>Cho </a:t>
            </a:r>
            <a:r>
              <a:rPr lang="en-GB" sz="2000" dirty="0" err="1" smtClean="0">
                <a:solidFill>
                  <a:schemeClr val="bg1">
                    <a:lumMod val="50000"/>
                  </a:schemeClr>
                </a:solidFill>
                <a:latin typeface="Times New Roman" pitchFamily="18" charset="0"/>
                <a:cs typeface="Times New Roman" pitchFamily="18" charset="0"/>
              </a:rPr>
              <a:t>phép</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dũ</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liệu</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tải</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lên</a:t>
            </a:r>
            <a:r>
              <a:rPr lang="en-GB" sz="2000" dirty="0" smtClean="0">
                <a:solidFill>
                  <a:schemeClr val="bg1">
                    <a:lumMod val="50000"/>
                  </a:schemeClr>
                </a:solidFill>
                <a:latin typeface="Times New Roman" pitchFamily="18" charset="0"/>
                <a:cs typeface="Times New Roman" pitchFamily="18" charset="0"/>
              </a:rPr>
              <a:t> qua </a:t>
            </a:r>
            <a:r>
              <a:rPr lang="en-GB" sz="2000" dirty="0" err="1" smtClean="0">
                <a:solidFill>
                  <a:schemeClr val="bg1">
                    <a:lumMod val="50000"/>
                  </a:schemeClr>
                </a:solidFill>
                <a:latin typeface="Times New Roman" pitchFamily="18" charset="0"/>
                <a:cs typeface="Times New Roman" pitchFamily="18" charset="0"/>
              </a:rPr>
              <a:t>mạng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không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dây</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theo</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thời</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gian</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thực</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và</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phân</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tích</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dữ</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liệu</a:t>
            </a:r>
            <a:endParaRPr lang="en-GB" sz="2000" dirty="0" smtClean="0">
              <a:solidFill>
                <a:schemeClr val="bg1">
                  <a:lumMod val="50000"/>
                </a:schemeClr>
              </a:solidFill>
              <a:latin typeface="Times New Roman" pitchFamily="18" charset="0"/>
              <a:cs typeface="Times New Roman" pitchFamily="18" charset="0"/>
            </a:endParaRPr>
          </a:p>
          <a:p>
            <a:pPr marL="457200" indent="-457200">
              <a:spcBef>
                <a:spcPct val="20000"/>
              </a:spcBef>
              <a:spcAft>
                <a:spcPts val="1200"/>
              </a:spcAft>
              <a:buClr>
                <a:schemeClr val="bg1"/>
              </a:buClr>
              <a:buFont typeface="Arial"/>
              <a:buChar char="•"/>
            </a:pPr>
            <a:r>
              <a:rPr lang="en-GB" sz="2000" dirty="0" err="1" smtClean="0">
                <a:solidFill>
                  <a:schemeClr val="bg1">
                    <a:lumMod val="50000"/>
                  </a:schemeClr>
                </a:solidFill>
                <a:latin typeface="Times New Roman" pitchFamily="18" charset="0"/>
                <a:cs typeface="Times New Roman" pitchFamily="18" charset="0"/>
              </a:rPr>
              <a:t>Hướng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dẫn</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sử</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dụng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cho</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người</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không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biết</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dùng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máy</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tính</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trong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vòng</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chưa</a:t>
            </a:r>
            <a:r>
              <a:rPr lang="en-GB" sz="2000" dirty="0" smtClean="0">
                <a:solidFill>
                  <a:schemeClr val="bg1">
                    <a:lumMod val="50000"/>
                  </a:schemeClr>
                </a:solidFill>
                <a:latin typeface="Times New Roman" pitchFamily="18" charset="0"/>
                <a:cs typeface="Times New Roman" pitchFamily="18" charset="0"/>
              </a:rPr>
              <a:t> </a:t>
            </a:r>
            <a:r>
              <a:rPr lang="en-GB" sz="2000" dirty="0" err="1" smtClean="0">
                <a:solidFill>
                  <a:schemeClr val="bg1">
                    <a:lumMod val="50000"/>
                  </a:schemeClr>
                </a:solidFill>
                <a:latin typeface="Times New Roman" pitchFamily="18" charset="0"/>
                <a:cs typeface="Times New Roman" pitchFamily="18" charset="0"/>
              </a:rPr>
              <a:t>đầy</a:t>
            </a:r>
            <a:r>
              <a:rPr lang="en-GB" sz="2000" dirty="0" smtClean="0">
                <a:solidFill>
                  <a:schemeClr val="bg1">
                    <a:lumMod val="50000"/>
                  </a:schemeClr>
                </a:solidFill>
                <a:latin typeface="Times New Roman" pitchFamily="18" charset="0"/>
                <a:cs typeface="Times New Roman" pitchFamily="18" charset="0"/>
              </a:rPr>
              <a:t> 15 </a:t>
            </a:r>
            <a:r>
              <a:rPr lang="en-GB" sz="2000" dirty="0" err="1" smtClean="0">
                <a:solidFill>
                  <a:schemeClr val="bg1">
                    <a:lumMod val="50000"/>
                  </a:schemeClr>
                </a:solidFill>
                <a:latin typeface="Times New Roman" pitchFamily="18" charset="0"/>
                <a:cs typeface="Times New Roman" pitchFamily="18" charset="0"/>
              </a:rPr>
              <a:t>phút</a:t>
            </a:r>
            <a:endParaRPr lang="en-US" sz="2000" dirty="0" smtClean="0">
              <a:solidFill>
                <a:schemeClr val="bg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0100"/>
            <a:ext cx="8229600" cy="2501900"/>
          </a:xfrm>
        </p:spPr>
        <p:txBody>
          <a:bodyPr>
            <a:normAutofit lnSpcReduction="10000"/>
          </a:bodyPr>
          <a:lstStyle/>
          <a:p>
            <a:pPr>
              <a:buNone/>
            </a:pPr>
            <a:endParaRPr lang="en-US" dirty="0" smtClean="0">
              <a:solidFill>
                <a:schemeClr val="tx1">
                  <a:tint val="75000"/>
                </a:schemeClr>
              </a:solidFill>
              <a:latin typeface="Times New Roman" pitchFamily="18" charset="0"/>
              <a:cs typeface="Times New Roman" pitchFamily="18" charset="0"/>
            </a:endParaRPr>
          </a:p>
          <a:p>
            <a:pPr algn="ctr">
              <a:buNone/>
            </a:pPr>
            <a:endParaRPr lang="en-US" dirty="0" smtClean="0">
              <a:solidFill>
                <a:schemeClr val="tx1">
                  <a:tint val="75000"/>
                </a:schemeClr>
              </a:solidFill>
              <a:latin typeface="Times New Roman" pitchFamily="18" charset="0"/>
              <a:cs typeface="Times New Roman" pitchFamily="18" charset="0"/>
            </a:endParaRPr>
          </a:p>
          <a:p>
            <a:pPr algn="ctr">
              <a:buNone/>
            </a:pPr>
            <a:endParaRPr lang="en-US" sz="1400" dirty="0" smtClean="0">
              <a:solidFill>
                <a:schemeClr val="tx1">
                  <a:tint val="75000"/>
                </a:schemeClr>
              </a:solidFill>
              <a:latin typeface="Times New Roman" pitchFamily="18" charset="0"/>
              <a:cs typeface="Times New Roman" pitchFamily="18" charset="0"/>
            </a:endParaRPr>
          </a:p>
          <a:p>
            <a:pPr marL="0" lvl="0" indent="0" algn="ctr">
              <a:spcBef>
                <a:spcPct val="0"/>
              </a:spcBef>
              <a:spcAft>
                <a:spcPts val="1200"/>
              </a:spcAft>
              <a:buNone/>
              <a:defRPr/>
            </a:pPr>
            <a:r>
              <a:rPr lang="en-US" sz="3600" dirty="0" err="1" smtClean="0">
                <a:solidFill>
                  <a:schemeClr val="tx1">
                    <a:tint val="75000"/>
                  </a:schemeClr>
                </a:solidFill>
                <a:latin typeface="Times New Roman" pitchFamily="18" charset="0"/>
                <a:cs typeface="Times New Roman" pitchFamily="18" charset="0"/>
              </a:rPr>
              <a:t>Phương</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thức</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và</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Công</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nghệ</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đang</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sử</a:t>
            </a:r>
            <a:r>
              <a:rPr lang="en-US" sz="3600" dirty="0" smtClean="0">
                <a:solidFill>
                  <a:schemeClr val="tx1">
                    <a:tint val="75000"/>
                  </a:schemeClr>
                </a:solidFill>
                <a:latin typeface="Times New Roman" pitchFamily="18" charset="0"/>
                <a:cs typeface="Times New Roman" pitchFamily="18" charset="0"/>
              </a:rPr>
              <a:t> </a:t>
            </a:r>
            <a:r>
              <a:rPr lang="en-US" sz="3600" dirty="0" err="1" smtClean="0">
                <a:solidFill>
                  <a:schemeClr val="tx1">
                    <a:tint val="75000"/>
                  </a:schemeClr>
                </a:solidFill>
                <a:latin typeface="Times New Roman" pitchFamily="18" charset="0"/>
                <a:cs typeface="Times New Roman" pitchFamily="18" charset="0"/>
              </a:rPr>
              <a:t>dụng</a:t>
            </a:r>
            <a:endParaRPr lang="en-US" sz="3600" dirty="0" smtClean="0">
              <a:solidFill>
                <a:schemeClr val="tx1">
                  <a:tint val="75000"/>
                </a:schemeClr>
              </a:solidFill>
              <a:latin typeface="Times New Roman" pitchFamily="18" charset="0"/>
              <a:cs typeface="Times New Roman" pitchFamily="18" charset="0"/>
            </a:endParaRPr>
          </a:p>
          <a:p>
            <a:pPr marL="0" lvl="0" indent="0" algn="ctr">
              <a:spcBef>
                <a:spcPct val="0"/>
              </a:spcBef>
              <a:spcAft>
                <a:spcPts val="1200"/>
              </a:spcAft>
              <a:buNone/>
              <a:defRPr/>
            </a:pPr>
            <a:r>
              <a:rPr lang="en-US" sz="3600" dirty="0" err="1" smtClean="0">
                <a:solidFill>
                  <a:schemeClr val="bg1"/>
                </a:solidFill>
                <a:latin typeface="Times New Roman" pitchFamily="18" charset="0"/>
                <a:cs typeface="Times New Roman" pitchFamily="18" charset="0"/>
              </a:rPr>
              <a:t>Nghiên</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cứu</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trường</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hợp</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tại</a:t>
            </a:r>
            <a:r>
              <a:rPr lang="en-US" sz="3600" dirty="0" smtClean="0">
                <a:solidFill>
                  <a:schemeClr val="bg1"/>
                </a:solidFill>
                <a:latin typeface="Times New Roman" pitchFamily="18" charset="0"/>
                <a:cs typeface="Times New Roman" pitchFamily="18" charset="0"/>
              </a:rPr>
              <a:t> Ethiopia</a:t>
            </a:r>
            <a:endParaRPr lang="en-US" sz="3600" dirty="0">
              <a:solidFill>
                <a:schemeClr val="bg1"/>
              </a:solidFill>
              <a:latin typeface="Times New Roman" pitchFamily="18" charset="0"/>
              <a:cs typeface="Times New Roman" pitchFamily="18" charset="0"/>
            </a:endParaRPr>
          </a:p>
        </p:txBody>
      </p:sp>
      <p:pic>
        <p:nvPicPr>
          <p:cNvPr id="4" name="Picture 3" descr="Screen Shot 2014-02-07 at 15.10.4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087" y="234651"/>
            <a:ext cx="1842125" cy="1183949"/>
          </a:xfrm>
          <a:prstGeom prst="rect">
            <a:avLst/>
          </a:prstGeom>
        </p:spPr>
      </p:pic>
      <p:cxnSp>
        <p:nvCxnSpPr>
          <p:cNvPr id="5" name="Straight Connector 4"/>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000" dirty="0" err="1" smtClean="0">
                <a:solidFill>
                  <a:schemeClr val="tx1">
                    <a:tint val="75000"/>
                  </a:schemeClr>
                </a:solidFill>
                <a:latin typeface="Times New Roman" pitchFamily="18" charset="0"/>
                <a:cs typeface="Times New Roman" pitchFamily="18" charset="0"/>
              </a:rPr>
              <a:t>Nghiên</a:t>
            </a:r>
            <a:r>
              <a:rPr lang="en-US" sz="3000" dirty="0" smtClean="0">
                <a:solidFill>
                  <a:schemeClr val="tx1">
                    <a:tint val="75000"/>
                  </a:schemeClr>
                </a:solidFill>
                <a:latin typeface="Times New Roman" pitchFamily="18" charset="0"/>
                <a:cs typeface="Times New Roman" pitchFamily="18" charset="0"/>
              </a:rPr>
              <a:t> </a:t>
            </a:r>
            <a:r>
              <a:rPr lang="en-US" sz="3000" dirty="0" err="1" smtClean="0">
                <a:solidFill>
                  <a:schemeClr val="tx1">
                    <a:tint val="75000"/>
                  </a:schemeClr>
                </a:solidFill>
                <a:latin typeface="Times New Roman" pitchFamily="18" charset="0"/>
                <a:cs typeface="Times New Roman" pitchFamily="18" charset="0"/>
              </a:rPr>
              <a:t>cứu</a:t>
            </a:r>
            <a:r>
              <a:rPr lang="en-US" sz="3000" dirty="0" smtClean="0">
                <a:solidFill>
                  <a:schemeClr val="tx1">
                    <a:tint val="75000"/>
                  </a:schemeClr>
                </a:solidFill>
                <a:latin typeface="Times New Roman" pitchFamily="18" charset="0"/>
                <a:cs typeface="Times New Roman" pitchFamily="18" charset="0"/>
              </a:rPr>
              <a:t> </a:t>
            </a:r>
            <a:r>
              <a:rPr lang="en-US" sz="3000" dirty="0" err="1" smtClean="0">
                <a:solidFill>
                  <a:schemeClr val="tx1">
                    <a:tint val="75000"/>
                  </a:schemeClr>
                </a:solidFill>
                <a:latin typeface="Times New Roman" pitchFamily="18" charset="0"/>
                <a:cs typeface="Times New Roman" pitchFamily="18" charset="0"/>
              </a:rPr>
              <a:t>trường</a:t>
            </a:r>
            <a:r>
              <a:rPr lang="en-US" sz="3000" dirty="0" smtClean="0">
                <a:solidFill>
                  <a:schemeClr val="tx1">
                    <a:tint val="75000"/>
                  </a:schemeClr>
                </a:solidFill>
                <a:latin typeface="Times New Roman" pitchFamily="18" charset="0"/>
                <a:cs typeface="Times New Roman" pitchFamily="18" charset="0"/>
              </a:rPr>
              <a:t> </a:t>
            </a:r>
            <a:r>
              <a:rPr lang="en-US" sz="3000" dirty="0" err="1" smtClean="0">
                <a:solidFill>
                  <a:schemeClr val="tx1">
                    <a:tint val="75000"/>
                  </a:schemeClr>
                </a:solidFill>
                <a:latin typeface="Times New Roman" pitchFamily="18" charset="0"/>
                <a:cs typeface="Times New Roman" pitchFamily="18" charset="0"/>
              </a:rPr>
              <a:t>hợp</a:t>
            </a:r>
            <a:r>
              <a:rPr lang="en-US" sz="3000" dirty="0" smtClean="0">
                <a:solidFill>
                  <a:schemeClr val="tx1">
                    <a:tint val="75000"/>
                  </a:schemeClr>
                </a:solidFill>
                <a:latin typeface="Times New Roman" pitchFamily="18" charset="0"/>
                <a:cs typeface="Times New Roman" pitchFamily="18" charset="0"/>
              </a:rPr>
              <a:t> </a:t>
            </a:r>
            <a:r>
              <a:rPr lang="en-US" sz="3000" dirty="0" err="1" smtClean="0">
                <a:solidFill>
                  <a:schemeClr val="tx1">
                    <a:tint val="75000"/>
                  </a:schemeClr>
                </a:solidFill>
                <a:latin typeface="Times New Roman" pitchFamily="18" charset="0"/>
                <a:cs typeface="Times New Roman" pitchFamily="18" charset="0"/>
              </a:rPr>
              <a:t>tại</a:t>
            </a:r>
            <a:r>
              <a:rPr lang="en-US" sz="3000" dirty="0" smtClean="0">
                <a:solidFill>
                  <a:schemeClr val="tx1">
                    <a:tint val="75000"/>
                  </a:schemeClr>
                </a:solidFill>
                <a:latin typeface="Times New Roman" pitchFamily="18" charset="0"/>
                <a:cs typeface="Times New Roman" pitchFamily="18" charset="0"/>
              </a:rPr>
              <a:t> Ethiopia</a:t>
            </a:r>
            <a:endParaRPr lang="en-US" sz="3000" dirty="0">
              <a:solidFill>
                <a:srgbClr val="8A0D17"/>
              </a:solidFill>
              <a:latin typeface="Times New Roman" pitchFamily="18" charset="0"/>
              <a:cs typeface="Times New Roman" pitchFamily="18" charset="0"/>
            </a:endParaRPr>
          </a:p>
        </p:txBody>
      </p:sp>
      <p:pic>
        <p:nvPicPr>
          <p:cNvPr id="5" name="Picture 4" descr="Screen Shot 2014-02-07 at 15.10.4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4675" y="233689"/>
            <a:ext cx="1842125" cy="1183949"/>
          </a:xfrm>
          <a:prstGeom prst="rect">
            <a:avLst/>
          </a:prstGeom>
        </p:spPr>
      </p:pic>
      <p:cxnSp>
        <p:nvCxnSpPr>
          <p:cNvPr id="6" name="Straight Connector 5"/>
          <p:cNvCxnSpPr/>
          <p:nvPr/>
        </p:nvCxnSpPr>
        <p:spPr>
          <a:xfrm>
            <a:off x="457200" y="1247680"/>
            <a:ext cx="82296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8" name="Picture 7" descr="C:\Users\alexander.rhodes\Dropbox\Camera Uploads\2013-12-17 11.05.4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17800" y="1805834"/>
            <a:ext cx="5968999" cy="4457406"/>
          </a:xfrm>
          <a:prstGeom prst="rect">
            <a:avLst/>
          </a:prstGeom>
          <a:noFill/>
          <a:ln>
            <a:noFill/>
          </a:ln>
        </p:spPr>
      </p:pic>
      <p:sp>
        <p:nvSpPr>
          <p:cNvPr id="3" name="Content Placeholder 2"/>
          <p:cNvSpPr>
            <a:spLocks noGrp="1"/>
          </p:cNvSpPr>
          <p:nvPr>
            <p:ph idx="1"/>
          </p:nvPr>
        </p:nvSpPr>
        <p:spPr>
          <a:xfrm>
            <a:off x="457200" y="1437533"/>
            <a:ext cx="5689600" cy="1117599"/>
          </a:xfrm>
          <a:solidFill>
            <a:schemeClr val="bg1">
              <a:lumMod val="50000"/>
              <a:alpha val="63000"/>
            </a:schemeClr>
          </a:solidFill>
        </p:spPr>
        <p:txBody>
          <a:bodyPr>
            <a:normAutofit fontScale="92500" lnSpcReduction="10000"/>
          </a:bodyPr>
          <a:lstStyle/>
          <a:p>
            <a:pPr marL="0" indent="0">
              <a:buNone/>
            </a:pPr>
            <a:r>
              <a:rPr lang="en-GB" sz="1700" i="1" cap="small" dirty="0" smtClean="0">
                <a:solidFill>
                  <a:schemeClr val="bg1"/>
                </a:solidFill>
                <a:latin typeface="Times New Roman" pitchFamily="18" charset="0"/>
                <a:cs typeface="Times New Roman" pitchFamily="18" charset="0"/>
              </a:rPr>
              <a:t>CƠ QUAN BẢO TỒN ĐỘNG VẬT HOANG DÃ TẠI Ethiopian (EWCA) </a:t>
            </a:r>
          </a:p>
          <a:p>
            <a:pPr marL="0" indent="0">
              <a:buNone/>
            </a:pPr>
            <a:r>
              <a:rPr lang="en-GB" sz="1800" i="1" cap="small" dirty="0" err="1" smtClean="0">
                <a:solidFill>
                  <a:schemeClr val="bg1"/>
                </a:solidFill>
                <a:latin typeface="Times New Roman" pitchFamily="18" charset="0"/>
                <a:cs typeface="Times New Roman" pitchFamily="18" charset="0"/>
              </a:rPr>
              <a:t>Kiểm</a:t>
            </a:r>
            <a:r>
              <a:rPr lang="en-GB" sz="1800" i="1" cap="small" dirty="0" smtClean="0">
                <a:solidFill>
                  <a:schemeClr val="bg1"/>
                </a:solidFill>
                <a:latin typeface="Times New Roman" pitchFamily="18" charset="0"/>
                <a:cs typeface="Times New Roman" pitchFamily="18" charset="0"/>
              </a:rPr>
              <a:t> </a:t>
            </a:r>
            <a:r>
              <a:rPr lang="en-GB" sz="1800" i="1" cap="small" dirty="0" err="1" smtClean="0">
                <a:solidFill>
                  <a:schemeClr val="bg1"/>
                </a:solidFill>
                <a:latin typeface="Times New Roman" pitchFamily="18" charset="0"/>
                <a:cs typeface="Times New Roman" pitchFamily="18" charset="0"/>
              </a:rPr>
              <a:t>kê</a:t>
            </a:r>
            <a:r>
              <a:rPr lang="en-GB" sz="1800" i="1" cap="small" dirty="0" smtClean="0">
                <a:solidFill>
                  <a:schemeClr val="bg1"/>
                </a:solidFill>
                <a:latin typeface="Times New Roman" pitchFamily="18" charset="0"/>
                <a:cs typeface="Times New Roman" pitchFamily="18" charset="0"/>
              </a:rPr>
              <a:t> </a:t>
            </a:r>
            <a:r>
              <a:rPr lang="en-GB" sz="1800" i="1" cap="small" dirty="0" err="1" smtClean="0">
                <a:solidFill>
                  <a:schemeClr val="bg1"/>
                </a:solidFill>
                <a:latin typeface="Times New Roman" pitchFamily="18" charset="0"/>
                <a:cs typeface="Times New Roman" pitchFamily="18" charset="0"/>
              </a:rPr>
              <a:t>kho</a:t>
            </a:r>
            <a:r>
              <a:rPr lang="en-GB" sz="1800" i="1" cap="small" dirty="0" smtClean="0">
                <a:solidFill>
                  <a:schemeClr val="bg1"/>
                </a:solidFill>
                <a:latin typeface="Times New Roman" pitchFamily="18" charset="0"/>
                <a:cs typeface="Times New Roman" pitchFamily="18" charset="0"/>
              </a:rPr>
              <a:t> </a:t>
            </a:r>
            <a:r>
              <a:rPr lang="en-GB" sz="1800" i="1" cap="small" dirty="0" err="1" smtClean="0">
                <a:solidFill>
                  <a:schemeClr val="bg1"/>
                </a:solidFill>
                <a:latin typeface="Times New Roman" pitchFamily="18" charset="0"/>
                <a:cs typeface="Times New Roman" pitchFamily="18" charset="0"/>
              </a:rPr>
              <a:t>ngà</a:t>
            </a:r>
            <a:r>
              <a:rPr lang="en-GB" sz="1800" i="1" cap="small" dirty="0" smtClean="0">
                <a:solidFill>
                  <a:schemeClr val="bg1"/>
                </a:solidFill>
                <a:latin typeface="Times New Roman" pitchFamily="18" charset="0"/>
                <a:cs typeface="Times New Roman" pitchFamily="18" charset="0"/>
              </a:rPr>
              <a:t> </a:t>
            </a:r>
            <a:r>
              <a:rPr lang="en-GB" sz="1800" i="1" cap="small" dirty="0" err="1" smtClean="0">
                <a:solidFill>
                  <a:schemeClr val="bg1"/>
                </a:solidFill>
                <a:latin typeface="Times New Roman" pitchFamily="18" charset="0"/>
                <a:cs typeface="Times New Roman" pitchFamily="18" charset="0"/>
              </a:rPr>
              <a:t>voi</a:t>
            </a:r>
            <a:endParaRPr lang="en-GB" sz="1800" i="1" cap="small" dirty="0" smtClean="0">
              <a:solidFill>
                <a:schemeClr val="bg1"/>
              </a:solidFill>
              <a:latin typeface="Times New Roman" pitchFamily="18" charset="0"/>
              <a:cs typeface="Times New Roman" pitchFamily="18" charset="0"/>
            </a:endParaRPr>
          </a:p>
          <a:p>
            <a:pPr marL="0" indent="0">
              <a:buNone/>
            </a:pPr>
            <a:r>
              <a:rPr lang="en-GB" sz="1800" i="1" cap="small" dirty="0" smtClean="0">
                <a:solidFill>
                  <a:schemeClr val="bg1"/>
                </a:solidFill>
                <a:latin typeface="Times New Roman" pitchFamily="18" charset="0"/>
                <a:cs typeface="Times New Roman" pitchFamily="18" charset="0"/>
              </a:rPr>
              <a:t>NGÀY 16 – 21 </a:t>
            </a:r>
            <a:r>
              <a:rPr lang="en-GB" sz="1800" i="1" cap="small" dirty="0" err="1" smtClean="0">
                <a:solidFill>
                  <a:schemeClr val="bg1"/>
                </a:solidFill>
                <a:latin typeface="Times New Roman" pitchFamily="18" charset="0"/>
                <a:cs typeface="Times New Roman" pitchFamily="18" charset="0"/>
              </a:rPr>
              <a:t>tháng</a:t>
            </a:r>
            <a:r>
              <a:rPr lang="en-GB" sz="1800" i="1" cap="small" dirty="0" smtClean="0">
                <a:solidFill>
                  <a:schemeClr val="bg1"/>
                </a:solidFill>
                <a:latin typeface="Times New Roman" pitchFamily="18" charset="0"/>
                <a:cs typeface="Times New Roman" pitchFamily="18" charset="0"/>
              </a:rPr>
              <a:t> 12, 2013</a:t>
            </a:r>
          </a:p>
        </p:txBody>
      </p:sp>
      <p:sp>
        <p:nvSpPr>
          <p:cNvPr id="14" name="TextBox 13"/>
          <p:cNvSpPr txBox="1"/>
          <p:nvPr/>
        </p:nvSpPr>
        <p:spPr>
          <a:xfrm>
            <a:off x="444139" y="2693731"/>
            <a:ext cx="1852891" cy="369332"/>
          </a:xfrm>
          <a:prstGeom prst="rect">
            <a:avLst/>
          </a:prstGeom>
          <a:noFill/>
        </p:spPr>
        <p:txBody>
          <a:bodyPr wrap="square" rtlCol="0">
            <a:spAutoFit/>
          </a:bodyPr>
          <a:lstStyle/>
          <a:p>
            <a:r>
              <a:rPr lang="en-US" cap="small" dirty="0" err="1" smtClean="0">
                <a:solidFill>
                  <a:schemeClr val="bg1">
                    <a:lumMod val="50000"/>
                  </a:schemeClr>
                </a:solidFill>
                <a:latin typeface="Times New Roman" pitchFamily="18" charset="0"/>
                <a:cs typeface="Times New Roman" pitchFamily="18" charset="0"/>
              </a:rPr>
              <a:t>Đội</a:t>
            </a:r>
            <a:r>
              <a:rPr lang="en-US" cap="small" dirty="0" smtClean="0">
                <a:solidFill>
                  <a:schemeClr val="bg1">
                    <a:lumMod val="50000"/>
                  </a:schemeClr>
                </a:solidFill>
                <a:latin typeface="Times New Roman" pitchFamily="18" charset="0"/>
                <a:cs typeface="Times New Roman" pitchFamily="18" charset="0"/>
              </a:rPr>
              <a:t> </a:t>
            </a:r>
            <a:r>
              <a:rPr lang="en-US" cap="small" dirty="0" err="1" smtClean="0">
                <a:solidFill>
                  <a:schemeClr val="bg1">
                    <a:lumMod val="50000"/>
                  </a:schemeClr>
                </a:solidFill>
                <a:latin typeface="Times New Roman" pitchFamily="18" charset="0"/>
                <a:cs typeface="Times New Roman" pitchFamily="18" charset="0"/>
              </a:rPr>
              <a:t>ngũ</a:t>
            </a:r>
            <a:r>
              <a:rPr lang="en-US" cap="small" dirty="0" smtClean="0">
                <a:solidFill>
                  <a:schemeClr val="bg1">
                    <a:lumMod val="50000"/>
                  </a:schemeClr>
                </a:solidFill>
                <a:latin typeface="Times New Roman" pitchFamily="18" charset="0"/>
                <a:cs typeface="Times New Roman" pitchFamily="18" charset="0"/>
              </a:rPr>
              <a:t> </a:t>
            </a:r>
            <a:r>
              <a:rPr lang="en-US" cap="small" dirty="0" err="1" smtClean="0">
                <a:solidFill>
                  <a:schemeClr val="bg1">
                    <a:lumMod val="50000"/>
                  </a:schemeClr>
                </a:solidFill>
                <a:latin typeface="Times New Roman" pitchFamily="18" charset="0"/>
                <a:cs typeface="Times New Roman" pitchFamily="18" charset="0"/>
              </a:rPr>
              <a:t>tư</a:t>
            </a:r>
            <a:r>
              <a:rPr lang="en-US" cap="small" dirty="0" smtClean="0">
                <a:solidFill>
                  <a:schemeClr val="bg1">
                    <a:lumMod val="50000"/>
                  </a:schemeClr>
                </a:solidFill>
                <a:latin typeface="Times New Roman" pitchFamily="18" charset="0"/>
                <a:cs typeface="Times New Roman" pitchFamily="18" charset="0"/>
              </a:rPr>
              <a:t> </a:t>
            </a:r>
            <a:r>
              <a:rPr lang="en-US" cap="small" dirty="0" err="1" smtClean="0">
                <a:solidFill>
                  <a:schemeClr val="bg1">
                    <a:lumMod val="50000"/>
                  </a:schemeClr>
                </a:solidFill>
                <a:latin typeface="Times New Roman" pitchFamily="18" charset="0"/>
                <a:cs typeface="Times New Roman" pitchFamily="18" charset="0"/>
              </a:rPr>
              <a:t>vấn</a:t>
            </a:r>
            <a:endParaRPr lang="en-US" cap="small" dirty="0" smtClean="0">
              <a:solidFill>
                <a:schemeClr val="bg1"/>
              </a:solidFill>
              <a:latin typeface="Times New Roman" pitchFamily="18" charset="0"/>
              <a:cs typeface="Times New Roman" pitchFamily="18" charset="0"/>
            </a:endParaRPr>
          </a:p>
        </p:txBody>
      </p:sp>
      <p:sp>
        <p:nvSpPr>
          <p:cNvPr id="15" name="Rectangle 14"/>
          <p:cNvSpPr/>
          <p:nvPr/>
        </p:nvSpPr>
        <p:spPr>
          <a:xfrm>
            <a:off x="473771" y="2672771"/>
            <a:ext cx="2115877" cy="3590469"/>
          </a:xfrm>
          <a:prstGeom prst="rect">
            <a:avLst/>
          </a:prstGeom>
          <a:no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5" name="TextBox 24"/>
          <p:cNvSpPr txBox="1"/>
          <p:nvPr/>
        </p:nvSpPr>
        <p:spPr>
          <a:xfrm>
            <a:off x="493401" y="3075763"/>
            <a:ext cx="2224399" cy="3170098"/>
          </a:xfrm>
          <a:prstGeom prst="rect">
            <a:avLst/>
          </a:prstGeom>
          <a:noFill/>
        </p:spPr>
        <p:txBody>
          <a:bodyPr wrap="square" rtlCol="0">
            <a:spAutoFit/>
          </a:bodyPr>
          <a:lstStyle/>
          <a:p>
            <a:r>
              <a:rPr lang="en-US" sz="1600" dirty="0" smtClean="0">
                <a:solidFill>
                  <a:schemeClr val="bg1"/>
                </a:solidFill>
                <a:latin typeface="Century Gothic"/>
                <a:cs typeface="Century Gothic"/>
              </a:rPr>
              <a:t>Festus </a:t>
            </a:r>
            <a:r>
              <a:rPr lang="en-US" sz="1600" dirty="0" err="1" smtClean="0">
                <a:solidFill>
                  <a:schemeClr val="bg1"/>
                </a:solidFill>
                <a:latin typeface="Century Gothic"/>
                <a:cs typeface="Century Gothic"/>
              </a:rPr>
              <a:t>Ihwagi</a:t>
            </a:r>
            <a:endParaRPr lang="en-US" sz="1600" dirty="0" smtClean="0">
              <a:solidFill>
                <a:schemeClr val="bg1"/>
              </a:solidFill>
              <a:latin typeface="Century Gothic"/>
              <a:cs typeface="Century Gothic"/>
            </a:endParaRPr>
          </a:p>
          <a:p>
            <a:pPr>
              <a:spcAft>
                <a:spcPts val="1200"/>
              </a:spcAft>
              <a:buFont typeface="Arial"/>
              <a:buChar char="•"/>
            </a:pPr>
            <a:r>
              <a:rPr lang="en-US" sz="1600" cap="small" dirty="0" smtClean="0">
                <a:solidFill>
                  <a:schemeClr val="bg1">
                    <a:lumMod val="65000"/>
                  </a:schemeClr>
                </a:solidFill>
                <a:latin typeface="Century Gothic"/>
                <a:cs typeface="Century Gothic"/>
              </a:rPr>
              <a:t>  Save the Elephants</a:t>
            </a:r>
          </a:p>
          <a:p>
            <a:r>
              <a:rPr lang="en-US" sz="1600" dirty="0" smtClean="0">
                <a:solidFill>
                  <a:srgbClr val="FFFFFF"/>
                </a:solidFill>
                <a:latin typeface="Century Gothic"/>
                <a:cs typeface="Century Gothic"/>
              </a:rPr>
              <a:t>Jonathan </a:t>
            </a:r>
            <a:r>
              <a:rPr lang="en-US" sz="1600" dirty="0" err="1" smtClean="0">
                <a:solidFill>
                  <a:srgbClr val="FFFFFF"/>
                </a:solidFill>
                <a:latin typeface="Century Gothic"/>
                <a:cs typeface="Century Gothic"/>
              </a:rPr>
              <a:t>Barzdo</a:t>
            </a:r>
            <a:endParaRPr lang="en-US" sz="1600" dirty="0" smtClean="0">
              <a:solidFill>
                <a:srgbClr val="FFFFFF"/>
              </a:solidFill>
              <a:latin typeface="Century Gothic"/>
              <a:cs typeface="Century Gothic"/>
            </a:endParaRPr>
          </a:p>
          <a:p>
            <a:pPr>
              <a:spcAft>
                <a:spcPts val="1200"/>
              </a:spcAft>
              <a:buFont typeface="Arial"/>
              <a:buChar char="•"/>
            </a:pPr>
            <a:r>
              <a:rPr lang="en-US" sz="1600" cap="small" dirty="0" smtClean="0">
                <a:solidFill>
                  <a:schemeClr val="bg1">
                    <a:lumMod val="65000"/>
                  </a:schemeClr>
                </a:solidFill>
                <a:latin typeface="Century Gothic"/>
                <a:cs typeface="Century Gothic"/>
              </a:rPr>
              <a:t>  CITES</a:t>
            </a:r>
          </a:p>
          <a:p>
            <a:r>
              <a:rPr lang="en-US" sz="1600" dirty="0" smtClean="0">
                <a:solidFill>
                  <a:srgbClr val="FFFFFF"/>
                </a:solidFill>
                <a:latin typeface="Century Gothic"/>
                <a:cs typeface="Century Gothic"/>
              </a:rPr>
              <a:t>Shelley </a:t>
            </a:r>
            <a:r>
              <a:rPr lang="en-US" sz="1600" dirty="0" err="1" smtClean="0">
                <a:solidFill>
                  <a:srgbClr val="FFFFFF"/>
                </a:solidFill>
                <a:latin typeface="Century Gothic"/>
                <a:cs typeface="Century Gothic"/>
              </a:rPr>
              <a:t>Waterland</a:t>
            </a:r>
            <a:endParaRPr lang="en-US" sz="1600" dirty="0" smtClean="0">
              <a:solidFill>
                <a:srgbClr val="FFFFFF"/>
              </a:solidFill>
              <a:latin typeface="Century Gothic"/>
              <a:cs typeface="Century Gothic"/>
            </a:endParaRPr>
          </a:p>
          <a:p>
            <a:pPr>
              <a:spcAft>
                <a:spcPts val="1200"/>
              </a:spcAft>
              <a:buFont typeface="Arial"/>
              <a:buChar char="•"/>
            </a:pPr>
            <a:r>
              <a:rPr lang="en-US" sz="1600" cap="small" dirty="0" smtClean="0">
                <a:solidFill>
                  <a:schemeClr val="bg1">
                    <a:lumMod val="65000"/>
                  </a:schemeClr>
                </a:solidFill>
                <a:latin typeface="Century Gothic"/>
                <a:cs typeface="Century Gothic"/>
              </a:rPr>
              <a:t>  Born Free</a:t>
            </a:r>
          </a:p>
          <a:p>
            <a:r>
              <a:rPr lang="en-US" sz="1600" dirty="0" err="1" smtClean="0">
                <a:solidFill>
                  <a:srgbClr val="FFFFFF"/>
                </a:solidFill>
                <a:latin typeface="Century Gothic"/>
                <a:cs typeface="Century Gothic"/>
              </a:rPr>
              <a:t>Mimano</a:t>
            </a:r>
            <a:r>
              <a:rPr lang="en-US" sz="1600" dirty="0" smtClean="0">
                <a:solidFill>
                  <a:srgbClr val="FFFFFF"/>
                </a:solidFill>
                <a:latin typeface="Century Gothic"/>
                <a:cs typeface="Century Gothic"/>
              </a:rPr>
              <a:t> </a:t>
            </a:r>
            <a:r>
              <a:rPr lang="en-US" sz="1600" dirty="0" err="1" smtClean="0">
                <a:solidFill>
                  <a:srgbClr val="FFFFFF"/>
                </a:solidFill>
                <a:latin typeface="Century Gothic"/>
                <a:cs typeface="Century Gothic"/>
              </a:rPr>
              <a:t>Muthondu</a:t>
            </a:r>
            <a:endParaRPr lang="en-US" sz="1600" dirty="0" smtClean="0">
              <a:solidFill>
                <a:srgbClr val="FFFFFF"/>
              </a:solidFill>
              <a:latin typeface="Century Gothic"/>
              <a:cs typeface="Century Gothic"/>
            </a:endParaRPr>
          </a:p>
          <a:p>
            <a:pPr>
              <a:spcAft>
                <a:spcPts val="1200"/>
              </a:spcAft>
              <a:buFont typeface="Arial"/>
              <a:buChar char="•"/>
            </a:pPr>
            <a:r>
              <a:rPr lang="en-US" sz="1600" cap="small" dirty="0" smtClean="0">
                <a:solidFill>
                  <a:schemeClr val="bg1">
                    <a:lumMod val="65000"/>
                  </a:schemeClr>
                </a:solidFill>
                <a:latin typeface="Century Gothic"/>
                <a:cs typeface="Century Gothic"/>
              </a:rPr>
              <a:t>  </a:t>
            </a:r>
            <a:r>
              <a:rPr lang="en-US" sz="1600" cap="small" dirty="0" err="1" smtClean="0">
                <a:solidFill>
                  <a:schemeClr val="bg1">
                    <a:lumMod val="65000"/>
                  </a:schemeClr>
                </a:solidFill>
                <a:latin typeface="Century Gothic"/>
                <a:cs typeface="Century Gothic"/>
              </a:rPr>
              <a:t>Bitywarn</a:t>
            </a:r>
            <a:r>
              <a:rPr lang="en-US" sz="1600" cap="small" dirty="0" smtClean="0">
                <a:solidFill>
                  <a:schemeClr val="bg1">
                    <a:lumMod val="65000"/>
                  </a:schemeClr>
                </a:solidFill>
                <a:latin typeface="Century Gothic"/>
                <a:cs typeface="Century Gothic"/>
              </a:rPr>
              <a:t> Consult</a:t>
            </a:r>
          </a:p>
          <a:p>
            <a:r>
              <a:rPr lang="en-US" sz="1600" dirty="0" smtClean="0">
                <a:solidFill>
                  <a:schemeClr val="bg1"/>
                </a:solidFill>
                <a:latin typeface="Century Gothic"/>
                <a:cs typeface="Century Gothic"/>
              </a:rPr>
              <a:t>Alexander Rhodes</a:t>
            </a:r>
          </a:p>
          <a:p>
            <a:pPr>
              <a:spcAft>
                <a:spcPts val="1200"/>
              </a:spcAft>
              <a:buFont typeface="Arial"/>
              <a:buChar char="•"/>
            </a:pPr>
            <a:r>
              <a:rPr lang="en-US" sz="1600" cap="small" dirty="0" smtClean="0">
                <a:solidFill>
                  <a:schemeClr val="bg1">
                    <a:lumMod val="65000"/>
                  </a:schemeClr>
                </a:solidFill>
                <a:latin typeface="Century Gothic"/>
                <a:cs typeface="Century Gothic"/>
              </a:rPr>
              <a:t>  Stop Ivory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6821</TotalTime>
  <Words>1005</Words>
  <Application>Microsoft Office PowerPoint</Application>
  <PresentationFormat>On-screen Show (4:3)</PresentationFormat>
  <Paragraphs>128</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Yêu cầu của CITES</vt:lpstr>
      <vt:lpstr>Yêu cầu của CITES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Jasmine Williamson</dc:creator>
  <cp:lastModifiedBy>Mike</cp:lastModifiedBy>
  <cp:revision>42</cp:revision>
  <dcterms:created xsi:type="dcterms:W3CDTF">2014-07-10T12:51:21Z</dcterms:created>
  <dcterms:modified xsi:type="dcterms:W3CDTF">2016-03-09T04:03:42Z</dcterms:modified>
</cp:coreProperties>
</file>