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81" r:id="rId4"/>
    <p:sldId id="257" r:id="rId5"/>
    <p:sldId id="258" r:id="rId6"/>
    <p:sldId id="260" r:id="rId7"/>
    <p:sldId id="262" r:id="rId8"/>
    <p:sldId id="263" r:id="rId9"/>
    <p:sldId id="264" r:id="rId10"/>
    <p:sldId id="265" r:id="rId11"/>
    <p:sldId id="266" r:id="rId12"/>
    <p:sldId id="267" r:id="rId13"/>
    <p:sldId id="274" r:id="rId14"/>
    <p:sldId id="268" r:id="rId15"/>
    <p:sldId id="269" r:id="rId16"/>
    <p:sldId id="279" r:id="rId17"/>
    <p:sldId id="270" r:id="rId18"/>
    <p:sldId id="271" r:id="rId19"/>
    <p:sldId id="285" r:id="rId20"/>
    <p:sldId id="286" r:id="rId21"/>
    <p:sldId id="272" r:id="rId22"/>
    <p:sldId id="273" r:id="rId23"/>
    <p:sldId id="275" r:id="rId24"/>
    <p:sldId id="278" r:id="rId25"/>
    <p:sldId id="283" r:id="rId26"/>
    <p:sldId id="284" r:id="rId27"/>
    <p:sldId id="28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5573" autoAdjust="0"/>
  </p:normalViewPr>
  <p:slideViewPr>
    <p:cSldViewPr>
      <p:cViewPr>
        <p:scale>
          <a:sx n="44" d="100"/>
          <a:sy n="44" d="100"/>
        </p:scale>
        <p:origin x="-12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tx2">
                  <a:lumMod val="40000"/>
                  <a:lumOff val="60000"/>
                </a:schemeClr>
              </a:solidFill>
            </c:spPr>
          </c:dPt>
          <c:dPt>
            <c:idx val="1"/>
            <c:bubble3D val="0"/>
            <c:spPr>
              <a:solidFill>
                <a:schemeClr val="accent2">
                  <a:lumMod val="60000"/>
                  <a:lumOff val="40000"/>
                </a:schemeClr>
              </a:solidFill>
            </c:spPr>
          </c:dPt>
          <c:dPt>
            <c:idx val="2"/>
            <c:bubble3D val="0"/>
            <c:spPr>
              <a:solidFill>
                <a:schemeClr val="accent3">
                  <a:lumMod val="60000"/>
                  <a:lumOff val="40000"/>
                </a:schemeClr>
              </a:solidFill>
            </c:spPr>
          </c:dPt>
          <c:dPt>
            <c:idx val="3"/>
            <c:bubble3D val="0"/>
            <c:spPr>
              <a:solidFill>
                <a:schemeClr val="accent4">
                  <a:lumMod val="75000"/>
                </a:schemeClr>
              </a:solidFill>
            </c:spPr>
          </c:dPt>
          <c:dPt>
            <c:idx val="6"/>
            <c:bubble3D val="0"/>
            <c:spPr>
              <a:solidFill>
                <a:srgbClr val="FF0000"/>
              </a:solidFill>
            </c:spPr>
          </c:dPt>
          <c:dLbls>
            <c:dLbl>
              <c:idx val="0"/>
              <c:tx>
                <c:rich>
                  <a:bodyPr/>
                  <a:lstStyle/>
                  <a:p>
                    <a:r>
                      <a:rPr lang="en-US"/>
                      <a:t>14</a:t>
                    </a:r>
                    <a:r>
                      <a:rPr lang="lo-LA"/>
                      <a:t>,</a:t>
                    </a:r>
                    <a:r>
                      <a:rPr lang="en-US"/>
                      <a:t>429</a:t>
                    </a:r>
                  </a:p>
                </c:rich>
              </c:tx>
              <c:showLegendKey val="0"/>
              <c:showVal val="1"/>
              <c:showCatName val="0"/>
              <c:showSerName val="0"/>
              <c:showPercent val="0"/>
              <c:showBubbleSize val="0"/>
            </c:dLbl>
            <c:dLbl>
              <c:idx val="1"/>
              <c:tx>
                <c:rich>
                  <a:bodyPr/>
                  <a:lstStyle/>
                  <a:p>
                    <a:r>
                      <a:rPr lang="en-US"/>
                      <a:t>7</a:t>
                    </a:r>
                    <a:r>
                      <a:rPr lang="lo-LA"/>
                      <a:t>,</a:t>
                    </a:r>
                    <a:r>
                      <a:rPr lang="en-US"/>
                      <a:t>395</a:t>
                    </a:r>
                  </a:p>
                </c:rich>
              </c:tx>
              <c:showLegendKey val="0"/>
              <c:showVal val="1"/>
              <c:showCatName val="0"/>
              <c:showSerName val="0"/>
              <c:showPercent val="0"/>
              <c:showBubbleSize val="0"/>
            </c:dLbl>
            <c:dLbl>
              <c:idx val="2"/>
              <c:tx>
                <c:rich>
                  <a:bodyPr/>
                  <a:lstStyle/>
                  <a:p>
                    <a:r>
                      <a:rPr lang="en-US"/>
                      <a:t>4</a:t>
                    </a:r>
                    <a:r>
                      <a:rPr lang="lo-LA"/>
                      <a:t>,</a:t>
                    </a:r>
                    <a:r>
                      <a:rPr lang="en-US"/>
                      <a:t>483</a:t>
                    </a:r>
                  </a:p>
                </c:rich>
              </c:tx>
              <c:showLegendKey val="0"/>
              <c:showVal val="1"/>
              <c:showCatName val="0"/>
              <c:showSerName val="0"/>
              <c:showPercent val="0"/>
              <c:showBubbleSize val="0"/>
            </c:dLbl>
            <c:dLbl>
              <c:idx val="3"/>
              <c:tx>
                <c:rich>
                  <a:bodyPr/>
                  <a:lstStyle/>
                  <a:p>
                    <a:r>
                      <a:rPr lang="en-US"/>
                      <a:t>3</a:t>
                    </a:r>
                    <a:r>
                      <a:rPr lang="lo-LA"/>
                      <a:t>,</a:t>
                    </a:r>
                    <a:r>
                      <a:rPr lang="en-US"/>
                      <a:t>573</a:t>
                    </a:r>
                  </a:p>
                </c:rich>
              </c:tx>
              <c:showLegendKey val="0"/>
              <c:showVal val="1"/>
              <c:showCatName val="0"/>
              <c:showSerName val="0"/>
              <c:showPercent val="0"/>
              <c:showBubbleSize val="0"/>
            </c:dLbl>
            <c:dLbl>
              <c:idx val="6"/>
              <c:layout>
                <c:manualLayout>
                  <c:x val="0.15451531058617674"/>
                  <c:y val="-9.0576698745990086E-3"/>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wildlife!$R$18:$R$24</c:f>
              <c:strCache>
                <c:ptCount val="7"/>
                <c:pt idx="0">
                  <c:v>Wild Bird</c:v>
                </c:pt>
                <c:pt idx="1">
                  <c:v>Rodentia</c:v>
                </c:pt>
                <c:pt idx="2">
                  <c:v>Reptilia</c:v>
                </c:pt>
                <c:pt idx="3">
                  <c:v>Bats</c:v>
                </c:pt>
                <c:pt idx="4">
                  <c:v>Other Mammalia</c:v>
                </c:pt>
                <c:pt idx="5">
                  <c:v>Carnival</c:v>
                </c:pt>
                <c:pt idx="6">
                  <c:v>Primate</c:v>
                </c:pt>
              </c:strCache>
            </c:strRef>
          </c:cat>
          <c:val>
            <c:numRef>
              <c:f>wildlife!$S$18:$S$24</c:f>
              <c:numCache>
                <c:formatCode>General</c:formatCode>
                <c:ptCount val="7"/>
                <c:pt idx="0">
                  <c:v>14429</c:v>
                </c:pt>
                <c:pt idx="1">
                  <c:v>7395</c:v>
                </c:pt>
                <c:pt idx="2">
                  <c:v>4483</c:v>
                </c:pt>
                <c:pt idx="3">
                  <c:v>3573</c:v>
                </c:pt>
                <c:pt idx="4">
                  <c:v>963</c:v>
                </c:pt>
                <c:pt idx="5">
                  <c:v>383</c:v>
                </c:pt>
                <c:pt idx="6">
                  <c:v>59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2464292734262736"/>
          <c:y val="0.11158501950487507"/>
          <c:w val="0.26372832811006341"/>
          <c:h val="0.77682996099024981"/>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728E15-7820-4836-82A8-1427F6CD4A4C}" type="datetimeFigureOut">
              <a:rPr lang="en-US" smtClean="0"/>
              <a:t>3/9/2016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54AB8-5AE8-4250-A715-02C3CD21E138}" type="slidenum">
              <a:rPr lang="en-US" smtClean="0"/>
              <a:t>‹#›</a:t>
            </a:fld>
            <a:endParaRPr lang="en-US"/>
          </a:p>
        </p:txBody>
      </p:sp>
    </p:spTree>
    <p:extLst>
      <p:ext uri="{BB962C8B-B14F-4D97-AF65-F5344CB8AC3E}">
        <p14:creationId xmlns:p14="http://schemas.microsoft.com/office/powerpoint/2010/main" val="243840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pitchFamily="34" charset="0"/>
                <a:ea typeface="ＭＳ Ｐゴシック" pitchFamily="34" charset="-128"/>
              </a:rPr>
              <a:t>disease-related publications per species. Thus, birds=3.33; rodents=6.48; carnivores=35.40; and bats=2.66. </a:t>
            </a:r>
          </a:p>
          <a:p>
            <a:pPr eaLnBrk="1" hangingPunct="1">
              <a:spcBef>
                <a:spcPct val="0"/>
              </a:spcBef>
            </a:pPr>
            <a:r>
              <a:rPr lang="en-US" smtClean="0">
                <a:ea typeface="ＭＳ Ｐゴシック" pitchFamily="34" charset="-128"/>
              </a:rPr>
              <a:t>Thus on a per research effort and per species basis, bats have 3.5 times as many known viruses than rodents and more than 25 times more than carnivores.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8B223A4-01EA-43C7-A9FB-424371627183}" type="slidenum">
              <a:rPr lang="en-US" sz="1200">
                <a:solidFill>
                  <a:prstClr val="black"/>
                </a:solidFill>
                <a:latin typeface="Calibri" pitchFamily="34" charset="0"/>
              </a:rPr>
              <a:pPr eaLnBrk="1" hangingPunct="1"/>
              <a:t>13</a:t>
            </a:fld>
            <a:endParaRPr lang="en-US" sz="1200">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4AB8-5AE8-4250-A715-02C3CD21E138}" type="slidenum">
              <a:rPr lang="en-US" smtClean="0"/>
              <a:t>16</a:t>
            </a:fld>
            <a:endParaRPr lang="en-US"/>
          </a:p>
        </p:txBody>
      </p:sp>
    </p:spTree>
    <p:extLst>
      <p:ext uri="{BB962C8B-B14F-4D97-AF65-F5344CB8AC3E}">
        <p14:creationId xmlns:p14="http://schemas.microsoft.com/office/powerpoint/2010/main" val="300454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Activities to realize objectives</a:t>
            </a:r>
          </a:p>
          <a:p>
            <a:endParaRPr lang="en-US" dirty="0" smtClean="0"/>
          </a:p>
          <a:p>
            <a:r>
              <a:rPr lang="en-US" dirty="0" smtClean="0"/>
              <a:t>1.	Organize a stakeholder meeting at the central level to discuss the details of the relationships between the different agencies and Wildlife Conservation Society. This will develop the working relationship and platform from support by DOFI. A review of the current STEP will be conducted to see how the wildlife legislation and infractions on-the-ground feature in the current STEP, which is more tailored to timber and logging legislation. </a:t>
            </a:r>
          </a:p>
          <a:p>
            <a:r>
              <a:rPr lang="en-US" dirty="0" smtClean="0"/>
              <a:t>2.	Based on the findings in the review and analysis of the threats and causal changes to the threats, an agreement will be drafted between the Wildlife Conservation Society and the Wildlife Division within DOFI detailing how the existing STEP produced will address the issues of hunting and illegal wildlife trade threatening the gibbon and other primate populations. </a:t>
            </a:r>
          </a:p>
          <a:p>
            <a:r>
              <a:rPr lang="en-US" dirty="0" smtClean="0"/>
              <a:t>3.	Following the central level discussions, Wildlife Inspection Division of DOFI, </a:t>
            </a:r>
            <a:r>
              <a:rPr lang="en-US" dirty="0" err="1" smtClean="0"/>
              <a:t>PoFI</a:t>
            </a:r>
            <a:r>
              <a:rPr lang="en-US" dirty="0" smtClean="0"/>
              <a:t> </a:t>
            </a:r>
            <a:r>
              <a:rPr lang="en-US" dirty="0" err="1" smtClean="0"/>
              <a:t>Bolikhamxay</a:t>
            </a:r>
            <a:r>
              <a:rPr lang="en-US" dirty="0" smtClean="0"/>
              <a:t> and WCS will held  the meeting how to implement STEPP which specify in wildlife and aquatic inspection to relevant sectors at </a:t>
            </a:r>
            <a:r>
              <a:rPr lang="en-US" dirty="0" err="1" smtClean="0"/>
              <a:t>Bolikhamxay</a:t>
            </a:r>
            <a:r>
              <a:rPr lang="en-US" dirty="0" smtClean="0"/>
              <a:t> Province.</a:t>
            </a:r>
          </a:p>
          <a:p>
            <a:r>
              <a:rPr lang="en-US" dirty="0" smtClean="0"/>
              <a:t>4.	 Development of a provincial Wildlife STEP, jointly created between the POFI and Provincial authority highlights actions to reduce threats to gibbons and other threatened or endangered species. </a:t>
            </a:r>
          </a:p>
          <a:p>
            <a:r>
              <a:rPr lang="en-US" dirty="0" smtClean="0"/>
              <a:t>5.	Creation of a patrolling protocol for strategic locations where known wildlife violations occur in </a:t>
            </a:r>
            <a:r>
              <a:rPr lang="en-US" dirty="0" err="1" smtClean="0"/>
              <a:t>Bolikhamxay</a:t>
            </a:r>
            <a:r>
              <a:rPr lang="en-US" dirty="0" smtClean="0"/>
              <a:t> Province, For example: Market known trading wildlife, on the road side, cross border trade/transit wildlife at Ban </a:t>
            </a:r>
            <a:r>
              <a:rPr lang="en-US" dirty="0" err="1" smtClean="0"/>
              <a:t>Touy</a:t>
            </a:r>
            <a:r>
              <a:rPr lang="en-US" dirty="0" smtClean="0"/>
              <a:t> and other check points. Conduct regular patrols with the aim of directly reducing threatened and endangered or other key species. </a:t>
            </a:r>
          </a:p>
          <a:p>
            <a:r>
              <a:rPr lang="en-US" dirty="0" smtClean="0"/>
              <a:t>6.	DOFI and POFI personnel use IUCN Guidelines for the Placement of Confiscated Animals (2002) for caring and managing live confiscated animals. This protocol will follow the decision tree discussed in the. If applicable and feasible, healthy gibbons may be reintroduced back into the wild following suggested practices as described in the IUCN Best Practice Guidelines for the Re-introduction of Great Apes (2007). </a:t>
            </a:r>
          </a:p>
          <a:p>
            <a:r>
              <a:rPr lang="en-US" dirty="0" smtClean="0"/>
              <a:t>7.	To monitor patrolling implementation of project, all data is stored in SMART for analysis </a:t>
            </a:r>
            <a:r>
              <a:rPr lang="en-US" dirty="0" err="1" smtClean="0"/>
              <a:t>ando</a:t>
            </a:r>
            <a:r>
              <a:rPr lang="en-US" dirty="0" smtClean="0"/>
              <a:t> feed back into the patrolling system to adapt to the rapidly changing of illegal wildlife trade situation . </a:t>
            </a:r>
          </a:p>
          <a:p>
            <a:endParaRPr lang="en-US" dirty="0" smtClean="0"/>
          </a:p>
          <a:p>
            <a:r>
              <a:rPr lang="en-US" dirty="0" smtClean="0"/>
              <a:t>8.	Each quarter, </a:t>
            </a:r>
            <a:r>
              <a:rPr lang="en-US" dirty="0" err="1" smtClean="0"/>
              <a:t>DoFI</a:t>
            </a:r>
            <a:r>
              <a:rPr lang="en-US" dirty="0" smtClean="0"/>
              <a:t> meets with </a:t>
            </a:r>
            <a:r>
              <a:rPr lang="en-US" dirty="0" err="1" smtClean="0"/>
              <a:t>PoFI</a:t>
            </a:r>
            <a:r>
              <a:rPr lang="en-US" dirty="0" smtClean="0"/>
              <a:t> to review  progress and build further support with higher-level government staff. </a:t>
            </a:r>
          </a:p>
          <a:p>
            <a:endParaRPr lang="en-US" dirty="0" smtClean="0"/>
          </a:p>
          <a:p>
            <a:r>
              <a:rPr lang="en-US" dirty="0" smtClean="0"/>
              <a:t>9.	At the end of year one, the Wildlife Division in DOFI, in conjunction with the provincial POFI will create a lessons learned report and video to highlight the strengths and weaknesses of the project implementation. </a:t>
            </a:r>
          </a:p>
          <a:p>
            <a:endParaRPr lang="en-US" dirty="0" smtClean="0"/>
          </a:p>
          <a:p>
            <a:r>
              <a:rPr lang="en-US" dirty="0" smtClean="0"/>
              <a:t>10      During the project, the central level </a:t>
            </a:r>
            <a:r>
              <a:rPr lang="en-US" dirty="0" err="1" smtClean="0"/>
              <a:t>DoFI</a:t>
            </a:r>
            <a:r>
              <a:rPr lang="en-US" dirty="0" smtClean="0"/>
              <a:t>, </a:t>
            </a:r>
            <a:r>
              <a:rPr lang="en-US" dirty="0" err="1" smtClean="0"/>
              <a:t>PoFI</a:t>
            </a:r>
            <a:r>
              <a:rPr lang="en-US" dirty="0" smtClean="0"/>
              <a:t> will increase collaboration with other agencies such as Lao Customs, Military, Police, the public prosecutor’s office and other Law enforcement agency and collaboration with Vietnam.  Joint training, intelligence sharing, and integrated planning with key agencies will be designed</a:t>
            </a:r>
          </a:p>
          <a:p>
            <a:r>
              <a:rPr lang="en-US" dirty="0" smtClean="0"/>
              <a:t>   </a:t>
            </a:r>
          </a:p>
          <a:p>
            <a:r>
              <a:rPr lang="en-US" dirty="0" smtClean="0"/>
              <a:t>11.    At the close of the project, the Wildlife Division of DOFI will seek further collaborations to build in similar activities in other areas with sensitive gibbon populations, while also disseminating lessons learned from these pilot activities. </a:t>
            </a:r>
          </a:p>
          <a:p>
            <a:endParaRPr lang="en-US" dirty="0"/>
          </a:p>
        </p:txBody>
      </p:sp>
      <p:sp>
        <p:nvSpPr>
          <p:cNvPr id="4" name="Slide Number Placeholder 3"/>
          <p:cNvSpPr>
            <a:spLocks noGrp="1"/>
          </p:cNvSpPr>
          <p:nvPr>
            <p:ph type="sldNum" sz="quarter" idx="10"/>
          </p:nvPr>
        </p:nvSpPr>
        <p:spPr/>
        <p:txBody>
          <a:bodyPr/>
          <a:lstStyle/>
          <a:p>
            <a:fld id="{C8554AB8-5AE8-4250-A715-02C3CD21E138}" type="slidenum">
              <a:rPr lang="en-US" smtClean="0"/>
              <a:t>22</a:t>
            </a:fld>
            <a:endParaRPr lang="en-US"/>
          </a:p>
        </p:txBody>
      </p:sp>
    </p:spTree>
    <p:extLst>
      <p:ext uri="{BB962C8B-B14F-4D97-AF65-F5344CB8AC3E}">
        <p14:creationId xmlns:p14="http://schemas.microsoft.com/office/powerpoint/2010/main" val="84721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E12CA2-00BE-40F4-9F9A-23F293410B10}"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66796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12CA2-00BE-40F4-9F9A-23F293410B10}"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352764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12CA2-00BE-40F4-9F9A-23F293410B10}"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308880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4"/>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641CE542-8E93-4C83-B567-A5464A69D1E4}" type="datetime1">
              <a:rPr lang="en-US"/>
              <a:pPr>
                <a:defRPr/>
              </a:pPr>
              <a:t>3/9/2016</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2669B95-AAA6-4261-816A-1EC937622457}" type="slidenum">
              <a:rPr lang="en-US"/>
              <a:pPr>
                <a:defRPr/>
              </a:pPr>
              <a:t>‹#›</a:t>
            </a:fld>
            <a:endParaRPr lang="en-US"/>
          </a:p>
        </p:txBody>
      </p:sp>
    </p:spTree>
    <p:extLst>
      <p:ext uri="{BB962C8B-B14F-4D97-AF65-F5344CB8AC3E}">
        <p14:creationId xmlns:p14="http://schemas.microsoft.com/office/powerpoint/2010/main" val="146821152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25A480-2235-4972-8467-52B5A3406AEA}" type="datetime1">
              <a:rPr lang="en-US"/>
              <a:pPr>
                <a:defRPr/>
              </a:pPr>
              <a:t>3/9/2016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01278669-B1D9-484B-B8D6-3D15036A9AE1}" type="slidenum">
              <a:rPr lang="en-US"/>
              <a:pPr>
                <a:defRPr/>
              </a:pPr>
              <a:t>‹#›</a:t>
            </a:fld>
            <a:endParaRPr lang="en-US"/>
          </a:p>
        </p:txBody>
      </p:sp>
    </p:spTree>
    <p:extLst>
      <p:ext uri="{BB962C8B-B14F-4D97-AF65-F5344CB8AC3E}">
        <p14:creationId xmlns:p14="http://schemas.microsoft.com/office/powerpoint/2010/main" val="207898083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23"/>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4"/>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25"/>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6"/>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5858FAC0-4BA6-40EA-88F4-A94B3492E1B7}" type="datetime1">
              <a:rPr lang="en-US"/>
              <a:pPr>
                <a:defRPr/>
              </a:pPr>
              <a:t>3/9/2016</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D1B2BF4D-C42E-4D65-866A-9FBF6826DD18}" type="slidenum">
              <a:rPr lang="en-US"/>
              <a:pPr>
                <a:defRPr/>
              </a:pPr>
              <a:t>‹#›</a:t>
            </a:fld>
            <a:endParaRPr lang="en-US"/>
          </a:p>
        </p:txBody>
      </p:sp>
    </p:spTree>
    <p:extLst>
      <p:ext uri="{BB962C8B-B14F-4D97-AF65-F5344CB8AC3E}">
        <p14:creationId xmlns:p14="http://schemas.microsoft.com/office/powerpoint/2010/main" val="346260848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sz="2400" smtClean="0">
              <a:solidFill>
                <a:prstClr val="black"/>
              </a:solidFill>
              <a:latin typeface="Arial" pitchFamily="34" charset="0"/>
              <a:ea typeface="ＭＳ Ｐゴシック" pitchFamily="34" charset="-128"/>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380C0DAD-BA5A-44D8-9BBD-EE717274D2D0}" type="datetime1">
              <a:rPr lang="en-US"/>
              <a:pPr>
                <a:defRPr/>
              </a:pPr>
              <a:t>3/9/2016</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0552CCC-5CA1-4B60-B537-E73471067541}" type="slidenum">
              <a:rPr lang="en-US"/>
              <a:pPr>
                <a:defRPr/>
              </a:pPr>
              <a:t>‹#›</a:t>
            </a:fld>
            <a:endParaRPr lang="en-US"/>
          </a:p>
        </p:txBody>
      </p:sp>
    </p:spTree>
    <p:extLst>
      <p:ext uri="{BB962C8B-B14F-4D97-AF65-F5344CB8AC3E}">
        <p14:creationId xmlns:p14="http://schemas.microsoft.com/office/powerpoint/2010/main" val="337312473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sz="2400" smtClean="0">
              <a:solidFill>
                <a:prstClr val="black"/>
              </a:solidFill>
              <a:latin typeface="Arial" pitchFamily="34" charset="0"/>
              <a:ea typeface="ＭＳ Ｐゴシック" pitchFamily="34" charset="-128"/>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3"/>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1" name="Rectangle 2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AF2E7200-C385-466B-978B-12FA2163591C}" type="datetime1">
              <a:rPr lang="en-US"/>
              <a:pPr>
                <a:defRPr/>
              </a:pPr>
              <a:t>3/9/2016</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77100401-A8AC-49E5-AF61-C2ECBC6A0B76}" type="slidenum">
              <a:rPr lang="en-US"/>
              <a:pPr>
                <a:defRPr/>
              </a:pPr>
              <a:t>‹#›</a:t>
            </a:fld>
            <a:endParaRPr lang="en-US"/>
          </a:p>
        </p:txBody>
      </p:sp>
    </p:spTree>
    <p:extLst>
      <p:ext uri="{BB962C8B-B14F-4D97-AF65-F5344CB8AC3E}">
        <p14:creationId xmlns:p14="http://schemas.microsoft.com/office/powerpoint/2010/main" val="62243353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BB5916CA-9249-4331-AD0C-671C2301F30C}" type="datetime1">
              <a:rPr lang="en-US"/>
              <a:pPr>
                <a:defRPr/>
              </a:pPr>
              <a:t>3/9/2016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12CB4C2B-67BE-4AB8-A22F-FA4F66E31AF4}" type="slidenum">
              <a:rPr lang="en-US"/>
              <a:pPr>
                <a:defRPr/>
              </a:pPr>
              <a:t>‹#›</a:t>
            </a:fld>
            <a:endParaRPr lang="en-US"/>
          </a:p>
        </p:txBody>
      </p:sp>
    </p:spTree>
    <p:extLst>
      <p:ext uri="{BB962C8B-B14F-4D97-AF65-F5344CB8AC3E}">
        <p14:creationId xmlns:p14="http://schemas.microsoft.com/office/powerpoint/2010/main" val="3781395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4"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8" name="Date Placeholder 1"/>
          <p:cNvSpPr>
            <a:spLocks noGrp="1"/>
          </p:cNvSpPr>
          <p:nvPr>
            <p:ph type="dt" sz="half" idx="10"/>
          </p:nvPr>
        </p:nvSpPr>
        <p:spPr/>
        <p:txBody>
          <a:bodyPr/>
          <a:lstStyle>
            <a:lvl1pPr>
              <a:defRPr/>
            </a:lvl1pPr>
          </a:lstStyle>
          <a:p>
            <a:pPr>
              <a:defRPr/>
            </a:pPr>
            <a:fld id="{1836AAAD-5599-4FF1-AB47-ED5B623E7A15}" type="datetime1">
              <a:rPr lang="en-US"/>
              <a:pPr>
                <a:defRPr/>
              </a:pPr>
              <a:t>3/9/2016</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7577987B-D10B-40E9-AA88-2F6F3FA94A5F}" type="slidenum">
              <a:rPr lang="en-US"/>
              <a:pPr>
                <a:defRPr/>
              </a:pPr>
              <a:t>‹#›</a:t>
            </a:fld>
            <a:endParaRPr lang="en-US"/>
          </a:p>
        </p:txBody>
      </p:sp>
    </p:spTree>
    <p:extLst>
      <p:ext uri="{BB962C8B-B14F-4D97-AF65-F5344CB8AC3E}">
        <p14:creationId xmlns:p14="http://schemas.microsoft.com/office/powerpoint/2010/main" val="1892035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24"/>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12DE2D7C-F1C3-490B-94E5-2E5E1889AEA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23FD216-982D-47FD-A272-A1ADC31D6B9F}" type="datetime1">
              <a:rPr lang="en-US"/>
              <a:pPr>
                <a:defRPr/>
              </a:pPr>
              <a:t>3/9/2016</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7784454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12CA2-00BE-40F4-9F9A-23F293410B10}"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1710191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24"/>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D68AFF45-B62C-4567-A17A-875ABD0C31B0}"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5A6B7229-32EF-4B31-AFAE-B42B7C82CCB7}" type="datetime1">
              <a:rPr lang="en-US"/>
              <a:pPr>
                <a:defRPr/>
              </a:pPr>
              <a:t>3/9/2016</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extLst>
      <p:ext uri="{BB962C8B-B14F-4D97-AF65-F5344CB8AC3E}">
        <p14:creationId xmlns:p14="http://schemas.microsoft.com/office/powerpoint/2010/main" val="3106884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CF8554-6258-4641-AD25-93FE0915462E}" type="datetime1">
              <a:rPr lang="en-US"/>
              <a:pPr>
                <a:defRPr/>
              </a:pPr>
              <a:t>3/9/2016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36BA67-06FC-462A-A5E7-A03CA3C9B593}" type="slidenum">
              <a:rPr lang="en-US"/>
              <a:pPr>
                <a:defRPr/>
              </a:pPr>
              <a:t>‹#›</a:t>
            </a:fld>
            <a:endParaRPr lang="en-US"/>
          </a:p>
        </p:txBody>
      </p:sp>
    </p:spTree>
    <p:extLst>
      <p:ext uri="{BB962C8B-B14F-4D97-AF65-F5344CB8AC3E}">
        <p14:creationId xmlns:p14="http://schemas.microsoft.com/office/powerpoint/2010/main" val="136538372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23"/>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2E9DF393-3CC4-441C-A0A2-A5A022ABB857}"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4422376B-BB1D-403A-A1EE-9557F622AF65}" type="datetime1">
              <a:rPr lang="en-US"/>
              <a:pPr>
                <a:defRPr/>
              </a:pPr>
              <a:t>3/9/2016</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1925317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4"/>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E98B2D39-B647-46E9-BA67-A1FB87717293}" type="datetime1">
              <a:rPr lang="en-US"/>
              <a:pPr>
                <a:defRPr/>
              </a:pPr>
              <a:t>3/9/2016</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6D6A7051-C0F7-4AA2-88CE-8993FEE7DF62}" type="slidenum">
              <a:rPr lang="en-US"/>
              <a:pPr>
                <a:defRPr/>
              </a:pPr>
              <a:t>‹#›</a:t>
            </a:fld>
            <a:endParaRPr lang="en-US"/>
          </a:p>
        </p:txBody>
      </p:sp>
    </p:spTree>
    <p:extLst>
      <p:ext uri="{BB962C8B-B14F-4D97-AF65-F5344CB8AC3E}">
        <p14:creationId xmlns:p14="http://schemas.microsoft.com/office/powerpoint/2010/main" val="340759169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5CAB25-BD22-4652-A78F-4001222F2530}" type="datetime1">
              <a:rPr lang="en-US"/>
              <a:pPr>
                <a:defRPr/>
              </a:pPr>
              <a:t>3/9/2016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CEB8BBDC-2E81-4857-A23E-CE237DD17180}" type="slidenum">
              <a:rPr lang="en-US"/>
              <a:pPr>
                <a:defRPr/>
              </a:pPr>
              <a:t>‹#›</a:t>
            </a:fld>
            <a:endParaRPr lang="en-US"/>
          </a:p>
        </p:txBody>
      </p:sp>
    </p:spTree>
    <p:extLst>
      <p:ext uri="{BB962C8B-B14F-4D97-AF65-F5344CB8AC3E}">
        <p14:creationId xmlns:p14="http://schemas.microsoft.com/office/powerpoint/2010/main" val="134842164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23"/>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4"/>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25"/>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6"/>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4CD7B584-C989-4154-A5C6-2C26EADC7952}" type="datetime1">
              <a:rPr lang="en-US"/>
              <a:pPr>
                <a:defRPr/>
              </a:pPr>
              <a:t>3/9/2016</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DC77520-5001-40B7-AD26-A51809999373}" type="slidenum">
              <a:rPr lang="en-US"/>
              <a:pPr>
                <a:defRPr/>
              </a:pPr>
              <a:t>‹#›</a:t>
            </a:fld>
            <a:endParaRPr lang="en-US"/>
          </a:p>
        </p:txBody>
      </p:sp>
    </p:spTree>
    <p:extLst>
      <p:ext uri="{BB962C8B-B14F-4D97-AF65-F5344CB8AC3E}">
        <p14:creationId xmlns:p14="http://schemas.microsoft.com/office/powerpoint/2010/main" val="65521211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sz="2400" smtClean="0">
              <a:solidFill>
                <a:prstClr val="black"/>
              </a:solidFill>
              <a:latin typeface="Arial" pitchFamily="34" charset="0"/>
              <a:ea typeface="ＭＳ Ｐゴシック" pitchFamily="34" charset="-128"/>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FD4C879D-DB67-478F-AD0C-A153C6DABC97}" type="datetime1">
              <a:rPr lang="en-US"/>
              <a:pPr>
                <a:defRPr/>
              </a:pPr>
              <a:t>3/9/2016</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42D8984-4D59-4649-B841-5AA91CA99D29}" type="slidenum">
              <a:rPr lang="en-US"/>
              <a:pPr>
                <a:defRPr/>
              </a:pPr>
              <a:t>‹#›</a:t>
            </a:fld>
            <a:endParaRPr lang="en-US"/>
          </a:p>
        </p:txBody>
      </p:sp>
    </p:spTree>
    <p:extLst>
      <p:ext uri="{BB962C8B-B14F-4D97-AF65-F5344CB8AC3E}">
        <p14:creationId xmlns:p14="http://schemas.microsoft.com/office/powerpoint/2010/main" val="43926018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defTabSz="457200" fontAlgn="base">
              <a:spcBef>
                <a:spcPct val="0"/>
              </a:spcBef>
              <a:spcAft>
                <a:spcPct val="0"/>
              </a:spcAft>
            </a:pPr>
            <a:endParaRPr lang="en-US" sz="2400" smtClean="0">
              <a:solidFill>
                <a:prstClr val="black"/>
              </a:solidFill>
              <a:latin typeface="Arial" pitchFamily="34" charset="0"/>
              <a:ea typeface="ＭＳ Ｐゴシック" pitchFamily="34" charset="-128"/>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3"/>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1" name="Rectangle 2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9465CCBD-5194-44DE-B61D-9F60B682E2AA}" type="datetime1">
              <a:rPr lang="en-US"/>
              <a:pPr>
                <a:defRPr/>
              </a:pPr>
              <a:t>3/9/2016</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2961B7B9-47A1-4549-A836-4B18D1060DCB}" type="slidenum">
              <a:rPr lang="en-US"/>
              <a:pPr>
                <a:defRPr/>
              </a:pPr>
              <a:t>‹#›</a:t>
            </a:fld>
            <a:endParaRPr lang="en-US"/>
          </a:p>
        </p:txBody>
      </p:sp>
    </p:spTree>
    <p:extLst>
      <p:ext uri="{BB962C8B-B14F-4D97-AF65-F5344CB8AC3E}">
        <p14:creationId xmlns:p14="http://schemas.microsoft.com/office/powerpoint/2010/main" val="29198084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D4DFDCC9-39C6-46A9-BDC8-C6B36FF32B5D}" type="datetime1">
              <a:rPr lang="en-US"/>
              <a:pPr>
                <a:defRPr/>
              </a:pPr>
              <a:t>3/9/2016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8EE361-3821-4745-956A-385F9FDA1FDB}" type="slidenum">
              <a:rPr lang="en-US"/>
              <a:pPr>
                <a:defRPr/>
              </a:pPr>
              <a:t>‹#›</a:t>
            </a:fld>
            <a:endParaRPr lang="en-US"/>
          </a:p>
        </p:txBody>
      </p:sp>
    </p:spTree>
    <p:extLst>
      <p:ext uri="{BB962C8B-B14F-4D97-AF65-F5344CB8AC3E}">
        <p14:creationId xmlns:p14="http://schemas.microsoft.com/office/powerpoint/2010/main" val="2275430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4"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8" name="Date Placeholder 1"/>
          <p:cNvSpPr>
            <a:spLocks noGrp="1"/>
          </p:cNvSpPr>
          <p:nvPr>
            <p:ph type="dt" sz="half" idx="10"/>
          </p:nvPr>
        </p:nvSpPr>
        <p:spPr/>
        <p:txBody>
          <a:bodyPr/>
          <a:lstStyle>
            <a:lvl1pPr>
              <a:defRPr/>
            </a:lvl1pPr>
          </a:lstStyle>
          <a:p>
            <a:pPr>
              <a:defRPr/>
            </a:pPr>
            <a:fld id="{3BDA2903-000D-4AE7-98AD-BEF7554E6AE3}" type="datetime1">
              <a:rPr lang="en-US"/>
              <a:pPr>
                <a:defRPr/>
              </a:pPr>
              <a:t>3/9/2016</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D99B948A-33DA-477C-97A5-F98D7BC83495}" type="slidenum">
              <a:rPr lang="en-US"/>
              <a:pPr>
                <a:defRPr/>
              </a:pPr>
              <a:t>‹#›</a:t>
            </a:fld>
            <a:endParaRPr lang="en-US"/>
          </a:p>
        </p:txBody>
      </p:sp>
    </p:spTree>
    <p:extLst>
      <p:ext uri="{BB962C8B-B14F-4D97-AF65-F5344CB8AC3E}">
        <p14:creationId xmlns:p14="http://schemas.microsoft.com/office/powerpoint/2010/main" val="201441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E12CA2-00BE-40F4-9F9A-23F293410B10}"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4172784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24"/>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0606F107-CA09-4AE7-B8B3-B7DCE473F63D}"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707F3F2-B894-4E64-995D-69B6A182CC8C}" type="datetime1">
              <a:rPr lang="en-US"/>
              <a:pPr>
                <a:defRPr/>
              </a:pPr>
              <a:t>3/9/2016</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305839580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24"/>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E33EF0B5-D21F-4BD3-A10A-223E655CA4FE}"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FB368727-795B-4FF8-8146-3362DFA296C8}" type="datetime1">
              <a:rPr lang="en-US"/>
              <a:pPr>
                <a:defRPr/>
              </a:pPr>
              <a:t>3/9/2016</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extLst>
      <p:ext uri="{BB962C8B-B14F-4D97-AF65-F5344CB8AC3E}">
        <p14:creationId xmlns:p14="http://schemas.microsoft.com/office/powerpoint/2010/main" val="2165288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A06E1D-66A5-4953-9F4B-DED7C8D5F857}" type="datetime1">
              <a:rPr lang="en-US"/>
              <a:pPr>
                <a:defRPr/>
              </a:pPr>
              <a:t>3/9/2016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70CD68-6F19-4F43-AA06-3BA4879899EA}" type="slidenum">
              <a:rPr lang="en-US"/>
              <a:pPr>
                <a:defRPr/>
              </a:pPr>
              <a:t>‹#›</a:t>
            </a:fld>
            <a:endParaRPr lang="en-US"/>
          </a:p>
        </p:txBody>
      </p:sp>
    </p:spTree>
    <p:extLst>
      <p:ext uri="{BB962C8B-B14F-4D97-AF65-F5344CB8AC3E}">
        <p14:creationId xmlns:p14="http://schemas.microsoft.com/office/powerpoint/2010/main" val="76597835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6" name="Rectangle 23"/>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7"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73C7A0A-0EA0-4C8A-BD96-6701520C42E0}"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A33BFB-E432-4766-91EF-68D220E76812}" type="datetime1">
              <a:rPr lang="en-US"/>
              <a:pPr>
                <a:defRPr/>
              </a:pPr>
              <a:t>3/9/2016</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9971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E12CA2-00BE-40F4-9F9A-23F293410B10}"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182656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E12CA2-00BE-40F4-9F9A-23F293410B10}" type="datetimeFigureOut">
              <a:rPr lang="en-US" smtClean="0"/>
              <a:t>3/9/2016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248559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E12CA2-00BE-40F4-9F9A-23F293410B10}" type="datetimeFigureOut">
              <a:rPr lang="en-US" smtClean="0"/>
              <a:t>3/9/2016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185787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12CA2-00BE-40F4-9F9A-23F293410B10}" type="datetimeFigureOut">
              <a:rPr lang="en-US" smtClean="0"/>
              <a:t>3/9/2016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165302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12CA2-00BE-40F4-9F9A-23F293410B10}"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240376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12CA2-00BE-40F4-9F9A-23F293410B10}"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52ACF5-7E21-46D3-9DBA-709CB3C66352}" type="slidenum">
              <a:rPr lang="en-US" smtClean="0"/>
              <a:t>‹#›</a:t>
            </a:fld>
            <a:endParaRPr lang="en-US"/>
          </a:p>
        </p:txBody>
      </p:sp>
    </p:spTree>
    <p:extLst>
      <p:ext uri="{BB962C8B-B14F-4D97-AF65-F5344CB8AC3E}">
        <p14:creationId xmlns:p14="http://schemas.microsoft.com/office/powerpoint/2010/main" val="51018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12CA2-00BE-40F4-9F9A-23F293410B10}" type="datetimeFigureOut">
              <a:rPr lang="en-US" smtClean="0"/>
              <a:t>3/9/2016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2ACF5-7E21-46D3-9DBA-709CB3C66352}" type="slidenum">
              <a:rPr lang="en-US" smtClean="0"/>
              <a:t>‹#›</a:t>
            </a:fld>
            <a:endParaRPr lang="en-US"/>
          </a:p>
        </p:txBody>
      </p:sp>
    </p:spTree>
    <p:extLst>
      <p:ext uri="{BB962C8B-B14F-4D97-AF65-F5344CB8AC3E}">
        <p14:creationId xmlns:p14="http://schemas.microsoft.com/office/powerpoint/2010/main" val="3693908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fontAlgn="base">
              <a:spcBef>
                <a:spcPct val="0"/>
              </a:spcBef>
              <a:spcAft>
                <a:spcPct val="0"/>
              </a:spcAft>
              <a:defRPr/>
            </a:pPr>
            <a:fld id="{EDF49565-6631-483C-8109-9306E9653B3F}" type="datetime1">
              <a:rPr lang="en-US">
                <a:latin typeface="Arial" pitchFamily="34" charset="0"/>
                <a:ea typeface="ＭＳ Ｐゴシック" pitchFamily="34" charset="-128"/>
              </a:rPr>
              <a:pPr defTabSz="457200" fontAlgn="base">
                <a:spcBef>
                  <a:spcPct val="0"/>
                </a:spcBef>
                <a:spcAft>
                  <a:spcPct val="0"/>
                </a:spcAft>
                <a:defRPr/>
              </a:pPr>
              <a:t>3/9/2016</a:t>
            </a:fld>
            <a:endParaRPr lang="en-US">
              <a:latin typeface="Arial" pitchFamily="34" charset="0"/>
              <a:ea typeface="ＭＳ Ｐゴシック" pitchFamily="34"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128"/>
                <a:cs typeface="+mn-cs"/>
              </a:defRPr>
            </a:lvl1pPr>
          </a:lstStyle>
          <a:p>
            <a:pPr defTabSz="457200" fontAlgn="base">
              <a:spcBef>
                <a:spcPct val="0"/>
              </a:spcBef>
              <a:spcAft>
                <a:spcPct val="0"/>
              </a:spcAft>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88A44D"/>
                </a:solidFill>
              </a:defRPr>
            </a:lvl1pPr>
          </a:lstStyle>
          <a:p>
            <a:pPr defTabSz="457200" fontAlgn="base">
              <a:spcBef>
                <a:spcPct val="0"/>
              </a:spcBef>
              <a:spcAft>
                <a:spcPct val="0"/>
              </a:spcAft>
              <a:defRPr/>
            </a:pPr>
            <a:fld id="{A9DE5AF7-11D0-4E4D-A3DF-EE5D6839C2A9}" type="slidenum">
              <a:rPr lang="en-US">
                <a:latin typeface="Arial" pitchFamily="34" charset="0"/>
                <a:ea typeface="ＭＳ Ｐゴシック" pitchFamily="34" charset="-128"/>
              </a:rPr>
              <a:pPr defTabSz="457200" fontAlgn="base">
                <a:spcBef>
                  <a:spcPct val="0"/>
                </a:spcBef>
                <a:spcAft>
                  <a:spcPct val="0"/>
                </a:spcAft>
                <a:defRPr/>
              </a:pPr>
              <a:t>‹#›</a:t>
            </a:fld>
            <a:endParaRPr lang="en-US">
              <a:latin typeface="Arial" pitchFamily="34" charset="0"/>
              <a:ea typeface="ＭＳ Ｐゴシック" pitchFamily="34" charset="-128"/>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42184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kern="1200">
          <a:solidFill>
            <a:srgbClr val="88A44D"/>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0"/>
          <a:cs typeface="ＭＳ Ｐゴシック" charset="0"/>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0"/>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ＭＳ Ｐゴシック" charset="0"/>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ＭＳ Ｐゴシック" charset="0"/>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prstClr val="black"/>
              </a:solidFill>
              <a:latin typeface="Arial" pitchFamily="34" charset="0"/>
              <a:ea typeface="ＭＳ Ｐゴシック" pitchFamily="34"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fontAlgn="base">
              <a:spcBef>
                <a:spcPct val="0"/>
              </a:spcBef>
              <a:spcAft>
                <a:spcPct val="0"/>
              </a:spcAft>
              <a:defRPr/>
            </a:pPr>
            <a:fld id="{596F6753-93BF-4A80-A44B-EE588C2F8E8D}" type="datetime1">
              <a:rPr lang="en-US">
                <a:latin typeface="Arial" pitchFamily="34" charset="0"/>
                <a:ea typeface="ＭＳ Ｐゴシック" pitchFamily="34" charset="-128"/>
              </a:rPr>
              <a:pPr defTabSz="457200" fontAlgn="base">
                <a:spcBef>
                  <a:spcPct val="0"/>
                </a:spcBef>
                <a:spcAft>
                  <a:spcPct val="0"/>
                </a:spcAft>
                <a:defRPr/>
              </a:pPr>
              <a:t>3/9/2016</a:t>
            </a:fld>
            <a:endParaRPr lang="en-US">
              <a:latin typeface="Arial" pitchFamily="34" charset="0"/>
              <a:ea typeface="ＭＳ Ｐゴシック" pitchFamily="34"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128"/>
                <a:cs typeface="+mn-cs"/>
              </a:defRPr>
            </a:lvl1pPr>
          </a:lstStyle>
          <a:p>
            <a:pPr defTabSz="457200" fontAlgn="base">
              <a:spcBef>
                <a:spcPct val="0"/>
              </a:spcBef>
              <a:spcAft>
                <a:spcPct val="0"/>
              </a:spcAft>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fontAlgn="base">
              <a:spcBef>
                <a:spcPct val="0"/>
              </a:spcBef>
              <a:spcAft>
                <a:spcPct val="0"/>
              </a:spcAft>
              <a:defRPr/>
            </a:pPr>
            <a:endParaRPr lang="en-US" dirty="0">
              <a:solidFill>
                <a:prstClr val="black"/>
              </a:solidFill>
              <a:latin typeface="Arial" charset="0"/>
              <a:ea typeface="ＭＳ Ｐゴシック" charset="-128"/>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fontAlgn="base">
              <a:spcBef>
                <a:spcPct val="0"/>
              </a:spcBef>
              <a:spcAft>
                <a:spcPct val="0"/>
              </a:spcAft>
              <a:defRPr/>
            </a:pPr>
            <a:endParaRPr lang="en-US">
              <a:solidFill>
                <a:prstClr val="black"/>
              </a:solidFill>
              <a:latin typeface="Arial" charset="0"/>
              <a:ea typeface="ＭＳ Ｐゴシック" charset="-128"/>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88A44D"/>
                </a:solidFill>
              </a:defRPr>
            </a:lvl1pPr>
          </a:lstStyle>
          <a:p>
            <a:pPr defTabSz="457200" fontAlgn="base">
              <a:spcBef>
                <a:spcPct val="0"/>
              </a:spcBef>
              <a:spcAft>
                <a:spcPct val="0"/>
              </a:spcAft>
              <a:defRPr/>
            </a:pPr>
            <a:fld id="{105F55FA-3A90-40FE-840E-2F6E6D5ED0EA}" type="slidenum">
              <a:rPr lang="en-US">
                <a:latin typeface="Arial" pitchFamily="34" charset="0"/>
                <a:ea typeface="ＭＳ Ｐゴシック" pitchFamily="34" charset="-128"/>
              </a:rPr>
              <a:pPr defTabSz="457200" fontAlgn="base">
                <a:spcBef>
                  <a:spcPct val="0"/>
                </a:spcBef>
                <a:spcAft>
                  <a:spcPct val="0"/>
                </a:spcAft>
                <a:defRPr/>
              </a:pPr>
              <a:t>‹#›</a:t>
            </a:fld>
            <a:endParaRPr lang="en-US">
              <a:latin typeface="Arial" pitchFamily="34" charset="0"/>
              <a:ea typeface="ＭＳ Ｐゴシック" pitchFamily="34" charset="-128"/>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61738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300" kern="1200">
          <a:solidFill>
            <a:srgbClr val="88A44D"/>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3300">
          <a:solidFill>
            <a:srgbClr val="88A44D"/>
          </a:solidFill>
          <a:latin typeface="Georgia" pitchFamily="18" charset="0"/>
          <a:ea typeface="ＭＳ Ｐゴシック" charset="0"/>
          <a:cs typeface="ＭＳ Ｐゴシック"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0"/>
          <a:cs typeface="ＭＳ Ｐゴシック" charset="0"/>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0"/>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ＭＳ Ｐゴシック" charset="0"/>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ＭＳ Ｐゴシック" charset="0"/>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417513" y="365125"/>
            <a:ext cx="7772400" cy="1752600"/>
          </a:xfrm>
        </p:spPr>
        <p:txBody>
          <a:bodyPr/>
          <a:lstStyle/>
          <a:p>
            <a:r>
              <a:rPr lang="en-US" dirty="0" smtClean="0">
                <a:latin typeface="Saysettha Unicode" pitchFamily="34" charset="-34"/>
                <a:ea typeface="ＭＳ Ｐゴシック" pitchFamily="34" charset="-128"/>
                <a:cs typeface="Saysettha Unicode" pitchFamily="34" charset="-34"/>
              </a:rPr>
              <a:t>Current WCS Action on </a:t>
            </a:r>
            <a:br>
              <a:rPr lang="en-US" dirty="0" smtClean="0">
                <a:latin typeface="Saysettha Unicode" pitchFamily="34" charset="-34"/>
                <a:ea typeface="ＭＳ Ｐゴシック" pitchFamily="34" charset="-128"/>
                <a:cs typeface="Saysettha Unicode" pitchFamily="34" charset="-34"/>
              </a:rPr>
            </a:br>
            <a:r>
              <a:rPr lang="en-US" dirty="0" smtClean="0">
                <a:latin typeface="Saysettha Unicode" pitchFamily="34" charset="-34"/>
                <a:ea typeface="ＭＳ Ｐゴシック" pitchFamily="34" charset="-128"/>
                <a:cs typeface="Saysettha Unicode" pitchFamily="34" charset="-34"/>
              </a:rPr>
              <a:t>Wildlife Trade in Lao PDR</a:t>
            </a:r>
            <a:endParaRPr lang="en-US" dirty="0" smtClean="0">
              <a:ea typeface="ＭＳ Ｐゴシック" pitchFamily="34" charset="-128"/>
            </a:endParaRPr>
          </a:p>
        </p:txBody>
      </p:sp>
      <p:pic>
        <p:nvPicPr>
          <p:cNvPr id="13315" name="Picture 4" descr="C:\Users\Alex\Documents\2LA30\wcs-emblem sma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5334000"/>
            <a:ext cx="8397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p:cNvSpPr>
            <a:spLocks noGrp="1"/>
          </p:cNvSpPr>
          <p:nvPr>
            <p:ph type="subTitle" idx="1"/>
          </p:nvPr>
        </p:nvSpPr>
        <p:spPr>
          <a:xfrm>
            <a:off x="1368425" y="2780928"/>
            <a:ext cx="6400800" cy="1752600"/>
          </a:xfrm>
        </p:spPr>
        <p:txBody>
          <a:bodyPr/>
          <a:lstStyle/>
          <a:p>
            <a:pPr>
              <a:buFont typeface="Wingdings 2" charset="0"/>
              <a:buNone/>
              <a:defRPr/>
            </a:pPr>
            <a:endParaRPr lang="en-US" dirty="0" smtClean="0">
              <a:cs typeface="+mn-cs"/>
            </a:endParaRPr>
          </a:p>
          <a:p>
            <a:pPr>
              <a:buFont typeface="Wingdings 2" charset="0"/>
              <a:buNone/>
              <a:defRPr/>
            </a:pPr>
            <a:r>
              <a:rPr lang="lo-LA" dirty="0" smtClean="0">
                <a:cs typeface="+mn-cs"/>
              </a:rPr>
              <a:t>Soubanh  silithammavong</a:t>
            </a:r>
          </a:p>
        </p:txBody>
      </p:sp>
    </p:spTree>
    <p:extLst>
      <p:ext uri="{BB962C8B-B14F-4D97-AF65-F5344CB8AC3E}">
        <p14:creationId xmlns:p14="http://schemas.microsoft.com/office/powerpoint/2010/main" val="2134915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lo-LA" dirty="0" smtClean="0"/>
              <a:t>Road side stall</a:t>
            </a:r>
            <a:endParaRPr lang="en-US" dirty="0"/>
          </a:p>
        </p:txBody>
      </p:sp>
      <p:pic>
        <p:nvPicPr>
          <p:cNvPr id="24579" name="Picture 2" descr="D:\Ko_WCS Work\Ai Khamdee 22.8.2012 from Noy\P1050989.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43608" y="1034693"/>
            <a:ext cx="7128792" cy="5347931"/>
          </a:xfrm>
          <a:noFill/>
        </p:spPr>
      </p:pic>
    </p:spTree>
    <p:extLst>
      <p:ext uri="{BB962C8B-B14F-4D97-AF65-F5344CB8AC3E}">
        <p14:creationId xmlns:p14="http://schemas.microsoft.com/office/powerpoint/2010/main" val="198458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o-LA" dirty="0" smtClean="0"/>
              <a:t>Road side stall </a:t>
            </a:r>
            <a:endParaRPr lang="en-US" dirty="0"/>
          </a:p>
        </p:txBody>
      </p:sp>
      <p:pic>
        <p:nvPicPr>
          <p:cNvPr id="4" name="Picture 2" descr="C:\Users\Soubanh\Desktop\Lao Thai WEN\web page\Animal ID 0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12776"/>
            <a:ext cx="7344815" cy="48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81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txBox="1">
            <a:spLocks/>
          </p:cNvSpPr>
          <p:nvPr/>
        </p:nvSpPr>
        <p:spPr bwMode="auto">
          <a:xfrm>
            <a:off x="457200" y="2746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fontAlgn="base">
              <a:spcBef>
                <a:spcPct val="0"/>
              </a:spcBef>
              <a:spcAft>
                <a:spcPct val="0"/>
              </a:spcAft>
            </a:pPr>
            <a:r>
              <a:rPr lang="lo-LA" sz="2800" b="1" dirty="0" smtClean="0">
                <a:solidFill>
                  <a:srgbClr val="88A44D"/>
                </a:solidFill>
                <a:latin typeface="Saysettha Unicode" pitchFamily="34" charset="-34"/>
                <a:cs typeface="Saysettha Unicode" pitchFamily="34" charset="-34"/>
              </a:rPr>
              <a:t>Type of wildlife detected</a:t>
            </a:r>
            <a:endParaRPr lang="en-US" sz="2800" b="1" dirty="0" smtClean="0">
              <a:solidFill>
                <a:srgbClr val="88A44D"/>
              </a:solidFill>
              <a:latin typeface="Saysettha Unicode" pitchFamily="34" charset="-34"/>
              <a:cs typeface="Saysettha Unicode" pitchFamily="34" charset="-34"/>
            </a:endParaRPr>
          </a:p>
        </p:txBody>
      </p:sp>
      <p:sp>
        <p:nvSpPr>
          <p:cNvPr id="25603" name="Content Placeholder 2"/>
          <p:cNvSpPr>
            <a:spLocks noGrp="1"/>
          </p:cNvSpPr>
          <p:nvPr>
            <p:ph sz="quarter" idx="1"/>
          </p:nvPr>
        </p:nvSpPr>
        <p:spPr>
          <a:xfrm>
            <a:off x="288925" y="1558925"/>
            <a:ext cx="8229600" cy="4983163"/>
          </a:xfrm>
        </p:spPr>
        <p:txBody>
          <a:bodyPr/>
          <a:lstStyle/>
          <a:p>
            <a:pPr marL="0" indent="0">
              <a:lnSpc>
                <a:spcPct val="140000"/>
              </a:lnSpc>
              <a:buFont typeface="Wingdings 2" pitchFamily="18" charset="2"/>
              <a:buNone/>
            </a:pPr>
            <a:r>
              <a:rPr lang="lo-LA" sz="2000" dirty="0" smtClean="0">
                <a:latin typeface="Saysettha Unicode" pitchFamily="34" charset="-34"/>
                <a:ea typeface="ＭＳ Ｐゴシック" pitchFamily="34" charset="-128"/>
                <a:cs typeface="Saysettha Unicode" pitchFamily="34" charset="-34"/>
              </a:rPr>
              <a:t>Data collection on wildlife trade market in Lao PDR during 2010-2013, there are  215 species discovered</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Mammal 3 species</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Bat 9 species</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Carnivore 17 species</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Rodent 17 species</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Reptile 18 species</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Wild bird 138 species</a:t>
            </a:r>
          </a:p>
          <a:p>
            <a:pPr marL="0" indent="0">
              <a:lnSpc>
                <a:spcPct val="140000"/>
              </a:lnSpc>
            </a:pPr>
            <a:r>
              <a:rPr lang="lo-LA" sz="2000" dirty="0" smtClean="0">
                <a:latin typeface="Saysettha Unicode" pitchFamily="34" charset="-34"/>
                <a:ea typeface="ＭＳ Ｐゴシック" pitchFamily="34" charset="-128"/>
                <a:cs typeface="Saysettha Unicode" pitchFamily="34" charset="-34"/>
              </a:rPr>
              <a:t>Other 13 species (Serow, Wild pig, Mouse deer, Muntjac, Tree shew, Wild rabbit, Deer, Elephant, Pangolin, Guar, Spotted deer, Sunda flying lemur)</a:t>
            </a:r>
          </a:p>
          <a:p>
            <a:pPr marL="0" indent="0">
              <a:lnSpc>
                <a:spcPct val="140000"/>
              </a:lnSpc>
            </a:pPr>
            <a:endParaRPr lang="en-US" sz="2000" dirty="0" smtClean="0">
              <a:latin typeface="Saysettha Unicode" pitchFamily="34" charset="-34"/>
              <a:ea typeface="ＭＳ Ｐゴシック" pitchFamily="34" charset="-128"/>
              <a:cs typeface="Saysettha Unicode" pitchFamily="34" charset="-34"/>
            </a:endParaRPr>
          </a:p>
        </p:txBody>
      </p:sp>
    </p:spTree>
    <p:extLst>
      <p:ext uri="{BB962C8B-B14F-4D97-AF65-F5344CB8AC3E}">
        <p14:creationId xmlns:p14="http://schemas.microsoft.com/office/powerpoint/2010/main" val="145989677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158750" y="152400"/>
            <a:ext cx="842486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endParaRPr kumimoji="1" lang="en-US" sz="2800" u="sng" smtClean="0">
              <a:solidFill>
                <a:prstClr val="black"/>
              </a:solidFill>
              <a:latin typeface="Calibri" pitchFamily="34" charset="0"/>
            </a:endParaRPr>
          </a:p>
        </p:txBody>
      </p:sp>
      <p:sp>
        <p:nvSpPr>
          <p:cNvPr id="26627" name="Title 1"/>
          <p:cNvSpPr>
            <a:spLocks noGrp="1"/>
          </p:cNvSpPr>
          <p:nvPr>
            <p:ph type="title" idx="4294967295"/>
          </p:nvPr>
        </p:nvSpPr>
        <p:spPr>
          <a:xfrm>
            <a:off x="395288" y="177800"/>
            <a:ext cx="7620000" cy="715963"/>
          </a:xfrm>
        </p:spPr>
        <p:txBody>
          <a:bodyPr/>
          <a:lstStyle/>
          <a:p>
            <a:pPr algn="l"/>
            <a:r>
              <a:rPr lang="en-US" sz="3200" b="1" smtClean="0">
                <a:latin typeface="Saysettha Unicode" pitchFamily="34" charset="-34"/>
                <a:ea typeface="ＭＳ Ｐゴシック" pitchFamily="34" charset="-128"/>
                <a:cs typeface="Saysettha Unicode" pitchFamily="34" charset="-34"/>
              </a:rPr>
              <a:t>Wildlife Detected</a:t>
            </a:r>
            <a:r>
              <a:rPr lang="lo-LA" sz="3200" b="1" smtClean="0">
                <a:latin typeface="Saysettha Unicode" pitchFamily="34" charset="-34"/>
                <a:ea typeface="ＭＳ Ｐゴシック" pitchFamily="34" charset="-128"/>
                <a:cs typeface="Saysettha Unicode" pitchFamily="34" charset="-34"/>
              </a:rPr>
              <a:t>, 2010 - 2013</a:t>
            </a:r>
            <a:endParaRPr lang="en-US" sz="3200" b="1" smtClean="0">
              <a:latin typeface="Saysettha Unicode" pitchFamily="34" charset="-34"/>
              <a:ea typeface="ＭＳ Ｐゴシック" pitchFamily="34" charset="-128"/>
              <a:cs typeface="Saysettha Unicode" pitchFamily="34" charset="-34"/>
            </a:endParaRPr>
          </a:p>
        </p:txBody>
      </p:sp>
      <p:graphicFrame>
        <p:nvGraphicFramePr>
          <p:cNvPr id="4" name="Content Placeholder 3"/>
          <p:cNvGraphicFramePr>
            <a:graphicFrameLocks noGrp="1"/>
          </p:cNvGraphicFramePr>
          <p:nvPr/>
        </p:nvGraphicFramePr>
        <p:xfrm>
          <a:off x="395288" y="893763"/>
          <a:ext cx="8337550" cy="5265736"/>
        </p:xfrm>
        <a:graphic>
          <a:graphicData uri="http://schemas.openxmlformats.org/drawingml/2006/table">
            <a:tbl>
              <a:tblPr/>
              <a:tblGrid>
                <a:gridCol w="2779712"/>
                <a:gridCol w="1960563"/>
                <a:gridCol w="1798637"/>
                <a:gridCol w="1798638"/>
              </a:tblGrid>
              <a:tr h="5984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Category</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Live</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Dead</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Total</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693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Other Mammals</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26</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59</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Carnivores</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32</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351</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383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Bats</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162</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411</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573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Rodents</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2</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100</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5</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295</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7</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395</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Birds</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1</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433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12</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996</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14</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429</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Reptiles/Amphibians</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4</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336</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147</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4</a:t>
                      </a: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a:t>
                      </a: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483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Other</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240</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723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963</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Total</a:t>
                      </a:r>
                      <a:endParaRPr kumimoji="0" lang="lo-LA" sz="20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8,336</a:t>
                      </a:r>
                      <a:endPar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22,949</a:t>
                      </a:r>
                      <a:endPar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lo-LA"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rPr>
                        <a:t>31,285</a:t>
                      </a:r>
                      <a:endParaRPr kumimoji="0" lang="en-US" sz="2800" b="0" i="0" u="none" strike="noStrike" cap="none" normalizeH="0" baseline="0" smtClean="0">
                        <a:ln>
                          <a:noFill/>
                        </a:ln>
                        <a:solidFill>
                          <a:srgbClr val="000000"/>
                        </a:solidFill>
                        <a:effectLst/>
                        <a:latin typeface="Saysettha Unicode" pitchFamily="34" charset="-34"/>
                        <a:ea typeface="ＭＳ Ｐゴシック" pitchFamily="34" charset="-128"/>
                        <a:cs typeface="Saysettha Unicode" pitchFamily="34" charset="-34"/>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36752871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98216774"/>
              </p:ext>
            </p:extLst>
          </p:nvPr>
        </p:nvGraphicFramePr>
        <p:xfrm>
          <a:off x="1259632" y="908720"/>
          <a:ext cx="6552728"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449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r>
              <a:rPr lang="en-US" sz="3200" dirty="0" err="1" smtClean="0">
                <a:solidFill>
                  <a:srgbClr val="88A44D"/>
                </a:solidFill>
                <a:latin typeface="Saysettha Unicode" pitchFamily="34" charset="-34"/>
                <a:ea typeface="ＭＳ Ｐゴシック" pitchFamily="34" charset="-128"/>
                <a:cs typeface="Saysettha Unicode" pitchFamily="34" charset="-34"/>
              </a:rPr>
              <a:t>Bolikhamxay</a:t>
            </a:r>
            <a:r>
              <a:rPr lang="en-US" sz="3200" dirty="0" smtClean="0">
                <a:solidFill>
                  <a:srgbClr val="88A44D"/>
                </a:solidFill>
                <a:latin typeface="Saysettha Unicode" pitchFamily="34" charset="-34"/>
                <a:ea typeface="ＭＳ Ｐゴシック" pitchFamily="34" charset="-128"/>
                <a:cs typeface="Saysettha Unicode" pitchFamily="34" charset="-34"/>
              </a:rPr>
              <a:t> </a:t>
            </a:r>
            <a:r>
              <a:rPr lang="lo-LA" sz="3200" dirty="0" smtClean="0">
                <a:solidFill>
                  <a:srgbClr val="88A44D"/>
                </a:solidFill>
                <a:latin typeface="Saysettha Unicode" pitchFamily="34" charset="-34"/>
                <a:ea typeface="ＭＳ Ｐゴシック" pitchFamily="34" charset="-128"/>
                <a:cs typeface="Saysettha Unicode" pitchFamily="34" charset="-34"/>
              </a:rPr>
              <a:t>Arcus Work </a:t>
            </a:r>
            <a:r>
              <a:rPr lang="en-US" sz="3200" dirty="0" smtClean="0">
                <a:solidFill>
                  <a:srgbClr val="88A44D"/>
                </a:solidFill>
                <a:latin typeface="Saysettha Unicode" pitchFamily="34" charset="-34"/>
                <a:ea typeface="ＭＳ Ｐゴシック" pitchFamily="34" charset="-128"/>
                <a:cs typeface="Saysettha Unicode" pitchFamily="34" charset="-34"/>
              </a:rPr>
              <a:t>- DOFI</a:t>
            </a:r>
          </a:p>
        </p:txBody>
      </p:sp>
      <p:sp>
        <p:nvSpPr>
          <p:cNvPr id="30723" name="TextBox 7"/>
          <p:cNvSpPr txBox="1">
            <a:spLocks noChangeArrowheads="1"/>
          </p:cNvSpPr>
          <p:nvPr/>
        </p:nvSpPr>
        <p:spPr bwMode="auto">
          <a:xfrm>
            <a:off x="195263" y="1474788"/>
            <a:ext cx="34798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lnSpc>
                <a:spcPct val="150000"/>
              </a:lnSpc>
              <a:spcBef>
                <a:spcPct val="0"/>
              </a:spcBef>
              <a:spcAft>
                <a:spcPct val="0"/>
              </a:spcAft>
              <a:buFont typeface="Wingdings" pitchFamily="2" charset="2"/>
              <a:buChar char="§"/>
            </a:pPr>
            <a:r>
              <a:rPr lang="lo-LA" dirty="0" smtClean="0">
                <a:solidFill>
                  <a:prstClr val="black"/>
                </a:solidFill>
                <a:latin typeface="Saysettha Unicode" pitchFamily="34" charset="-34"/>
                <a:cs typeface="Saysettha Unicode" pitchFamily="34" charset="-34"/>
              </a:rPr>
              <a:t>2.5</a:t>
            </a:r>
            <a:r>
              <a:rPr lang="en-US" dirty="0" smtClean="0">
                <a:solidFill>
                  <a:prstClr val="black"/>
                </a:solidFill>
                <a:latin typeface="Saysettha Unicode" pitchFamily="34" charset="-34"/>
                <a:cs typeface="Saysettha Unicode" pitchFamily="34" charset="-34"/>
              </a:rPr>
              <a:t> Year Project</a:t>
            </a:r>
          </a:p>
          <a:p>
            <a:pPr defTabSz="457200" eaLnBrk="1" fontAlgn="base" hangingPunct="1">
              <a:lnSpc>
                <a:spcPct val="150000"/>
              </a:lnSpc>
              <a:spcBef>
                <a:spcPct val="0"/>
              </a:spcBef>
              <a:spcAft>
                <a:spcPct val="0"/>
              </a:spcAft>
              <a:buFont typeface="Wingdings" pitchFamily="2" charset="2"/>
              <a:buChar char="§"/>
            </a:pPr>
            <a:r>
              <a:rPr lang="en-US" dirty="0" smtClean="0">
                <a:solidFill>
                  <a:prstClr val="black"/>
                </a:solidFill>
                <a:latin typeface="Saysettha Unicode" pitchFamily="34" charset="-34"/>
                <a:cs typeface="Saysettha Unicode" pitchFamily="34" charset="-34"/>
              </a:rPr>
              <a:t>MOU with DOFI</a:t>
            </a:r>
          </a:p>
          <a:p>
            <a:pPr defTabSz="457200" eaLnBrk="1" fontAlgn="base" hangingPunct="1">
              <a:lnSpc>
                <a:spcPct val="150000"/>
              </a:lnSpc>
              <a:spcBef>
                <a:spcPct val="0"/>
              </a:spcBef>
              <a:spcAft>
                <a:spcPct val="0"/>
              </a:spcAft>
              <a:buFont typeface="Wingdings" pitchFamily="2" charset="2"/>
              <a:buChar char="§"/>
            </a:pPr>
            <a:r>
              <a:rPr lang="en-US" dirty="0" smtClean="0">
                <a:solidFill>
                  <a:prstClr val="black"/>
                </a:solidFill>
                <a:latin typeface="Saysettha Unicode" pitchFamily="34" charset="-34"/>
                <a:cs typeface="Saysettha Unicode" pitchFamily="34" charset="-34"/>
              </a:rPr>
              <a:t>Strategic &amp; Tactical Enforcement Patrol Program (STEPP)</a:t>
            </a:r>
          </a:p>
          <a:p>
            <a:pPr defTabSz="457200" eaLnBrk="1" fontAlgn="base" hangingPunct="1">
              <a:lnSpc>
                <a:spcPct val="150000"/>
              </a:lnSpc>
              <a:spcBef>
                <a:spcPct val="0"/>
              </a:spcBef>
              <a:spcAft>
                <a:spcPct val="0"/>
              </a:spcAft>
              <a:buFont typeface="Wingdings" pitchFamily="2" charset="2"/>
              <a:buChar char="§"/>
            </a:pPr>
            <a:r>
              <a:rPr lang="en-US" dirty="0" smtClean="0">
                <a:solidFill>
                  <a:prstClr val="black"/>
                </a:solidFill>
                <a:latin typeface="Saysettha Unicode" pitchFamily="34" charset="-34"/>
                <a:cs typeface="Saysettha Unicode" pitchFamily="34" charset="-34"/>
              </a:rPr>
              <a:t>Increase the DOFI capacity to decrease illegal wildlife trade (</a:t>
            </a:r>
            <a:r>
              <a:rPr lang="en-US" dirty="0" err="1" smtClean="0">
                <a:solidFill>
                  <a:prstClr val="black"/>
                </a:solidFill>
                <a:latin typeface="Saysettha Unicode" pitchFamily="34" charset="-34"/>
                <a:cs typeface="Saysettha Unicode" pitchFamily="34" charset="-34"/>
              </a:rPr>
              <a:t>Bushmeat</a:t>
            </a:r>
            <a:r>
              <a:rPr lang="en-US" dirty="0" smtClean="0">
                <a:solidFill>
                  <a:prstClr val="black"/>
                </a:solidFill>
                <a:latin typeface="Saysettha Unicode" pitchFamily="34" charset="-34"/>
                <a:cs typeface="Saysettha Unicode" pitchFamily="34" charset="-34"/>
              </a:rPr>
              <a:t> - HVW</a:t>
            </a:r>
          </a:p>
          <a:p>
            <a:pPr defTabSz="457200" eaLnBrk="1" fontAlgn="base" hangingPunct="1">
              <a:lnSpc>
                <a:spcPct val="150000"/>
              </a:lnSpc>
              <a:spcBef>
                <a:spcPct val="0"/>
              </a:spcBef>
              <a:spcAft>
                <a:spcPct val="0"/>
              </a:spcAft>
              <a:buFont typeface="Wingdings" pitchFamily="2" charset="2"/>
              <a:buChar char="§"/>
            </a:pPr>
            <a:endParaRPr lang="en-US" dirty="0" smtClean="0">
              <a:solidFill>
                <a:prstClr val="black"/>
              </a:solidFill>
              <a:latin typeface="Saysettha Unicode" pitchFamily="34" charset="-34"/>
              <a:cs typeface="Saysettha Unicode" pitchFamily="34" charset="-34"/>
            </a:endParaRPr>
          </a:p>
        </p:txBody>
      </p:sp>
      <p:pic>
        <p:nvPicPr>
          <p:cNvPr id="30724" name="Picture 7" descr="WCS libary Map Original to Print A4_rv-1 copy.png"/>
          <p:cNvPicPr>
            <a:picLocks noChangeAspect="1"/>
          </p:cNvPicPr>
          <p:nvPr/>
        </p:nvPicPr>
        <p:blipFill>
          <a:blip r:embed="rId2" cstate="print">
            <a:extLst>
              <a:ext uri="{28A0092B-C50C-407E-A947-70E740481C1C}">
                <a14:useLocalDpi xmlns:a14="http://schemas.microsoft.com/office/drawing/2010/main" val="0"/>
              </a:ext>
            </a:extLst>
          </a:blip>
          <a:srcRect t="14165" b="25273"/>
          <a:stretch>
            <a:fillRect/>
          </a:stretch>
        </p:blipFill>
        <p:spPr bwMode="auto">
          <a:xfrm>
            <a:off x="3675063" y="1747838"/>
            <a:ext cx="5160962"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43176" y="2688173"/>
            <a:ext cx="971177" cy="1136768"/>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566230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Screen Shoo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1200"/>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940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4"/>
          <p:cNvPicPr>
            <a:picLocks noChangeAspect="1" noChangeArrowheads="1"/>
          </p:cNvPicPr>
          <p:nvPr/>
        </p:nvPicPr>
        <p:blipFill>
          <a:blip r:embed="rId2"/>
          <a:srcRect/>
          <a:stretch>
            <a:fillRect/>
          </a:stretch>
        </p:blipFill>
        <p:spPr bwMode="auto">
          <a:xfrm>
            <a:off x="253053" y="1009630"/>
            <a:ext cx="8567419" cy="4875849"/>
          </a:xfrm>
          <a:prstGeom prst="rect">
            <a:avLst/>
          </a:prstGeom>
          <a:noFill/>
        </p:spPr>
      </p:pic>
    </p:spTree>
    <p:extLst>
      <p:ext uri="{BB962C8B-B14F-4D97-AF65-F5344CB8AC3E}">
        <p14:creationId xmlns:p14="http://schemas.microsoft.com/office/powerpoint/2010/main" val="39900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611560" y="544576"/>
            <a:ext cx="7848872" cy="5602019"/>
          </a:xfrm>
          <a:prstGeom prst="rect">
            <a:avLst/>
          </a:prstGeom>
          <a:noFill/>
        </p:spPr>
      </p:pic>
    </p:spTree>
    <p:extLst>
      <p:ext uri="{BB962C8B-B14F-4D97-AF65-F5344CB8AC3E}">
        <p14:creationId xmlns:p14="http://schemas.microsoft.com/office/powerpoint/2010/main" val="4114525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High Valued Wildlife</a:t>
            </a:r>
            <a:endParaRPr lang="en-US" dirty="0"/>
          </a:p>
        </p:txBody>
      </p:sp>
      <p:pic>
        <p:nvPicPr>
          <p:cNvPr id="32771" name="Picture 3" descr="20130516_07563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099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o-LA" dirty="0" smtClean="0"/>
              <a:t>Outline</a:t>
            </a:r>
            <a:endParaRPr lang="en-US" dirty="0"/>
          </a:p>
        </p:txBody>
      </p:sp>
      <p:sp>
        <p:nvSpPr>
          <p:cNvPr id="4" name="Content Placeholder 3"/>
          <p:cNvSpPr>
            <a:spLocks noGrp="1"/>
          </p:cNvSpPr>
          <p:nvPr>
            <p:ph sz="half" idx="1"/>
          </p:nvPr>
        </p:nvSpPr>
        <p:spPr>
          <a:xfrm>
            <a:off x="457200" y="1340768"/>
            <a:ext cx="4546848" cy="4785395"/>
          </a:xfrm>
        </p:spPr>
        <p:txBody>
          <a:bodyPr>
            <a:normAutofit/>
          </a:bodyPr>
          <a:lstStyle/>
          <a:p>
            <a:pPr>
              <a:lnSpc>
                <a:spcPct val="170000"/>
              </a:lnSpc>
            </a:pPr>
            <a:r>
              <a:rPr lang="lo-LA" dirty="0" smtClean="0"/>
              <a:t>Overview</a:t>
            </a:r>
          </a:p>
          <a:p>
            <a:pPr>
              <a:lnSpc>
                <a:spcPct val="170000"/>
              </a:lnSpc>
            </a:pPr>
            <a:r>
              <a:rPr lang="lo-LA" dirty="0" smtClean="0"/>
              <a:t>Wildlife Trade &amp; Health</a:t>
            </a:r>
          </a:p>
          <a:p>
            <a:pPr>
              <a:lnSpc>
                <a:spcPct val="170000"/>
              </a:lnSpc>
            </a:pPr>
            <a:r>
              <a:rPr lang="lo-LA" dirty="0" smtClean="0"/>
              <a:t>Market observation</a:t>
            </a:r>
          </a:p>
          <a:p>
            <a:pPr>
              <a:lnSpc>
                <a:spcPct val="170000"/>
              </a:lnSpc>
            </a:pPr>
            <a:r>
              <a:rPr lang="lo-LA" dirty="0" smtClean="0"/>
              <a:t>Arcus work</a:t>
            </a:r>
          </a:p>
          <a:p>
            <a:pPr>
              <a:lnSpc>
                <a:spcPct val="170000"/>
              </a:lnSpc>
            </a:pPr>
            <a:r>
              <a:rPr lang="lo-LA" dirty="0" smtClean="0"/>
              <a:t>Lao-Thai WEN</a:t>
            </a:r>
          </a:p>
          <a:p>
            <a:pPr>
              <a:lnSpc>
                <a:spcPct val="170000"/>
              </a:lnSpc>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473" y="1295769"/>
            <a:ext cx="3560180" cy="279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7473" y="3996843"/>
            <a:ext cx="3204791" cy="240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D:\Ko_WCS Work\Taking samples_Photo\LAP12 U (1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337473" y="4026384"/>
            <a:ext cx="3560180" cy="237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13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p:txBody>
          <a:bodyPr/>
          <a:lstStyle/>
          <a:p>
            <a:r>
              <a:rPr lang="en-US" sz="3200" dirty="0" err="1" smtClean="0">
                <a:solidFill>
                  <a:srgbClr val="88A44D"/>
                </a:solidFill>
                <a:latin typeface="Saysettha Unicode" pitchFamily="34" charset="-34"/>
                <a:ea typeface="ＭＳ Ｐゴシック" pitchFamily="34" charset="-128"/>
                <a:cs typeface="Saysettha Unicode" pitchFamily="34" charset="-34"/>
              </a:rPr>
              <a:t>Bolikhamxay</a:t>
            </a:r>
            <a:r>
              <a:rPr lang="en-US" sz="3200" dirty="0" smtClean="0">
                <a:solidFill>
                  <a:srgbClr val="88A44D"/>
                </a:solidFill>
                <a:latin typeface="Saysettha Unicode" pitchFamily="34" charset="-34"/>
                <a:ea typeface="ＭＳ Ｐゴシック" pitchFamily="34" charset="-128"/>
                <a:cs typeface="Saysettha Unicode" pitchFamily="34" charset="-34"/>
              </a:rPr>
              <a:t> </a:t>
            </a:r>
            <a:r>
              <a:rPr lang="en-US" sz="3200" dirty="0" err="1" smtClean="0">
                <a:solidFill>
                  <a:srgbClr val="88A44D"/>
                </a:solidFill>
                <a:latin typeface="Saysettha Unicode" pitchFamily="34" charset="-34"/>
                <a:ea typeface="ＭＳ Ｐゴシック" pitchFamily="34" charset="-128"/>
                <a:cs typeface="Saysettha Unicode" pitchFamily="34" charset="-34"/>
              </a:rPr>
              <a:t>Arcus</a:t>
            </a:r>
            <a:r>
              <a:rPr lang="en-US" sz="3200" dirty="0" smtClean="0">
                <a:solidFill>
                  <a:srgbClr val="88A44D"/>
                </a:solidFill>
                <a:latin typeface="Saysettha Unicode" pitchFamily="34" charset="-34"/>
                <a:ea typeface="ＭＳ Ｐゴシック" pitchFamily="34" charset="-128"/>
                <a:cs typeface="Saysettha Unicode" pitchFamily="34" charset="-34"/>
              </a:rPr>
              <a:t> Work</a:t>
            </a:r>
            <a:r>
              <a:rPr lang="lo-LA" sz="3200" dirty="0" smtClean="0">
                <a:solidFill>
                  <a:srgbClr val="88A44D"/>
                </a:solidFill>
                <a:latin typeface="Saysettha Unicode" pitchFamily="34" charset="-34"/>
                <a:ea typeface="ＭＳ Ｐゴシック" pitchFamily="34" charset="-128"/>
                <a:cs typeface="Saysettha Unicode" pitchFamily="34" charset="-34"/>
              </a:rPr>
              <a:t>-DoFI</a:t>
            </a:r>
            <a:endParaRPr lang="en-US" sz="3200" dirty="0" smtClean="0">
              <a:solidFill>
                <a:srgbClr val="88A44D"/>
              </a:solidFill>
              <a:latin typeface="Saysettha Unicode" pitchFamily="34" charset="-34"/>
              <a:ea typeface="ＭＳ Ｐゴシック" pitchFamily="34" charset="-128"/>
              <a:cs typeface="Saysettha Unicode" pitchFamily="34" charset="-34"/>
            </a:endParaRPr>
          </a:p>
        </p:txBody>
      </p:sp>
      <p:pic>
        <p:nvPicPr>
          <p:cNvPr id="33795" name="Picture 7" descr="WCS libary Map Original to Print A4_rv-1 copy.png"/>
          <p:cNvPicPr>
            <a:picLocks noChangeAspect="1"/>
          </p:cNvPicPr>
          <p:nvPr/>
        </p:nvPicPr>
        <p:blipFill>
          <a:blip r:embed="rId2" cstate="print">
            <a:extLst>
              <a:ext uri="{28A0092B-C50C-407E-A947-70E740481C1C}">
                <a14:useLocalDpi xmlns:a14="http://schemas.microsoft.com/office/drawing/2010/main" val="0"/>
              </a:ext>
            </a:extLst>
          </a:blip>
          <a:srcRect t="14165" b="25273"/>
          <a:stretch>
            <a:fillRect/>
          </a:stretch>
        </p:blipFill>
        <p:spPr bwMode="auto">
          <a:xfrm>
            <a:off x="3675063" y="1747838"/>
            <a:ext cx="5160962"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43176" y="2688173"/>
            <a:ext cx="971177" cy="1136768"/>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33799" name="Rectangle 2"/>
          <p:cNvSpPr>
            <a:spLocks noChangeArrowheads="1"/>
          </p:cNvSpPr>
          <p:nvPr/>
        </p:nvSpPr>
        <p:spPr bwMode="auto">
          <a:xfrm>
            <a:off x="165100" y="2020888"/>
            <a:ext cx="3360738"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lnSpc>
                <a:spcPct val="150000"/>
              </a:lnSpc>
              <a:spcBef>
                <a:spcPct val="0"/>
              </a:spcBef>
              <a:spcAft>
                <a:spcPct val="0"/>
              </a:spcAft>
              <a:buFont typeface="Wingdings" pitchFamily="2" charset="2"/>
              <a:buChar char="§"/>
            </a:pPr>
            <a:r>
              <a:rPr lang="en-US" sz="2400" dirty="0" smtClean="0">
                <a:solidFill>
                  <a:prstClr val="black"/>
                </a:solidFill>
                <a:latin typeface="Saysettha Unicode" pitchFamily="34" charset="-34"/>
                <a:ea typeface="ＭＳ Ｐゴシック" pitchFamily="34" charset="-128"/>
                <a:cs typeface="Saysettha Unicode" pitchFamily="34" charset="-34"/>
              </a:rPr>
              <a:t>Assisting the </a:t>
            </a:r>
            <a:r>
              <a:rPr lang="en-US" sz="2400" dirty="0" err="1" smtClean="0">
                <a:solidFill>
                  <a:prstClr val="black"/>
                </a:solidFill>
                <a:latin typeface="Saysettha Unicode" pitchFamily="34" charset="-34"/>
                <a:ea typeface="ＭＳ Ｐゴシック" pitchFamily="34" charset="-128"/>
                <a:cs typeface="Saysettha Unicode" pitchFamily="34" charset="-34"/>
              </a:rPr>
              <a:t>GoL</a:t>
            </a:r>
            <a:endParaRPr lang="en-US" sz="2400" dirty="0" smtClean="0">
              <a:solidFill>
                <a:prstClr val="black"/>
              </a:solidFill>
              <a:latin typeface="Saysettha Unicode" pitchFamily="34" charset="-34"/>
              <a:ea typeface="ＭＳ Ｐゴシック" pitchFamily="34" charset="-128"/>
              <a:cs typeface="Saysettha Unicode" pitchFamily="34" charset="-34"/>
            </a:endParaRPr>
          </a:p>
          <a:p>
            <a:pPr defTabSz="457200" fontAlgn="base">
              <a:lnSpc>
                <a:spcPct val="150000"/>
              </a:lnSpc>
              <a:spcBef>
                <a:spcPct val="0"/>
              </a:spcBef>
              <a:spcAft>
                <a:spcPct val="0"/>
              </a:spcAft>
              <a:buFont typeface="Wingdings" pitchFamily="2" charset="2"/>
              <a:buChar char="§"/>
            </a:pPr>
            <a:r>
              <a:rPr lang="en-US" sz="2400" dirty="0" smtClean="0">
                <a:solidFill>
                  <a:prstClr val="black"/>
                </a:solidFill>
                <a:latin typeface="Saysettha Unicode" pitchFamily="34" charset="-34"/>
                <a:ea typeface="ＭＳ Ｐゴシック" pitchFamily="34" charset="-128"/>
                <a:cs typeface="Saysettha Unicode" pitchFamily="34" charset="-34"/>
              </a:rPr>
              <a:t>Lao Thai WEN WCS only NGO invited.</a:t>
            </a:r>
          </a:p>
          <a:p>
            <a:pPr defTabSz="457200" fontAlgn="base">
              <a:lnSpc>
                <a:spcPct val="150000"/>
              </a:lnSpc>
              <a:spcBef>
                <a:spcPct val="0"/>
              </a:spcBef>
              <a:spcAft>
                <a:spcPct val="0"/>
              </a:spcAft>
              <a:buFont typeface="Wingdings" pitchFamily="2" charset="2"/>
              <a:buChar char="§"/>
            </a:pPr>
            <a:r>
              <a:rPr lang="en-US" sz="2400" dirty="0" smtClean="0">
                <a:solidFill>
                  <a:prstClr val="black"/>
                </a:solidFill>
                <a:latin typeface="Saysettha Unicode" pitchFamily="34" charset="-34"/>
                <a:ea typeface="ＭＳ Ｐゴシック" pitchFamily="34" charset="-128"/>
                <a:cs typeface="Saysettha Unicode" pitchFamily="34" charset="-34"/>
              </a:rPr>
              <a:t>US Embassy</a:t>
            </a:r>
          </a:p>
          <a:p>
            <a:pPr defTabSz="457200" fontAlgn="base">
              <a:lnSpc>
                <a:spcPct val="150000"/>
              </a:lnSpc>
              <a:spcBef>
                <a:spcPct val="0"/>
              </a:spcBef>
              <a:spcAft>
                <a:spcPct val="0"/>
              </a:spcAft>
              <a:buFont typeface="Wingdings" pitchFamily="2" charset="2"/>
              <a:buChar char="§"/>
            </a:pPr>
            <a:endParaRPr lang="en-US" sz="2400" dirty="0" smtClean="0">
              <a:solidFill>
                <a:prstClr val="black"/>
              </a:solidFill>
              <a:latin typeface="Saysettha Unicode" pitchFamily="34" charset="-34"/>
              <a:ea typeface="ＭＳ Ｐゴシック" pitchFamily="34" charset="-128"/>
              <a:cs typeface="Saysettha Unicode" pitchFamily="34" charset="-34"/>
            </a:endParaRPr>
          </a:p>
          <a:p>
            <a:pPr defTabSz="457200" fontAlgn="base">
              <a:lnSpc>
                <a:spcPct val="150000"/>
              </a:lnSpc>
              <a:spcBef>
                <a:spcPct val="0"/>
              </a:spcBef>
              <a:spcAft>
                <a:spcPct val="0"/>
              </a:spcAft>
            </a:pPr>
            <a:endParaRPr lang="en-US" sz="2400" dirty="0" smtClean="0">
              <a:solidFill>
                <a:prstClr val="black"/>
              </a:solidFill>
              <a:latin typeface="Saysettha Unicode" pitchFamily="34" charset="-34"/>
              <a:ea typeface="ＭＳ Ｐゴシック" pitchFamily="34" charset="-128"/>
              <a:cs typeface="Saysettha Unicode" pitchFamily="34" charset="-34"/>
            </a:endParaRPr>
          </a:p>
        </p:txBody>
      </p:sp>
    </p:spTree>
    <p:extLst>
      <p:ext uri="{BB962C8B-B14F-4D97-AF65-F5344CB8AC3E}">
        <p14:creationId xmlns:p14="http://schemas.microsoft.com/office/powerpoint/2010/main" val="977493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32656"/>
            <a:ext cx="4824536" cy="6072906"/>
          </a:xfrm>
          <a:prstGeom prst="rect">
            <a:avLst/>
          </a:prstGeom>
          <a:noFill/>
          <a:ln>
            <a:noFill/>
          </a:ln>
        </p:spPr>
      </p:pic>
    </p:spTree>
    <p:extLst>
      <p:ext uri="{BB962C8B-B14F-4D97-AF65-F5344CB8AC3E}">
        <p14:creationId xmlns:p14="http://schemas.microsoft.com/office/powerpoint/2010/main" val="2512892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o-LA" dirty="0" smtClean="0"/>
              <a:t>Main activity for Arcus-Bolikhamxay</a:t>
            </a:r>
            <a:endParaRPr lang="en-US" dirty="0"/>
          </a:p>
        </p:txBody>
      </p:sp>
      <p:sp>
        <p:nvSpPr>
          <p:cNvPr id="3" name="Content Placeholder 2"/>
          <p:cNvSpPr>
            <a:spLocks noGrp="1"/>
          </p:cNvSpPr>
          <p:nvPr>
            <p:ph sz="quarter" idx="1"/>
          </p:nvPr>
        </p:nvSpPr>
        <p:spPr/>
        <p:txBody>
          <a:bodyPr/>
          <a:lstStyle/>
          <a:p>
            <a:pPr marL="342900" lvl="0" indent="-342900">
              <a:lnSpc>
                <a:spcPct val="115000"/>
              </a:lnSpc>
              <a:spcAft>
                <a:spcPts val="0"/>
              </a:spcAft>
              <a:buFont typeface="+mj-lt"/>
              <a:buAutoNum type="arabicPeriod"/>
            </a:pPr>
            <a:r>
              <a:rPr lang="en-US" sz="2800" dirty="0">
                <a:solidFill>
                  <a:srgbClr val="000000"/>
                </a:solidFill>
                <a:latin typeface="Times New Roman"/>
                <a:ea typeface="Times New Roman"/>
              </a:rPr>
              <a:t>Improve links between local law enforcement agencies to address hunting and trading wildlife in </a:t>
            </a:r>
            <a:r>
              <a:rPr lang="en-US" sz="2800" dirty="0" err="1">
                <a:solidFill>
                  <a:srgbClr val="000000"/>
                </a:solidFill>
                <a:latin typeface="Times New Roman"/>
                <a:ea typeface="Times New Roman"/>
              </a:rPr>
              <a:t>Bolikhamxay</a:t>
            </a:r>
            <a:r>
              <a:rPr lang="en-US" sz="2800" dirty="0">
                <a:solidFill>
                  <a:srgbClr val="000000"/>
                </a:solidFill>
                <a:latin typeface="Times New Roman"/>
                <a:ea typeface="Times New Roman"/>
              </a:rPr>
              <a:t>. </a:t>
            </a:r>
            <a:endParaRPr lang="en-US" sz="2800" dirty="0">
              <a:solidFill>
                <a:srgbClr val="000000"/>
              </a:solidFill>
              <a:latin typeface="Arial"/>
              <a:ea typeface="Times New Roman"/>
            </a:endParaRPr>
          </a:p>
          <a:p>
            <a:pPr marL="342900" lvl="0" indent="-342900">
              <a:lnSpc>
                <a:spcPct val="115000"/>
              </a:lnSpc>
              <a:spcBef>
                <a:spcPts val="1200"/>
              </a:spcBef>
              <a:spcAft>
                <a:spcPts val="0"/>
              </a:spcAft>
              <a:buFont typeface="+mj-lt"/>
              <a:buAutoNum type="arabicPeriod"/>
            </a:pPr>
            <a:r>
              <a:rPr lang="en-US" sz="2800" dirty="0">
                <a:latin typeface="Times New Roman"/>
                <a:ea typeface="Times New Roman"/>
                <a:cs typeface="Times New Roman"/>
              </a:rPr>
              <a:t>Enforcement and monitoring patrols in </a:t>
            </a:r>
            <a:r>
              <a:rPr lang="en-US" sz="2800" dirty="0" err="1">
                <a:latin typeface="Times New Roman"/>
                <a:ea typeface="Times New Roman"/>
                <a:cs typeface="Times New Roman"/>
              </a:rPr>
              <a:t>Bolikhamxay</a:t>
            </a:r>
            <a:r>
              <a:rPr lang="en-US" sz="2800" dirty="0">
                <a:latin typeface="Times New Roman"/>
                <a:ea typeface="Times New Roman"/>
                <a:cs typeface="Times New Roman"/>
              </a:rPr>
              <a:t> Province</a:t>
            </a:r>
            <a:endParaRPr lang="en-US" sz="2800" dirty="0">
              <a:latin typeface="Times New Roman"/>
              <a:ea typeface="Times New Roman"/>
              <a:cs typeface="Angsana New"/>
            </a:endParaRPr>
          </a:p>
          <a:p>
            <a:pPr marL="342900" lvl="0" indent="-342900">
              <a:lnSpc>
                <a:spcPct val="115000"/>
              </a:lnSpc>
              <a:spcAft>
                <a:spcPts val="0"/>
              </a:spcAft>
              <a:buFont typeface="+mj-lt"/>
              <a:buAutoNum type="arabicPeriod"/>
            </a:pPr>
            <a:r>
              <a:rPr lang="en-US" sz="2800" dirty="0">
                <a:solidFill>
                  <a:srgbClr val="000000"/>
                </a:solidFill>
                <a:latin typeface="Times New Roman"/>
                <a:ea typeface="Times New Roman"/>
              </a:rPr>
              <a:t>Set up networks for wildlife threat monitoring and law enforcement. </a:t>
            </a:r>
            <a:endParaRPr lang="lo-LA" sz="2800" dirty="0" smtClean="0">
              <a:solidFill>
                <a:srgbClr val="000000"/>
              </a:solidFill>
              <a:latin typeface="Times New Roman"/>
              <a:ea typeface="Times New Roman"/>
            </a:endParaRPr>
          </a:p>
          <a:p>
            <a:pPr marL="342900" lvl="0" indent="-342900">
              <a:lnSpc>
                <a:spcPct val="115000"/>
              </a:lnSpc>
              <a:spcAft>
                <a:spcPts val="0"/>
              </a:spcAft>
              <a:buFont typeface="+mj-lt"/>
              <a:buAutoNum type="arabicPeriod"/>
            </a:pPr>
            <a:r>
              <a:rPr lang="en-US" sz="2800" dirty="0">
                <a:latin typeface="Times New Roman"/>
                <a:ea typeface="Times New Roman"/>
              </a:rPr>
              <a:t>Disseminate information on regulations and </a:t>
            </a:r>
            <a:r>
              <a:rPr lang="lo-LA" sz="2800" dirty="0">
                <a:latin typeface="Times New Roman"/>
                <a:ea typeface="Times New Roman"/>
              </a:rPr>
              <a:t> </a:t>
            </a:r>
            <a:r>
              <a:rPr lang="en-US" sz="2800" dirty="0">
                <a:latin typeface="Times New Roman"/>
                <a:ea typeface="Times New Roman"/>
              </a:rPr>
              <a:t>enforcement governing hunting and trading wildlife</a:t>
            </a:r>
            <a:endParaRPr lang="lo-LA" sz="2800" dirty="0" smtClean="0">
              <a:solidFill>
                <a:srgbClr val="000000"/>
              </a:solidFill>
              <a:latin typeface="Times New Roman"/>
              <a:ea typeface="Times New Roman"/>
            </a:endParaRPr>
          </a:p>
          <a:p>
            <a:pPr marL="0" indent="0">
              <a:buNone/>
            </a:pPr>
            <a:endParaRPr lang="en-US" dirty="0"/>
          </a:p>
        </p:txBody>
      </p:sp>
    </p:spTree>
    <p:extLst>
      <p:ext uri="{BB962C8B-B14F-4D97-AF65-F5344CB8AC3E}">
        <p14:creationId xmlns:p14="http://schemas.microsoft.com/office/powerpoint/2010/main" val="844602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34400" cy="1112168"/>
          </a:xfrm>
        </p:spPr>
        <p:txBody>
          <a:bodyPr/>
          <a:lstStyle/>
          <a:p>
            <a:pPr marR="179705">
              <a:spcAft>
                <a:spcPts val="0"/>
              </a:spcAft>
            </a:pPr>
            <a:r>
              <a:rPr lang="lo-LA" sz="3600" b="1" spc="-5" dirty="0" smtClean="0">
                <a:latin typeface="Arial"/>
                <a:ea typeface="Batang"/>
                <a:cs typeface="Angsana New"/>
              </a:rPr>
              <a:t/>
            </a:r>
            <a:br>
              <a:rPr lang="lo-LA" sz="3600" b="1" spc="-5" dirty="0" smtClean="0">
                <a:latin typeface="Arial"/>
                <a:ea typeface="Batang"/>
                <a:cs typeface="Angsana New"/>
              </a:rPr>
            </a:br>
            <a:r>
              <a:rPr lang="lo-LA" sz="3600" b="1" spc="-5" dirty="0">
                <a:latin typeface="Arial"/>
                <a:ea typeface="Batang"/>
                <a:cs typeface="Angsana New"/>
              </a:rPr>
              <a:t/>
            </a:r>
            <a:br>
              <a:rPr lang="lo-LA" sz="3600" b="1" spc="-5" dirty="0">
                <a:latin typeface="Arial"/>
                <a:ea typeface="Batang"/>
                <a:cs typeface="Angsana New"/>
              </a:rPr>
            </a:br>
            <a:r>
              <a:rPr lang="lo-LA" sz="3600" b="1" spc="-5" dirty="0" smtClean="0">
                <a:latin typeface="Arial"/>
                <a:ea typeface="Batang"/>
                <a:cs typeface="Angsana New"/>
              </a:rPr>
              <a:t/>
            </a:r>
            <a:br>
              <a:rPr lang="lo-LA" sz="3600" b="1" spc="-5" dirty="0" smtClean="0">
                <a:latin typeface="Arial"/>
                <a:ea typeface="Batang"/>
                <a:cs typeface="Angsana New"/>
              </a:rPr>
            </a:br>
            <a:r>
              <a:rPr lang="lo-LA" sz="3600" b="1" spc="-5" dirty="0">
                <a:latin typeface="Arial"/>
                <a:ea typeface="Batang"/>
                <a:cs typeface="Angsana New"/>
              </a:rPr>
              <a:t/>
            </a:r>
            <a:br>
              <a:rPr lang="lo-LA" sz="3600" b="1" spc="-5" dirty="0">
                <a:latin typeface="Arial"/>
                <a:ea typeface="Batang"/>
                <a:cs typeface="Angsana New"/>
              </a:rPr>
            </a:br>
            <a:r>
              <a:rPr lang="en-US" sz="4000" dirty="0">
                <a:latin typeface="Times New Roman"/>
                <a:ea typeface="Batang"/>
                <a:cs typeface="Angsana New"/>
              </a:rPr>
              <a:t/>
            </a:r>
            <a:br>
              <a:rPr lang="en-US" sz="4000" dirty="0">
                <a:latin typeface="Times New Roman"/>
                <a:ea typeface="Batang"/>
                <a:cs typeface="Angsana New"/>
              </a:rPr>
            </a:br>
            <a:r>
              <a:rPr lang="lo-LA" sz="4000" dirty="0" smtClean="0">
                <a:latin typeface="Times New Roman"/>
                <a:ea typeface="Batang"/>
                <a:cs typeface="Angsana New"/>
              </a:rPr>
              <a:t/>
            </a:r>
            <a:br>
              <a:rPr lang="lo-LA" sz="4000" dirty="0" smtClean="0">
                <a:latin typeface="Times New Roman"/>
                <a:ea typeface="Batang"/>
                <a:cs typeface="Angsana New"/>
              </a:rPr>
            </a:br>
            <a:r>
              <a:rPr lang="lo-LA" sz="4000" dirty="0">
                <a:latin typeface="Times New Roman"/>
                <a:ea typeface="Batang"/>
                <a:cs typeface="Angsana New"/>
              </a:rPr>
              <a:t/>
            </a:r>
            <a:br>
              <a:rPr lang="lo-LA" sz="4000" dirty="0">
                <a:latin typeface="Times New Roman"/>
                <a:ea typeface="Batang"/>
                <a:cs typeface="Angsana New"/>
              </a:rPr>
            </a:br>
            <a:r>
              <a:rPr lang="lo-LA" sz="3600" dirty="0" smtClean="0">
                <a:latin typeface="Times New Roman"/>
                <a:ea typeface="Batang"/>
                <a:cs typeface="Angsana New"/>
              </a:rPr>
              <a:t>Laos-Thai WEN</a:t>
            </a:r>
            <a:br>
              <a:rPr lang="lo-LA" sz="3600" dirty="0" smtClean="0">
                <a:latin typeface="Times New Roman"/>
                <a:ea typeface="Batang"/>
                <a:cs typeface="Angsana New"/>
              </a:rPr>
            </a:br>
            <a:r>
              <a:rPr lang="en-US" sz="2800" dirty="0" smtClean="0">
                <a:latin typeface="Times New Roman"/>
                <a:ea typeface="Batang"/>
                <a:cs typeface="Angsana New"/>
              </a:rPr>
              <a:t>SPECIES  </a:t>
            </a:r>
            <a:r>
              <a:rPr lang="en-US" sz="2800" dirty="0">
                <a:latin typeface="Times New Roman"/>
                <a:ea typeface="Batang"/>
                <a:cs typeface="Angsana New"/>
              </a:rPr>
              <a:t>OF ILLEGAL WILDLIFE TRADE</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10573805"/>
              </p:ext>
            </p:extLst>
          </p:nvPr>
        </p:nvGraphicFramePr>
        <p:xfrm>
          <a:off x="755576" y="1484784"/>
          <a:ext cx="8208912" cy="4680519"/>
        </p:xfrm>
        <a:graphic>
          <a:graphicData uri="http://schemas.openxmlformats.org/drawingml/2006/table">
            <a:tbl>
              <a:tblPr firstRow="1" firstCol="1" bandRow="1"/>
              <a:tblGrid>
                <a:gridCol w="8208912"/>
              </a:tblGrid>
              <a:tr h="4680519">
                <a:tc>
                  <a:txBody>
                    <a:bodyPr/>
                    <a:lstStyle/>
                    <a:p>
                      <a:pPr marR="16510">
                        <a:spcAft>
                          <a:spcPts val="0"/>
                        </a:spcAft>
                      </a:pPr>
                      <a:r>
                        <a:rPr lang="en-US" sz="2800" b="1" dirty="0">
                          <a:effectLst/>
                          <a:latin typeface="Arial"/>
                          <a:ea typeface="Batang"/>
                          <a:cs typeface="Angsana New"/>
                        </a:rPr>
                        <a:t>Animals</a:t>
                      </a:r>
                      <a:endParaRPr lang="en-US" sz="280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Pangolins</a:t>
                      </a:r>
                      <a:endParaRPr lang="en-US" sz="2800" b="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Tiger</a:t>
                      </a:r>
                      <a:endParaRPr lang="en-US" sz="2800" b="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Reptile (water monitors, cobra, turtles and tortoises)</a:t>
                      </a:r>
                      <a:endParaRPr lang="en-US" sz="2800" b="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Elephant (wild and domestic)</a:t>
                      </a:r>
                      <a:endParaRPr lang="en-US" sz="2800" b="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Ivory</a:t>
                      </a:r>
                      <a:endParaRPr lang="en-US" sz="2800" b="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Rhino horn</a:t>
                      </a:r>
                      <a:endParaRPr lang="en-US" sz="2800" b="0" dirty="0">
                        <a:effectLst/>
                        <a:latin typeface="Times New Roman"/>
                        <a:ea typeface="Batang"/>
                        <a:cs typeface="Angsana New"/>
                      </a:endParaRPr>
                    </a:p>
                    <a:p>
                      <a:pPr marL="342900" marR="16510" lvl="0" indent="-342900">
                        <a:spcAft>
                          <a:spcPts val="0"/>
                        </a:spcAft>
                        <a:buFont typeface="Calibri"/>
                        <a:buChar char="-"/>
                      </a:pPr>
                      <a:r>
                        <a:rPr lang="en-US" sz="2800" b="0" dirty="0">
                          <a:effectLst/>
                          <a:latin typeface="Arial"/>
                          <a:ea typeface="Batang"/>
                          <a:cs typeface="Angsana New"/>
                        </a:rPr>
                        <a:t>Wild birds (e.g. red-whiskered bulbul)</a:t>
                      </a:r>
                      <a:endParaRPr lang="en-US" sz="2800" b="0" dirty="0">
                        <a:effectLst/>
                        <a:latin typeface="Times New Roman"/>
                        <a:ea typeface="Batang"/>
                        <a:cs typeface="Angsana New"/>
                      </a:endParaRPr>
                    </a:p>
                    <a:p>
                      <a:pPr marL="457200" marR="16510">
                        <a:spcAft>
                          <a:spcPts val="0"/>
                        </a:spcAft>
                      </a:pPr>
                      <a:r>
                        <a:rPr lang="en-US" sz="2800" b="1" dirty="0">
                          <a:effectLst/>
                          <a:latin typeface="Arial"/>
                          <a:ea typeface="Batang"/>
                          <a:cs typeface="Angsana New"/>
                        </a:rPr>
                        <a:t> </a:t>
                      </a:r>
                      <a:endParaRPr lang="en-US" sz="2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46425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o-LA" sz="2800" dirty="0" smtClean="0"/>
              <a:t>Laos-Thailand-Hot Spot routes </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279546426"/>
              </p:ext>
            </p:extLst>
          </p:nvPr>
        </p:nvGraphicFramePr>
        <p:xfrm>
          <a:off x="827584" y="980723"/>
          <a:ext cx="7488832" cy="5286624"/>
        </p:xfrm>
        <a:graphic>
          <a:graphicData uri="http://schemas.openxmlformats.org/drawingml/2006/table">
            <a:tbl>
              <a:tblPr firstRow="1" firstCol="1" bandRow="1"/>
              <a:tblGrid>
                <a:gridCol w="3744416"/>
                <a:gridCol w="3744416"/>
              </a:tblGrid>
              <a:tr h="1241807">
                <a:tc gridSpan="2">
                  <a:txBody>
                    <a:bodyPr/>
                    <a:lstStyle/>
                    <a:p>
                      <a:pPr marL="342900" marR="16510" lvl="0" indent="-342900">
                        <a:spcAft>
                          <a:spcPts val="0"/>
                        </a:spcAft>
                        <a:buFont typeface="Calibri"/>
                        <a:buChar char="-"/>
                      </a:pPr>
                      <a:r>
                        <a:rPr lang="en-US" sz="1800" b="1" dirty="0">
                          <a:effectLst/>
                          <a:latin typeface="Arial"/>
                          <a:ea typeface="Batang"/>
                          <a:cs typeface="Angsana New"/>
                        </a:rPr>
                        <a:t>Hotspot areas</a:t>
                      </a:r>
                      <a:r>
                        <a:rPr lang="en-US" sz="1800" dirty="0">
                          <a:effectLst/>
                          <a:latin typeface="Arial"/>
                          <a:ea typeface="Batang"/>
                          <a:cs typeface="Angsana New"/>
                        </a:rPr>
                        <a:t> identified for special trade with several routes in and out and also identified as high risk areas for wildlife trafficking:</a:t>
                      </a:r>
                      <a:endParaRPr lang="en-US" sz="1800" dirty="0">
                        <a:effectLst/>
                        <a:latin typeface="Times New Roman"/>
                        <a:ea typeface="Batang"/>
                        <a:cs typeface="Angsana New"/>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79490">
                <a:tc>
                  <a:txBody>
                    <a:bodyPr/>
                    <a:lstStyle/>
                    <a:p>
                      <a:pPr marR="16510">
                        <a:spcAft>
                          <a:spcPts val="0"/>
                        </a:spcAft>
                      </a:pPr>
                      <a:r>
                        <a:rPr lang="en-US" sz="1800" b="1" dirty="0">
                          <a:effectLst/>
                          <a:latin typeface="Arial"/>
                          <a:ea typeface="Batang"/>
                          <a:cs typeface="Angsana New"/>
                        </a:rPr>
                        <a:t>Thailand</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b="1">
                          <a:effectLst/>
                          <a:latin typeface="Arial"/>
                          <a:ea typeface="Batang"/>
                          <a:cs typeface="Angsana New"/>
                        </a:rPr>
                        <a:t>Lao PDR</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gridSpan="2">
                  <a:txBody>
                    <a:bodyPr/>
                    <a:lstStyle/>
                    <a:p>
                      <a:pPr marR="16510">
                        <a:spcAft>
                          <a:spcPts val="0"/>
                        </a:spcAft>
                      </a:pPr>
                      <a:r>
                        <a:rPr lang="en-US" sz="1800" i="1" dirty="0">
                          <a:effectLst/>
                          <a:latin typeface="Arial"/>
                          <a:ea typeface="Batang"/>
                          <a:cs typeface="Angsana New"/>
                        </a:rPr>
                        <a:t>Border Trade Areas</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71817">
                <a:tc>
                  <a:txBody>
                    <a:bodyPr/>
                    <a:lstStyle/>
                    <a:p>
                      <a:pPr marR="16510">
                        <a:spcAft>
                          <a:spcPts val="0"/>
                        </a:spcAft>
                      </a:pPr>
                      <a:r>
                        <a:rPr lang="en-US" sz="1800" dirty="0" err="1">
                          <a:effectLst/>
                          <a:latin typeface="Arial"/>
                          <a:ea typeface="Batang"/>
                          <a:cs typeface="Angsana New"/>
                        </a:rPr>
                        <a:t>Nakhon</a:t>
                      </a:r>
                      <a:r>
                        <a:rPr lang="en-US" sz="1800" dirty="0">
                          <a:effectLst/>
                          <a:latin typeface="Arial"/>
                          <a:ea typeface="Batang"/>
                          <a:cs typeface="Angsana New"/>
                        </a:rPr>
                        <a:t> </a:t>
                      </a:r>
                      <a:r>
                        <a:rPr lang="en-US" sz="1800" dirty="0" err="1">
                          <a:effectLst/>
                          <a:latin typeface="Arial"/>
                          <a:ea typeface="Batang"/>
                          <a:cs typeface="Angsana New"/>
                        </a:rPr>
                        <a:t>Panom</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err="1">
                          <a:effectLst/>
                          <a:latin typeface="Arial"/>
                          <a:ea typeface="Batang"/>
                          <a:cs typeface="Angsana New"/>
                        </a:rPr>
                        <a:t>Kammouane</a:t>
                      </a:r>
                      <a:r>
                        <a:rPr lang="en-US" sz="1800" dirty="0">
                          <a:effectLst/>
                          <a:latin typeface="Arial"/>
                          <a:ea typeface="Batang"/>
                          <a:cs typeface="Angsana New"/>
                        </a:rPr>
                        <a:t>  </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a:effectLst/>
                          <a:latin typeface="Arial"/>
                          <a:ea typeface="Batang"/>
                          <a:cs typeface="Angsana New"/>
                        </a:rPr>
                        <a:t>Nong Khai </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a:effectLst/>
                          <a:latin typeface="Arial"/>
                          <a:ea typeface="Batang"/>
                          <a:cs typeface="Angsana New"/>
                        </a:rPr>
                        <a:t>Vientiane </a:t>
                      </a:r>
                      <a:r>
                        <a:rPr lang="en-US" sz="1800" dirty="0" err="1" smtClean="0">
                          <a:effectLst/>
                          <a:latin typeface="Arial"/>
                          <a:ea typeface="Batang"/>
                          <a:cs typeface="Angsana New"/>
                        </a:rPr>
                        <a:t>Capit</a:t>
                      </a:r>
                      <a:r>
                        <a:rPr lang="lo-LA" sz="1800" dirty="0" smtClean="0">
                          <a:effectLst/>
                          <a:latin typeface="Arial"/>
                          <a:ea typeface="Batang"/>
                          <a:cs typeface="Angsana New"/>
                        </a:rPr>
                        <a:t>a</a:t>
                      </a:r>
                      <a:r>
                        <a:rPr lang="en-US" sz="1800" dirty="0" smtClean="0">
                          <a:effectLst/>
                          <a:latin typeface="Arial"/>
                          <a:ea typeface="Batang"/>
                          <a:cs typeface="Angsana New"/>
                        </a:rPr>
                        <a:t>l</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a:effectLst/>
                          <a:latin typeface="Arial"/>
                          <a:ea typeface="Batang"/>
                          <a:cs typeface="Angsana New"/>
                        </a:rPr>
                        <a:t>Bungkarn </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err="1" smtClean="0">
                          <a:effectLst/>
                          <a:latin typeface="Arial"/>
                          <a:ea typeface="Batang"/>
                          <a:cs typeface="Angsana New"/>
                        </a:rPr>
                        <a:t>Bolikhamsa</a:t>
                      </a:r>
                      <a:r>
                        <a:rPr lang="lo-LA" sz="1800" dirty="0" smtClean="0">
                          <a:effectLst/>
                          <a:latin typeface="Arial"/>
                          <a:ea typeface="Batang"/>
                          <a:cs typeface="Angsana New"/>
                        </a:rPr>
                        <a:t>y</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gridSpan="2">
                  <a:txBody>
                    <a:bodyPr/>
                    <a:lstStyle/>
                    <a:p>
                      <a:pPr marR="16510">
                        <a:spcAft>
                          <a:spcPts val="0"/>
                        </a:spcAft>
                      </a:pPr>
                      <a:r>
                        <a:rPr lang="en-US" sz="1800" i="1" dirty="0">
                          <a:effectLst/>
                          <a:latin typeface="Arial"/>
                          <a:ea typeface="Batang"/>
                          <a:cs typeface="Angsana New"/>
                        </a:rPr>
                        <a:t>Illegal Trade Areas</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71817">
                <a:tc>
                  <a:txBody>
                    <a:bodyPr/>
                    <a:lstStyle/>
                    <a:p>
                      <a:pPr marR="16510">
                        <a:spcAft>
                          <a:spcPts val="0"/>
                        </a:spcAft>
                      </a:pPr>
                      <a:r>
                        <a:rPr lang="en-US" sz="1800" dirty="0" smtClean="0">
                          <a:effectLst/>
                          <a:latin typeface="Arial"/>
                          <a:ea typeface="Batang"/>
                          <a:cs typeface="Angsana New"/>
                        </a:rPr>
                        <a:t>That</a:t>
                      </a:r>
                      <a:r>
                        <a:rPr lang="lo-LA" sz="1800" dirty="0" smtClean="0">
                          <a:effectLst/>
                          <a:latin typeface="Arial"/>
                          <a:ea typeface="Batang"/>
                          <a:cs typeface="Angsana New"/>
                        </a:rPr>
                        <a:t> P</a:t>
                      </a:r>
                      <a:r>
                        <a:rPr lang="en-US" sz="1800" dirty="0" smtClean="0">
                          <a:effectLst/>
                          <a:latin typeface="Arial"/>
                          <a:ea typeface="Batang"/>
                          <a:cs typeface="Angsana New"/>
                        </a:rPr>
                        <a:t>ha</a:t>
                      </a:r>
                      <a:r>
                        <a:rPr lang="lo-LA" sz="1800" dirty="0" smtClean="0">
                          <a:effectLst/>
                          <a:latin typeface="Arial"/>
                          <a:ea typeface="Batang"/>
                          <a:cs typeface="Angsana New"/>
                        </a:rPr>
                        <a:t> N</a:t>
                      </a:r>
                      <a:r>
                        <a:rPr lang="en-US" sz="1800" dirty="0" err="1" smtClean="0">
                          <a:effectLst/>
                          <a:latin typeface="Arial"/>
                          <a:ea typeface="Batang"/>
                          <a:cs typeface="Angsana New"/>
                        </a:rPr>
                        <a:t>om</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a:effectLst/>
                          <a:latin typeface="Arial"/>
                          <a:ea typeface="Batang"/>
                          <a:cs typeface="Angsana New"/>
                        </a:rPr>
                        <a:t>Ban </a:t>
                      </a:r>
                      <a:r>
                        <a:rPr lang="en-US" sz="1800" dirty="0" err="1">
                          <a:effectLst/>
                          <a:latin typeface="Arial"/>
                          <a:ea typeface="Batang"/>
                          <a:cs typeface="Angsana New"/>
                        </a:rPr>
                        <a:t>Pakseabangphai</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3487">
                <a:tc>
                  <a:txBody>
                    <a:bodyPr/>
                    <a:lstStyle/>
                    <a:p>
                      <a:pPr marR="16510">
                        <a:spcAft>
                          <a:spcPts val="0"/>
                        </a:spcAft>
                      </a:pPr>
                      <a:r>
                        <a:rPr lang="en-US" sz="1800" dirty="0" err="1">
                          <a:effectLst/>
                          <a:latin typeface="Arial"/>
                          <a:ea typeface="Batang"/>
                          <a:cs typeface="Angsana New"/>
                        </a:rPr>
                        <a:t>Tha</a:t>
                      </a:r>
                      <a:r>
                        <a:rPr lang="en-US" sz="1800" dirty="0">
                          <a:effectLst/>
                          <a:latin typeface="Arial"/>
                          <a:ea typeface="Batang"/>
                          <a:cs typeface="Angsana New"/>
                        </a:rPr>
                        <a:t> </a:t>
                      </a:r>
                      <a:r>
                        <a:rPr lang="en-US" sz="1800" dirty="0" err="1">
                          <a:effectLst/>
                          <a:latin typeface="Arial"/>
                          <a:ea typeface="Batang"/>
                          <a:cs typeface="Angsana New"/>
                        </a:rPr>
                        <a:t>Uten</a:t>
                      </a:r>
                      <a:r>
                        <a:rPr lang="en-US" sz="1800" dirty="0">
                          <a:effectLst/>
                          <a:latin typeface="Arial"/>
                          <a:ea typeface="Batang"/>
                          <a:cs typeface="Angsana New"/>
                        </a:rPr>
                        <a:t> </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a:effectLst/>
                          <a:latin typeface="Arial"/>
                          <a:ea typeface="Batang"/>
                          <a:cs typeface="Angsana New"/>
                        </a:rPr>
                        <a:t>Ban </a:t>
                      </a:r>
                      <a:r>
                        <a:rPr lang="en-US" sz="1800" dirty="0" err="1">
                          <a:effectLst/>
                          <a:latin typeface="Arial"/>
                          <a:ea typeface="Batang"/>
                          <a:cs typeface="Angsana New"/>
                        </a:rPr>
                        <a:t>Paknam</a:t>
                      </a:r>
                      <a:r>
                        <a:rPr lang="en-US" sz="1800" dirty="0">
                          <a:effectLst/>
                          <a:latin typeface="Arial"/>
                          <a:ea typeface="Batang"/>
                          <a:cs typeface="Angsana New"/>
                        </a:rPr>
                        <a:t> </a:t>
                      </a:r>
                      <a:r>
                        <a:rPr lang="en-US" sz="1800" dirty="0" err="1">
                          <a:effectLst/>
                          <a:latin typeface="Arial"/>
                          <a:ea typeface="Batang"/>
                          <a:cs typeface="Angsana New"/>
                        </a:rPr>
                        <a:t>Heanboun</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a:effectLst/>
                          <a:latin typeface="Arial"/>
                          <a:ea typeface="Batang"/>
                          <a:cs typeface="Angsana New"/>
                        </a:rPr>
                        <a:t>Pengjarn </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a:effectLst/>
                          <a:latin typeface="Arial"/>
                          <a:ea typeface="Batang"/>
                          <a:cs typeface="Angsana New"/>
                        </a:rPr>
                        <a:t>Ban </a:t>
                      </a:r>
                      <a:r>
                        <a:rPr lang="en-US" sz="1800" dirty="0" err="1">
                          <a:effectLst/>
                          <a:latin typeface="Arial"/>
                          <a:ea typeface="Batang"/>
                          <a:cs typeface="Angsana New"/>
                        </a:rPr>
                        <a:t>Thuai</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a:effectLst/>
                          <a:latin typeface="Arial"/>
                          <a:ea typeface="Batang"/>
                          <a:cs typeface="Angsana New"/>
                        </a:rPr>
                        <a:t>Ponepisai </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a:effectLst/>
                          <a:latin typeface="Arial"/>
                          <a:ea typeface="Batang"/>
                          <a:cs typeface="Angsana New"/>
                        </a:rPr>
                        <a:t>Ban </a:t>
                      </a:r>
                      <a:r>
                        <a:rPr lang="en-US" sz="1800" dirty="0" err="1" smtClean="0">
                          <a:effectLst/>
                          <a:latin typeface="Arial"/>
                          <a:ea typeface="Batang"/>
                          <a:cs typeface="Angsana New"/>
                        </a:rPr>
                        <a:t>Hongthong</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a:effectLst/>
                          <a:latin typeface="Arial"/>
                          <a:ea typeface="Batang"/>
                          <a:cs typeface="Angsana New"/>
                        </a:rPr>
                        <a:t>Pa-krad</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a:effectLst/>
                          <a:latin typeface="Arial"/>
                          <a:ea typeface="Batang"/>
                          <a:cs typeface="Angsana New"/>
                        </a:rPr>
                        <a:t>Pak </a:t>
                      </a:r>
                      <a:r>
                        <a:rPr lang="en-US" sz="1800" dirty="0" err="1">
                          <a:effectLst/>
                          <a:latin typeface="Arial"/>
                          <a:ea typeface="Batang"/>
                          <a:cs typeface="Angsana New"/>
                        </a:rPr>
                        <a:t>Thuai</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dirty="0" smtClean="0">
                          <a:effectLst/>
                          <a:latin typeface="Arial"/>
                          <a:ea typeface="Batang"/>
                          <a:cs typeface="Angsana New"/>
                        </a:rPr>
                        <a:t>Ban</a:t>
                      </a:r>
                      <a:r>
                        <a:rPr lang="lo-LA" sz="1800" dirty="0" smtClean="0">
                          <a:effectLst/>
                          <a:latin typeface="Arial"/>
                          <a:ea typeface="Batang"/>
                          <a:cs typeface="Angsana New"/>
                        </a:rPr>
                        <a:t> P</a:t>
                      </a:r>
                      <a:r>
                        <a:rPr lang="en-US" sz="1800" dirty="0" err="1" smtClean="0">
                          <a:effectLst/>
                          <a:latin typeface="Arial"/>
                          <a:ea typeface="Batang"/>
                          <a:cs typeface="Angsana New"/>
                        </a:rPr>
                        <a:t>eng</a:t>
                      </a:r>
                      <a:r>
                        <a:rPr lang="en-US" sz="1800" dirty="0" smtClean="0">
                          <a:effectLst/>
                          <a:latin typeface="Arial"/>
                          <a:ea typeface="Batang"/>
                          <a:cs typeface="Angsana New"/>
                        </a:rPr>
                        <a:t> </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smtClean="0">
                          <a:effectLst/>
                          <a:latin typeface="Arial"/>
                          <a:ea typeface="Batang"/>
                          <a:cs typeface="Angsana New"/>
                        </a:rPr>
                        <a:t>Bung</a:t>
                      </a:r>
                      <a:r>
                        <a:rPr lang="lo-LA" sz="1800" dirty="0" smtClean="0">
                          <a:effectLst/>
                          <a:latin typeface="Arial"/>
                          <a:ea typeface="Batang"/>
                          <a:cs typeface="Angsana New"/>
                        </a:rPr>
                        <a:t> </a:t>
                      </a:r>
                      <a:r>
                        <a:rPr lang="en-US" sz="1800" dirty="0" err="1" smtClean="0">
                          <a:effectLst/>
                          <a:latin typeface="Arial"/>
                          <a:ea typeface="Batang"/>
                          <a:cs typeface="Angsana New"/>
                        </a:rPr>
                        <a:t>kuang</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a:effectLst/>
                          <a:latin typeface="Arial"/>
                          <a:ea typeface="Batang"/>
                          <a:cs typeface="Angsana New"/>
                        </a:rPr>
                        <a:t>Bungkonglong </a:t>
                      </a:r>
                      <a:endParaRPr lang="en-US" sz="180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err="1">
                          <a:effectLst/>
                          <a:latin typeface="Arial"/>
                          <a:ea typeface="Batang"/>
                          <a:cs typeface="Angsana New"/>
                        </a:rPr>
                        <a:t>Tha</a:t>
                      </a:r>
                      <a:r>
                        <a:rPr lang="en-US" sz="1800" dirty="0">
                          <a:effectLst/>
                          <a:latin typeface="Arial"/>
                          <a:ea typeface="Batang"/>
                          <a:cs typeface="Angsana New"/>
                        </a:rPr>
                        <a:t> </a:t>
                      </a:r>
                      <a:r>
                        <a:rPr lang="en-US" sz="1800" dirty="0" err="1">
                          <a:effectLst/>
                          <a:latin typeface="Arial"/>
                          <a:ea typeface="Batang"/>
                          <a:cs typeface="Angsana New"/>
                        </a:rPr>
                        <a:t>sa</a:t>
                      </a:r>
                      <a:r>
                        <a:rPr lang="en-US" sz="1800" dirty="0">
                          <a:effectLst/>
                          <a:latin typeface="Arial"/>
                          <a:ea typeface="Batang"/>
                          <a:cs typeface="Angsana New"/>
                        </a:rPr>
                        <a:t> ah</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817">
                <a:tc>
                  <a:txBody>
                    <a:bodyPr/>
                    <a:lstStyle/>
                    <a:p>
                      <a:pPr marR="16510">
                        <a:spcAft>
                          <a:spcPts val="0"/>
                        </a:spcAft>
                      </a:pPr>
                      <a:r>
                        <a:rPr lang="en-US" sz="1800" dirty="0" err="1">
                          <a:effectLst/>
                          <a:latin typeface="Arial"/>
                          <a:ea typeface="Batang"/>
                          <a:cs typeface="Angsana New"/>
                        </a:rPr>
                        <a:t>Bungkha</a:t>
                      </a:r>
                      <a:r>
                        <a:rPr lang="en-US" sz="1800" dirty="0">
                          <a:effectLst/>
                          <a:latin typeface="Arial"/>
                          <a:ea typeface="Batang"/>
                          <a:cs typeface="Angsana New"/>
                        </a:rPr>
                        <a:t> </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6510">
                        <a:spcAft>
                          <a:spcPts val="0"/>
                        </a:spcAft>
                      </a:pPr>
                      <a:r>
                        <a:rPr lang="en-US" sz="1800" dirty="0" err="1">
                          <a:effectLst/>
                          <a:latin typeface="Arial"/>
                          <a:ea typeface="Batang"/>
                          <a:cs typeface="Angsana New"/>
                        </a:rPr>
                        <a:t>Pakkading</a:t>
                      </a:r>
                      <a:endParaRPr lang="en-US" sz="1800" dirty="0">
                        <a:effectLst/>
                        <a:latin typeface="Times New Roman"/>
                        <a:ea typeface="Batang"/>
                        <a:cs typeface="Angsana New"/>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70117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lgn="ctr">
              <a:buNone/>
            </a:pPr>
            <a:r>
              <a:rPr lang="lo-LA" sz="4400" dirty="0" smtClean="0"/>
              <a:t>Thanks you for your patience attention</a:t>
            </a:r>
            <a:endParaRPr lang="en-US" sz="4400" dirty="0"/>
          </a:p>
        </p:txBody>
      </p:sp>
    </p:spTree>
    <p:extLst>
      <p:ext uri="{BB962C8B-B14F-4D97-AF65-F5344CB8AC3E}">
        <p14:creationId xmlns:p14="http://schemas.microsoft.com/office/powerpoint/2010/main" val="222322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81" y="548680"/>
            <a:ext cx="8016891" cy="601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81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Users\user\AppData\Local\Microsoft\Windows\Temporary Internet Files\Content.Outlook\J4K5CXOJ\Market_La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1417638"/>
            <a:ext cx="3963987"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5"/>
          <p:cNvSpPr>
            <a:spLocks noGrp="1"/>
          </p:cNvSpPr>
          <p:nvPr>
            <p:ph type="title"/>
          </p:nvPr>
        </p:nvSpPr>
        <p:spPr/>
        <p:txBody>
          <a:bodyPr/>
          <a:lstStyle/>
          <a:p>
            <a:r>
              <a:rPr lang="lo-LA" sz="3200" dirty="0" smtClean="0">
                <a:solidFill>
                  <a:srgbClr val="88A44D"/>
                </a:solidFill>
                <a:latin typeface="Saysettha Unicode" pitchFamily="34" charset="-34"/>
                <a:ea typeface="ＭＳ Ｐゴシック" pitchFamily="34" charset="-128"/>
                <a:cs typeface="Saysettha Unicode" pitchFamily="34" charset="-34"/>
              </a:rPr>
              <a:t>I</a:t>
            </a:r>
            <a:r>
              <a:rPr lang="en-US" sz="3200" dirty="0" smtClean="0">
                <a:solidFill>
                  <a:srgbClr val="88A44D"/>
                </a:solidFill>
                <a:latin typeface="Saysettha Unicode" pitchFamily="34" charset="-34"/>
                <a:ea typeface="ＭＳ Ｐゴシック" pitchFamily="34" charset="-128"/>
                <a:cs typeface="Saysettha Unicode" pitchFamily="34" charset="-34"/>
              </a:rPr>
              <a:t>I</a:t>
            </a:r>
            <a:r>
              <a:rPr lang="lo-LA" sz="3200" dirty="0" smtClean="0">
                <a:solidFill>
                  <a:srgbClr val="88A44D"/>
                </a:solidFill>
                <a:latin typeface="Saysettha Unicode" pitchFamily="34" charset="-34"/>
                <a:ea typeface="ＭＳ Ｐゴシック" pitchFamily="34" charset="-128"/>
                <a:cs typeface="Saysettha Unicode" pitchFamily="34" charset="-34"/>
              </a:rPr>
              <a:t>. </a:t>
            </a:r>
            <a:r>
              <a:rPr lang="en-US" sz="3200" dirty="0" smtClean="0">
                <a:solidFill>
                  <a:srgbClr val="88A44D"/>
                </a:solidFill>
                <a:latin typeface="Saysettha Unicode" pitchFamily="34" charset="-34"/>
                <a:ea typeface="ＭＳ Ｐゴシック" pitchFamily="34" charset="-128"/>
                <a:cs typeface="Saysettha Unicode" pitchFamily="34" charset="-34"/>
              </a:rPr>
              <a:t>Wildlife Health and Trade </a:t>
            </a:r>
            <a:r>
              <a:rPr lang="lo-LA" sz="3200" dirty="0" smtClean="0">
                <a:solidFill>
                  <a:srgbClr val="88A44D"/>
                </a:solidFill>
                <a:latin typeface="Saysettha Unicode" pitchFamily="34" charset="-34"/>
                <a:ea typeface="ＭＳ Ｐゴシック" pitchFamily="34" charset="-128"/>
                <a:cs typeface="Saysettha Unicode" pitchFamily="34" charset="-34"/>
              </a:rPr>
              <a:t>Observation</a:t>
            </a:r>
            <a:r>
              <a:rPr lang="en-US" sz="3200" dirty="0" smtClean="0">
                <a:solidFill>
                  <a:srgbClr val="88A44D"/>
                </a:solidFill>
                <a:latin typeface="Saysettha Unicode" pitchFamily="34" charset="-34"/>
                <a:ea typeface="ＭＳ Ｐゴシック" pitchFamily="34" charset="-128"/>
                <a:cs typeface="Saysettha Unicode" pitchFamily="34" charset="-34"/>
              </a:rPr>
              <a:t> </a:t>
            </a:r>
          </a:p>
        </p:txBody>
      </p:sp>
      <p:sp>
        <p:nvSpPr>
          <p:cNvPr id="16388" name="TextBox 7"/>
          <p:cNvSpPr txBox="1">
            <a:spLocks noChangeArrowheads="1"/>
          </p:cNvSpPr>
          <p:nvPr/>
        </p:nvSpPr>
        <p:spPr bwMode="auto">
          <a:xfrm>
            <a:off x="301625" y="2687638"/>
            <a:ext cx="457041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lnSpc>
                <a:spcPct val="150000"/>
              </a:lnSpc>
              <a:spcBef>
                <a:spcPct val="0"/>
              </a:spcBef>
              <a:spcAft>
                <a:spcPct val="0"/>
              </a:spcAft>
              <a:buFont typeface="Wingdings" pitchFamily="2" charset="2"/>
              <a:buChar char="§"/>
            </a:pPr>
            <a:r>
              <a:rPr lang="en-US" dirty="0" smtClean="0">
                <a:solidFill>
                  <a:prstClr val="black"/>
                </a:solidFill>
                <a:latin typeface="Saysettha Unicode" pitchFamily="34" charset="-34"/>
                <a:cs typeface="Saysettha Unicode" pitchFamily="34" charset="-34"/>
              </a:rPr>
              <a:t>Surveys conducted in large 35</a:t>
            </a:r>
            <a:r>
              <a:rPr lang="lo-LA" dirty="0" smtClean="0">
                <a:solidFill>
                  <a:prstClr val="black"/>
                </a:solidFill>
                <a:latin typeface="Saysettha Unicode" pitchFamily="34" charset="-34"/>
                <a:cs typeface="Saysettha Unicode" pitchFamily="34" charset="-34"/>
              </a:rPr>
              <a:t> </a:t>
            </a:r>
            <a:r>
              <a:rPr lang="en-US" dirty="0" smtClean="0">
                <a:solidFill>
                  <a:prstClr val="black"/>
                </a:solidFill>
                <a:latin typeface="Saysettha Unicode" pitchFamily="34" charset="-34"/>
                <a:cs typeface="Saysettha Unicode" pitchFamily="34" charset="-34"/>
              </a:rPr>
              <a:t>markets and 50</a:t>
            </a:r>
            <a:r>
              <a:rPr lang="lo-LA" dirty="0" smtClean="0">
                <a:solidFill>
                  <a:prstClr val="black"/>
                </a:solidFill>
                <a:latin typeface="Saysettha Unicode" pitchFamily="34" charset="-34"/>
                <a:cs typeface="Saysettha Unicode" pitchFamily="34" charset="-34"/>
              </a:rPr>
              <a:t> </a:t>
            </a:r>
            <a:r>
              <a:rPr lang="en-US" dirty="0" smtClean="0">
                <a:solidFill>
                  <a:prstClr val="black"/>
                </a:solidFill>
                <a:latin typeface="Saysettha Unicode" pitchFamily="34" charset="-34"/>
                <a:cs typeface="Saysettha Unicode" pitchFamily="34" charset="-34"/>
              </a:rPr>
              <a:t>small markets in 15 of the 18 provinces in Lao PDR</a:t>
            </a:r>
            <a:r>
              <a:rPr lang="lo-LA" dirty="0" smtClean="0">
                <a:solidFill>
                  <a:prstClr val="black"/>
                </a:solidFill>
                <a:latin typeface="Saysettha Unicode" pitchFamily="34" charset="-34"/>
                <a:cs typeface="Saysettha Unicode" pitchFamily="34" charset="-34"/>
              </a:rPr>
              <a:t>.</a:t>
            </a:r>
            <a:endParaRPr lang="en-US" dirty="0" smtClean="0">
              <a:solidFill>
                <a:prstClr val="black"/>
              </a:solidFill>
              <a:latin typeface="Saysettha Unicode" pitchFamily="34" charset="-34"/>
              <a:cs typeface="Saysettha Unicode" pitchFamily="34" charset="-34"/>
            </a:endParaRPr>
          </a:p>
        </p:txBody>
      </p:sp>
      <p:pic>
        <p:nvPicPr>
          <p:cNvPr id="16389" name="Picture 2"/>
          <p:cNvPicPr>
            <a:picLocks noChangeArrowheads="1"/>
          </p:cNvPicPr>
          <p:nvPr/>
        </p:nvPicPr>
        <p:blipFill>
          <a:blip r:embed="rId3">
            <a:extLst>
              <a:ext uri="{28A0092B-C50C-407E-A947-70E740481C1C}">
                <a14:useLocalDpi xmlns:a14="http://schemas.microsoft.com/office/drawing/2010/main" val="0"/>
              </a:ext>
            </a:extLst>
          </a:blip>
          <a:srcRect l="5420" r="41461"/>
          <a:stretch>
            <a:fillRect/>
          </a:stretch>
        </p:blipFill>
        <p:spPr bwMode="auto">
          <a:xfrm>
            <a:off x="2743200" y="6000750"/>
            <a:ext cx="3733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95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fld id="{3F52282E-3355-4B7B-BEAB-56DC79F1E07C}" type="slidenum">
              <a:rPr lang="en-US" sz="1600" smtClean="0">
                <a:solidFill>
                  <a:srgbClr val="898989"/>
                </a:solidFill>
                <a:latin typeface="Calibri" pitchFamily="34" charset="0"/>
              </a:rPr>
              <a:pPr algn="l" eaLnBrk="1" hangingPunct="1"/>
              <a:t>5</a:t>
            </a:fld>
            <a:endParaRPr lang="en-US" sz="1600" smtClean="0">
              <a:solidFill>
                <a:srgbClr val="898989"/>
              </a:solidFill>
              <a:latin typeface="Calibri" pitchFamily="34" charset="0"/>
            </a:endParaRPr>
          </a:p>
        </p:txBody>
      </p:sp>
      <p:sp>
        <p:nvSpPr>
          <p:cNvPr id="19459" name="Title 1"/>
          <p:cNvSpPr>
            <a:spLocks noGrp="1"/>
          </p:cNvSpPr>
          <p:nvPr>
            <p:ph type="title" idx="4294967295"/>
          </p:nvPr>
        </p:nvSpPr>
        <p:spPr>
          <a:xfrm>
            <a:off x="304800" y="176213"/>
            <a:ext cx="7924800" cy="609600"/>
          </a:xfrm>
        </p:spPr>
        <p:txBody>
          <a:bodyPr/>
          <a:lstStyle/>
          <a:p>
            <a:pPr algn="just"/>
            <a:r>
              <a:rPr lang="en-US" sz="2000" b="1" dirty="0" smtClean="0">
                <a:latin typeface="Saysettha Unicode" pitchFamily="34" charset="-34"/>
                <a:ea typeface="ＭＳ Ｐゴシック" pitchFamily="34" charset="-128"/>
                <a:cs typeface="Saysettha Unicode" pitchFamily="34" charset="-34"/>
              </a:rPr>
              <a:t>Examples of markets </a:t>
            </a:r>
            <a:r>
              <a:rPr lang="lo-LA" sz="2000" b="1" dirty="0" smtClean="0">
                <a:latin typeface="Saysettha Unicode" pitchFamily="34" charset="-34"/>
                <a:ea typeface="ＭＳ Ｐゴシック" pitchFamily="34" charset="-128"/>
                <a:cs typeface="Saysettha Unicode" pitchFamily="34" charset="-34"/>
              </a:rPr>
              <a:t>observation</a:t>
            </a:r>
            <a:r>
              <a:rPr lang="en-US" sz="2000" b="1" dirty="0" smtClean="0">
                <a:latin typeface="Saysettha Unicode" pitchFamily="34" charset="-34"/>
                <a:ea typeface="ＭＳ Ｐゴシック" pitchFamily="34" charset="-128"/>
                <a:cs typeface="Saysettha Unicode" pitchFamily="34" charset="-34"/>
              </a:rPr>
              <a:t> (</a:t>
            </a:r>
            <a:r>
              <a:rPr lang="en-US" sz="2000" b="1" dirty="0" err="1" smtClean="0">
                <a:latin typeface="Saysettha Unicode" pitchFamily="34" charset="-34"/>
                <a:ea typeface="ＭＳ Ｐゴシック" pitchFamily="34" charset="-128"/>
                <a:cs typeface="Saysettha Unicode" pitchFamily="34" charset="-34"/>
              </a:rPr>
              <a:t>Lak</a:t>
            </a:r>
            <a:r>
              <a:rPr lang="en-US" sz="2000" b="1" dirty="0" smtClean="0">
                <a:latin typeface="Saysettha Unicode" pitchFamily="34" charset="-34"/>
                <a:ea typeface="ＭＳ Ｐゴシック" pitchFamily="34" charset="-128"/>
                <a:cs typeface="Saysettha Unicode" pitchFamily="34" charset="-34"/>
              </a:rPr>
              <a:t> Sao and Tong </a:t>
            </a:r>
            <a:r>
              <a:rPr lang="en-US" sz="2000" b="1" dirty="0" err="1" smtClean="0">
                <a:latin typeface="Saysettha Unicode" pitchFamily="34" charset="-34"/>
                <a:ea typeface="ＭＳ Ｐゴシック" pitchFamily="34" charset="-128"/>
                <a:cs typeface="Saysettha Unicode" pitchFamily="34" charset="-34"/>
              </a:rPr>
              <a:t>Namee</a:t>
            </a:r>
            <a:r>
              <a:rPr lang="en-US" sz="2000" b="1" dirty="0" smtClean="0">
                <a:latin typeface="Saysettha Unicode" pitchFamily="34" charset="-34"/>
                <a:ea typeface="ＭＳ Ｐゴシック" pitchFamily="34" charset="-128"/>
                <a:cs typeface="Saysettha Unicode" pitchFamily="34" charset="-34"/>
              </a:rPr>
              <a:t>)</a:t>
            </a:r>
          </a:p>
        </p:txBody>
      </p:sp>
      <p:pic>
        <p:nvPicPr>
          <p:cNvPr id="19461" name="Picture 5" descr="D:\Sinpakone\WCS_sinpakone\1. perdict\3. wildlife pictures\All picture servey wildlife trade predict\Picture wildlife trade 2012\PhotoThong na my\P1050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24193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srcRect/>
          <a:stretch>
            <a:fillRect/>
          </a:stretch>
        </p:blipFill>
        <p:spPr bwMode="auto">
          <a:xfrm>
            <a:off x="304800" y="3541713"/>
            <a:ext cx="2398713" cy="179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0" name="Picture 4"/>
          <p:cNvPicPr>
            <a:picLocks noChangeAspect="1" noChangeArrowheads="1"/>
          </p:cNvPicPr>
          <p:nvPr/>
        </p:nvPicPr>
        <p:blipFill>
          <a:blip r:embed="rId4"/>
          <a:srcRect/>
          <a:stretch>
            <a:fillRect/>
          </a:stretch>
        </p:blipFill>
        <p:spPr bwMode="auto">
          <a:xfrm>
            <a:off x="3044825" y="1222375"/>
            <a:ext cx="27940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1" name="Picture 4"/>
          <p:cNvPicPr>
            <a:picLocks noChangeAspect="1" noChangeArrowheads="1"/>
          </p:cNvPicPr>
          <p:nvPr/>
        </p:nvPicPr>
        <p:blipFill>
          <a:blip r:embed="rId5"/>
          <a:srcRect/>
          <a:stretch>
            <a:fillRect/>
          </a:stretch>
        </p:blipFill>
        <p:spPr bwMode="auto">
          <a:xfrm>
            <a:off x="3044825" y="3541713"/>
            <a:ext cx="2820988"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2" name="Picture 6"/>
          <p:cNvPicPr>
            <a:picLocks noChangeAspect="1" noChangeArrowheads="1"/>
          </p:cNvPicPr>
          <p:nvPr/>
        </p:nvPicPr>
        <p:blipFill>
          <a:blip r:embed="rId6"/>
          <a:srcRect/>
          <a:stretch>
            <a:fillRect/>
          </a:stretch>
        </p:blipFill>
        <p:spPr bwMode="auto">
          <a:xfrm>
            <a:off x="6019800" y="1193800"/>
            <a:ext cx="2824163"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3" name="Picture 2"/>
          <p:cNvPicPr>
            <a:picLocks noChangeAspect="1" noChangeArrowheads="1"/>
          </p:cNvPicPr>
          <p:nvPr/>
        </p:nvPicPr>
        <p:blipFill>
          <a:blip r:embed="rId7"/>
          <a:srcRect/>
          <a:stretch>
            <a:fillRect/>
          </a:stretch>
        </p:blipFill>
        <p:spPr bwMode="auto">
          <a:xfrm>
            <a:off x="6019800" y="3541713"/>
            <a:ext cx="28194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780334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lo-LA" sz="3600" b="1" dirty="0" smtClean="0">
                <a:solidFill>
                  <a:srgbClr val="88A44D"/>
                </a:solidFill>
                <a:latin typeface="Saysettha Unicode" pitchFamily="34" charset="-34"/>
                <a:ea typeface="ＭＳ Ｐゴシック" pitchFamily="34" charset="-128"/>
                <a:cs typeface="Saysettha Unicode" pitchFamily="34" charset="-34"/>
              </a:rPr>
              <a:t>Song Ta Ou</a:t>
            </a:r>
            <a:r>
              <a:rPr lang="en-US" sz="3600" b="1" dirty="0" smtClean="0">
                <a:solidFill>
                  <a:srgbClr val="88A44D"/>
                </a:solidFill>
                <a:latin typeface="Saysettha Unicode" pitchFamily="34" charset="-34"/>
                <a:ea typeface="ＭＳ Ｐゴシック" pitchFamily="34" charset="-128"/>
                <a:cs typeface="Saysettha Unicode" pitchFamily="34" charset="-34"/>
              </a:rPr>
              <a:t> </a:t>
            </a:r>
            <a:r>
              <a:rPr lang="en-US" sz="3600" b="1" dirty="0" err="1" smtClean="0">
                <a:solidFill>
                  <a:srgbClr val="88A44D"/>
                </a:solidFill>
                <a:latin typeface="Saysettha Unicode" pitchFamily="34" charset="-34"/>
                <a:ea typeface="ＭＳ Ｐゴシック" pitchFamily="34" charset="-128"/>
                <a:cs typeface="Saysettha Unicode" pitchFamily="34" charset="-34"/>
              </a:rPr>
              <a:t>Champasak</a:t>
            </a:r>
            <a:r>
              <a:rPr lang="en-US" sz="3600" b="1" dirty="0" smtClean="0">
                <a:solidFill>
                  <a:srgbClr val="88A44D"/>
                </a:solidFill>
                <a:latin typeface="Saysettha Unicode" pitchFamily="34" charset="-34"/>
                <a:ea typeface="ＭＳ Ｐゴシック" pitchFamily="34" charset="-128"/>
                <a:cs typeface="Saysettha Unicode" pitchFamily="34" charset="-34"/>
              </a:rPr>
              <a:t> Province</a:t>
            </a:r>
            <a:endParaRPr lang="en-US" dirty="0" smtClean="0">
              <a:solidFill>
                <a:srgbClr val="88A44D"/>
              </a:solidFill>
              <a:ea typeface="ＭＳ Ｐゴシック" pitchFamily="34" charset="-128"/>
            </a:endParaRPr>
          </a:p>
        </p:txBody>
      </p:sp>
      <p:pic>
        <p:nvPicPr>
          <p:cNvPr id="20483" name="Picture 6" descr="IMG_8436.JP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331788" y="2997200"/>
            <a:ext cx="8504237" cy="3124200"/>
          </a:xfrm>
          <a:ln>
            <a:solidFill>
              <a:schemeClr val="accent1"/>
            </a:solidFill>
            <a:miter lim="800000"/>
            <a:headEnd/>
            <a:tailEnd/>
          </a:ln>
        </p:spPr>
      </p:pic>
      <p:sp>
        <p:nvSpPr>
          <p:cNvPr id="20484" name="Rectangle 5"/>
          <p:cNvSpPr>
            <a:spLocks noChangeArrowheads="1"/>
          </p:cNvSpPr>
          <p:nvPr/>
        </p:nvSpPr>
        <p:spPr bwMode="auto">
          <a:xfrm>
            <a:off x="301625" y="1397000"/>
            <a:ext cx="853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latin typeface="Saysettha Unicode" pitchFamily="34" charset="-34"/>
                <a:cs typeface="Saysettha Unicode" pitchFamily="34" charset="-34"/>
              </a:rPr>
              <a:t>5 </a:t>
            </a:r>
            <a:r>
              <a:rPr lang="lo-LA" sz="2000" dirty="0" smtClean="0">
                <a:latin typeface="Saysettha Unicode" pitchFamily="34" charset="-34"/>
                <a:cs typeface="Saysettha Unicode" pitchFamily="34" charset="-34"/>
              </a:rPr>
              <a:t>observation</a:t>
            </a:r>
            <a:r>
              <a:rPr lang="en-US" sz="2000" dirty="0" smtClean="0">
                <a:latin typeface="Saysettha Unicode" pitchFamily="34" charset="-34"/>
                <a:cs typeface="Saysettha Unicode" pitchFamily="34" charset="-34"/>
              </a:rPr>
              <a:t> </a:t>
            </a:r>
            <a:r>
              <a:rPr lang="en-US" sz="2000" dirty="0">
                <a:latin typeface="Saysettha Unicode" pitchFamily="34" charset="-34"/>
                <a:cs typeface="Saysettha Unicode" pitchFamily="34" charset="-34"/>
              </a:rPr>
              <a:t>trips between </a:t>
            </a:r>
            <a:r>
              <a:rPr lang="lo-LA" sz="2000" dirty="0">
                <a:latin typeface="Saysettha Unicode" pitchFamily="34" charset="-34"/>
                <a:cs typeface="Saysettha Unicode" pitchFamily="34" charset="-34"/>
              </a:rPr>
              <a:t>2011 </a:t>
            </a:r>
            <a:r>
              <a:rPr lang="en-US" sz="2000" dirty="0">
                <a:latin typeface="Saysettha Unicode" pitchFamily="34" charset="-34"/>
                <a:cs typeface="Saysettha Unicode" pitchFamily="34" charset="-34"/>
              </a:rPr>
              <a:t>and 2013</a:t>
            </a:r>
            <a:r>
              <a:rPr lang="lo-LA" sz="2000" dirty="0">
                <a:latin typeface="Saysettha Unicode" pitchFamily="34" charset="-34"/>
                <a:cs typeface="Saysettha Unicode" pitchFamily="34" charset="-34"/>
              </a:rPr>
              <a:t>.</a:t>
            </a:r>
          </a:p>
          <a:p>
            <a:endParaRPr lang="lo-LA" sz="2000" dirty="0">
              <a:latin typeface="Saysettha Unicode" pitchFamily="34" charset="-34"/>
              <a:cs typeface="Saysettha Unicode" pitchFamily="34" charset="-34"/>
            </a:endParaRPr>
          </a:p>
          <a:p>
            <a:r>
              <a:rPr lang="lo-LA" sz="2000" dirty="0">
                <a:latin typeface="Saysettha Unicode" pitchFamily="34" charset="-34"/>
                <a:cs typeface="Saysettha Unicode" pitchFamily="34" charset="-34"/>
              </a:rPr>
              <a:t>4550 </a:t>
            </a:r>
            <a:r>
              <a:rPr lang="en-US" sz="2000" dirty="0">
                <a:latin typeface="Saysettha Unicode" pitchFamily="34" charset="-34"/>
                <a:cs typeface="Saysettha Unicode" pitchFamily="34" charset="-34"/>
              </a:rPr>
              <a:t>animals seen, 2405 reptiles and amphibians, 2091 mammals, 54 birds.  </a:t>
            </a:r>
            <a:endParaRPr lang="lo-LA" sz="2000" dirty="0">
              <a:latin typeface="Saysettha Unicode" pitchFamily="34" charset="-34"/>
              <a:cs typeface="Saysettha Unicode" pitchFamily="34" charset="-34"/>
            </a:endParaRPr>
          </a:p>
        </p:txBody>
      </p:sp>
    </p:spTree>
    <p:extLst>
      <p:ext uri="{BB962C8B-B14F-4D97-AF65-F5344CB8AC3E}">
        <p14:creationId xmlns:p14="http://schemas.microsoft.com/office/powerpoint/2010/main" val="2860597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descr="IMG_8448.JP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3194050" y="2693988"/>
            <a:ext cx="2270125" cy="3405187"/>
          </a:xfrm>
          <a:ln>
            <a:solidFill>
              <a:schemeClr val="accent1"/>
            </a:solidFill>
            <a:miter lim="800000"/>
            <a:headEnd/>
            <a:tailEnd/>
          </a:ln>
        </p:spPr>
      </p:pic>
      <p:pic>
        <p:nvPicPr>
          <p:cNvPr id="21507" name="Content Placeholder 3" descr="IMG_844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2693988"/>
            <a:ext cx="2441575" cy="34702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7" descr="IMG_844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125" y="2693988"/>
            <a:ext cx="2271713" cy="3406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1509" name="Title 1"/>
          <p:cNvSpPr>
            <a:spLocks noGrp="1"/>
          </p:cNvSpPr>
          <p:nvPr>
            <p:ph type="title"/>
          </p:nvPr>
        </p:nvSpPr>
        <p:spPr>
          <a:xfrm>
            <a:off x="301625" y="228600"/>
            <a:ext cx="8534400" cy="1243013"/>
          </a:xfrm>
        </p:spPr>
        <p:txBody>
          <a:bodyPr/>
          <a:lstStyle/>
          <a:p>
            <a:r>
              <a:rPr lang="lo-LA" sz="3600" b="1" dirty="0" smtClean="0">
                <a:solidFill>
                  <a:srgbClr val="88A44D"/>
                </a:solidFill>
                <a:latin typeface="Saysettha Unicode" pitchFamily="34" charset="-34"/>
                <a:ea typeface="ＭＳ Ｐゴシック" pitchFamily="34" charset="-128"/>
                <a:cs typeface="Saysettha Unicode" pitchFamily="34" charset="-34"/>
              </a:rPr>
              <a:t>Song Ta Ou</a:t>
            </a:r>
            <a:r>
              <a:rPr lang="en-US" sz="3600" b="1" dirty="0" smtClean="0">
                <a:solidFill>
                  <a:srgbClr val="88A44D"/>
                </a:solidFill>
                <a:latin typeface="Saysettha Unicode" pitchFamily="34" charset="-34"/>
                <a:ea typeface="ＭＳ Ｐゴシック" pitchFamily="34" charset="-128"/>
                <a:cs typeface="Saysettha Unicode" pitchFamily="34" charset="-34"/>
              </a:rPr>
              <a:t> </a:t>
            </a:r>
            <a:r>
              <a:rPr lang="en-US" sz="3600" b="1" dirty="0" err="1" smtClean="0">
                <a:solidFill>
                  <a:srgbClr val="88A44D"/>
                </a:solidFill>
                <a:latin typeface="Saysettha Unicode" pitchFamily="34" charset="-34"/>
                <a:ea typeface="ＭＳ Ｐゴシック" pitchFamily="34" charset="-128"/>
                <a:cs typeface="Saysettha Unicode" pitchFamily="34" charset="-34"/>
              </a:rPr>
              <a:t>Champasak</a:t>
            </a:r>
            <a:r>
              <a:rPr lang="en-US" sz="3600" b="1" dirty="0" smtClean="0">
                <a:solidFill>
                  <a:srgbClr val="88A44D"/>
                </a:solidFill>
                <a:latin typeface="Saysettha Unicode" pitchFamily="34" charset="-34"/>
                <a:ea typeface="ＭＳ Ｐゴシック" pitchFamily="34" charset="-128"/>
                <a:cs typeface="Saysettha Unicode" pitchFamily="34" charset="-34"/>
              </a:rPr>
              <a:t> Province</a:t>
            </a:r>
            <a:endParaRPr lang="en-US" dirty="0" smtClean="0">
              <a:solidFill>
                <a:srgbClr val="88A44D"/>
              </a:solidFill>
              <a:ea typeface="ＭＳ Ｐゴシック" pitchFamily="34" charset="-128"/>
            </a:endParaRPr>
          </a:p>
        </p:txBody>
      </p:sp>
    </p:spTree>
    <p:extLst>
      <p:ext uri="{BB962C8B-B14F-4D97-AF65-F5344CB8AC3E}">
        <p14:creationId xmlns:p14="http://schemas.microsoft.com/office/powerpoint/2010/main" val="154424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1625" y="228600"/>
            <a:ext cx="8534400" cy="758825"/>
          </a:xfrm>
        </p:spPr>
        <p:txBody>
          <a:bodyPr/>
          <a:lstStyle/>
          <a:p>
            <a:r>
              <a:rPr lang="lo-LA" sz="3200" b="1" dirty="0" smtClean="0">
                <a:latin typeface="Saysettha Unicode" pitchFamily="34" charset="-34"/>
                <a:ea typeface="ＭＳ Ｐゴシック" pitchFamily="34" charset="-128"/>
                <a:cs typeface="Saysettha Unicode" pitchFamily="34" charset="-34"/>
              </a:rPr>
              <a:t>Song Ta Ou</a:t>
            </a:r>
            <a:r>
              <a:rPr lang="en-US" sz="3200" b="1" dirty="0" smtClean="0">
                <a:latin typeface="Saysettha Unicode" pitchFamily="34" charset="-34"/>
                <a:ea typeface="ＭＳ Ｐゴシック" pitchFamily="34" charset="-128"/>
                <a:cs typeface="Saysettha Unicode" pitchFamily="34" charset="-34"/>
              </a:rPr>
              <a:t> </a:t>
            </a:r>
            <a:r>
              <a:rPr lang="en-US" sz="3200" b="1" dirty="0" err="1" smtClean="0">
                <a:latin typeface="Saysettha Unicode" pitchFamily="34" charset="-34"/>
                <a:ea typeface="ＭＳ Ｐゴシック" pitchFamily="34" charset="-128"/>
                <a:cs typeface="Saysettha Unicode" pitchFamily="34" charset="-34"/>
              </a:rPr>
              <a:t>Champasak</a:t>
            </a:r>
            <a:r>
              <a:rPr lang="en-US" sz="3200" b="1" dirty="0" smtClean="0">
                <a:latin typeface="Saysettha Unicode" pitchFamily="34" charset="-34"/>
                <a:ea typeface="ＭＳ Ｐゴシック" pitchFamily="34" charset="-128"/>
                <a:cs typeface="Saysettha Unicode" pitchFamily="34" charset="-34"/>
              </a:rPr>
              <a:t> Province</a:t>
            </a:r>
            <a:endParaRPr lang="en-US" dirty="0" smtClean="0">
              <a:ea typeface="ＭＳ Ｐゴシック" pitchFamily="34" charset="-128"/>
            </a:endParaRPr>
          </a:p>
        </p:txBody>
      </p:sp>
      <p:sp>
        <p:nvSpPr>
          <p:cNvPr id="22531" name="Content Placeholder 2"/>
          <p:cNvSpPr>
            <a:spLocks noGrp="1"/>
          </p:cNvSpPr>
          <p:nvPr>
            <p:ph sz="half" idx="1"/>
          </p:nvPr>
        </p:nvSpPr>
        <p:spPr>
          <a:xfrm>
            <a:off x="301625" y="1371600"/>
            <a:ext cx="4038600" cy="4681538"/>
          </a:xfrm>
        </p:spPr>
        <p:txBody>
          <a:bodyPr/>
          <a:lstStyle/>
          <a:p>
            <a:endParaRPr lang="lo-LA" sz="2800" smtClean="0">
              <a:latin typeface="Saysettha Unicode" pitchFamily="34" charset="-34"/>
              <a:ea typeface="ＭＳ Ｐゴシック" pitchFamily="34" charset="-128"/>
              <a:cs typeface="Saysettha Unicode" pitchFamily="34" charset="-34"/>
            </a:endParaRPr>
          </a:p>
          <a:p>
            <a:r>
              <a:rPr lang="en-US" sz="2800" smtClean="0">
                <a:latin typeface="Saysettha Unicode" pitchFamily="34" charset="-34"/>
                <a:ea typeface="ＭＳ Ｐゴシック" pitchFamily="34" charset="-128"/>
                <a:cs typeface="Saysettha Unicode" pitchFamily="34" charset="-34"/>
              </a:rPr>
              <a:t>Customers mostly Thai</a:t>
            </a:r>
          </a:p>
          <a:p>
            <a:r>
              <a:rPr lang="en-US" sz="2800" smtClean="0">
                <a:latin typeface="Saysettha Unicode" pitchFamily="34" charset="-34"/>
                <a:ea typeface="ＭＳ Ｐゴシック" pitchFamily="34" charset="-128"/>
                <a:cs typeface="Saysettha Unicode" pitchFamily="34" charset="-34"/>
              </a:rPr>
              <a:t>Restaurants</a:t>
            </a:r>
          </a:p>
          <a:p>
            <a:r>
              <a:rPr lang="en-US" sz="2800" smtClean="0">
                <a:latin typeface="Saysettha Unicode" pitchFamily="34" charset="-34"/>
                <a:ea typeface="ＭＳ Ｐゴシック" pitchFamily="34" charset="-128"/>
                <a:cs typeface="Saysettha Unicode" pitchFamily="34" charset="-34"/>
              </a:rPr>
              <a:t>Take Away </a:t>
            </a:r>
          </a:p>
          <a:p>
            <a:r>
              <a:rPr lang="en-US" sz="2800" smtClean="0">
                <a:latin typeface="Saysettha Unicode" pitchFamily="34" charset="-34"/>
                <a:ea typeface="ＭＳ Ｐゴシック" pitchFamily="34" charset="-128"/>
                <a:cs typeface="Saysettha Unicode" pitchFamily="34" charset="-34"/>
              </a:rPr>
              <a:t>Purchase only</a:t>
            </a:r>
          </a:p>
        </p:txBody>
      </p:sp>
      <p:pic>
        <p:nvPicPr>
          <p:cNvPr id="22532" name="Content Placeholder 3" descr="IMG_297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38700" y="1371600"/>
            <a:ext cx="3930650" cy="2622550"/>
          </a:xfrm>
          <a:ln>
            <a:solidFill>
              <a:schemeClr val="accent1"/>
            </a:solidFill>
            <a:miter lim="800000"/>
            <a:headEnd/>
            <a:tailEnd/>
          </a:ln>
        </p:spPr>
      </p:pic>
      <p:pic>
        <p:nvPicPr>
          <p:cNvPr id="21509" name="Picture 8"/>
          <p:cNvPicPr>
            <a:picLocks noChangeAspect="1" noChangeArrowheads="1"/>
          </p:cNvPicPr>
          <p:nvPr/>
        </p:nvPicPr>
        <p:blipFill>
          <a:blip r:embed="rId3"/>
          <a:srcRect/>
          <a:stretch>
            <a:fillRect/>
          </a:stretch>
        </p:blipFill>
        <p:spPr bwMode="auto">
          <a:xfrm>
            <a:off x="5435600" y="4197350"/>
            <a:ext cx="2794000"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27305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301625" y="346075"/>
            <a:ext cx="8534400" cy="947738"/>
          </a:xfrm>
        </p:spPr>
        <p:txBody>
          <a:bodyPr/>
          <a:lstStyle/>
          <a:p>
            <a:r>
              <a:rPr lang="lo-LA" sz="3600" b="1" dirty="0" smtClean="0">
                <a:solidFill>
                  <a:srgbClr val="88A44D"/>
                </a:solidFill>
                <a:latin typeface="Saysettha Unicode" pitchFamily="34" charset="-34"/>
                <a:ea typeface="ＭＳ Ｐゴシック" pitchFamily="34" charset="-128"/>
                <a:cs typeface="Saysettha Unicode" pitchFamily="34" charset="-34"/>
              </a:rPr>
              <a:t>Song Ta O</a:t>
            </a:r>
            <a:r>
              <a:rPr lang="en-US" sz="3600" b="1" dirty="0" smtClean="0">
                <a:solidFill>
                  <a:srgbClr val="88A44D"/>
                </a:solidFill>
                <a:latin typeface="Saysettha Unicode" pitchFamily="34" charset="-34"/>
                <a:ea typeface="ＭＳ Ｐゴシック" pitchFamily="34" charset="-128"/>
                <a:cs typeface="Saysettha Unicode" pitchFamily="34" charset="-34"/>
              </a:rPr>
              <a:t>u  </a:t>
            </a:r>
            <a:r>
              <a:rPr lang="en-US" sz="3600" b="1" dirty="0" err="1" smtClean="0">
                <a:solidFill>
                  <a:srgbClr val="88A44D"/>
                </a:solidFill>
                <a:latin typeface="Saysettha Unicode" pitchFamily="34" charset="-34"/>
                <a:ea typeface="ＭＳ Ｐゴシック" pitchFamily="34" charset="-128"/>
                <a:cs typeface="Saysettha Unicode" pitchFamily="34" charset="-34"/>
              </a:rPr>
              <a:t>Champasak</a:t>
            </a:r>
            <a:r>
              <a:rPr lang="en-US" sz="3600" b="1" dirty="0" smtClean="0">
                <a:solidFill>
                  <a:srgbClr val="88A44D"/>
                </a:solidFill>
                <a:latin typeface="Saysettha Unicode" pitchFamily="34" charset="-34"/>
                <a:ea typeface="ＭＳ Ｐゴシック" pitchFamily="34" charset="-128"/>
                <a:cs typeface="Saysettha Unicode" pitchFamily="34" charset="-34"/>
              </a:rPr>
              <a:t> Province</a:t>
            </a:r>
            <a:endParaRPr lang="en-US" dirty="0" smtClean="0">
              <a:solidFill>
                <a:srgbClr val="88A44D"/>
              </a:solidFill>
              <a:ea typeface="ＭＳ Ｐゴシック" pitchFamily="34" charset="-128"/>
            </a:endParaRPr>
          </a:p>
        </p:txBody>
      </p:sp>
      <p:pic>
        <p:nvPicPr>
          <p:cNvPr id="23555" name="Picture 9" descr="IMG_8620.JP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742950" y="1527175"/>
            <a:ext cx="3328988" cy="4572000"/>
          </a:xfrm>
          <a:ln>
            <a:solidFill>
              <a:schemeClr val="accent1"/>
            </a:solidFill>
            <a:miter lim="800000"/>
            <a:headEnd/>
            <a:tailEnd/>
          </a:ln>
        </p:spPr>
      </p:pic>
      <p:pic>
        <p:nvPicPr>
          <p:cNvPr id="23556" name="Content Placeholder 3" descr="IMG_86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25" y="1527175"/>
            <a:ext cx="3436938" cy="4572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5692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8"/>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TotalTime>
  <Words>539</Words>
  <Application>Microsoft Office PowerPoint</Application>
  <PresentationFormat>On-screen Show (4:3)</PresentationFormat>
  <Paragraphs>153</Paragraphs>
  <Slides>25</Slides>
  <Notes>3</Notes>
  <HiddenSlides>1</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Civic</vt:lpstr>
      <vt:lpstr>1_Civic</vt:lpstr>
      <vt:lpstr>Current WCS Action on  Wildlife Trade in Lao PDR</vt:lpstr>
      <vt:lpstr>Outline</vt:lpstr>
      <vt:lpstr>PowerPoint Presentation</vt:lpstr>
      <vt:lpstr>II. Wildlife Health and Trade Observation </vt:lpstr>
      <vt:lpstr>Examples of markets observation (Lak Sao and Tong Namee)</vt:lpstr>
      <vt:lpstr>Song Ta Ou Champasak Province</vt:lpstr>
      <vt:lpstr>Song Ta Ou Champasak Province</vt:lpstr>
      <vt:lpstr>Song Ta Ou Champasak Province</vt:lpstr>
      <vt:lpstr>Song Ta Ou  Champasak Province</vt:lpstr>
      <vt:lpstr>Road side stall</vt:lpstr>
      <vt:lpstr>Road side stall </vt:lpstr>
      <vt:lpstr>PowerPoint Presentation</vt:lpstr>
      <vt:lpstr>Wildlife Detected, 2010 - 2013</vt:lpstr>
      <vt:lpstr>PowerPoint Presentation</vt:lpstr>
      <vt:lpstr>Bolikhamxay Arcus Work - DOFI</vt:lpstr>
      <vt:lpstr>PowerPoint Presentation</vt:lpstr>
      <vt:lpstr>PowerPoint Presentation</vt:lpstr>
      <vt:lpstr>PowerPoint Presentation</vt:lpstr>
      <vt:lpstr>High Valued Wildlife</vt:lpstr>
      <vt:lpstr>Bolikhamxay Arcus Work-DoFI</vt:lpstr>
      <vt:lpstr>PowerPoint Presentation</vt:lpstr>
      <vt:lpstr>Main activity for Arcus-Bolikhamxay</vt:lpstr>
      <vt:lpstr>       Laos-Thai WEN SPECIES  OF ILLEGAL WILDLIFE TRADE</vt:lpstr>
      <vt:lpstr>Laos-Thailand-Hot Spot routes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Wildlife Trade Situation in Laos</dc:title>
  <dc:creator>Soubanh</dc:creator>
  <cp:lastModifiedBy>Mike</cp:lastModifiedBy>
  <cp:revision>20</cp:revision>
  <dcterms:created xsi:type="dcterms:W3CDTF">2013-10-04T04:37:05Z</dcterms:created>
  <dcterms:modified xsi:type="dcterms:W3CDTF">2016-03-09T02:10:02Z</dcterms:modified>
</cp:coreProperties>
</file>